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media/image88.jpg" ContentType="image/jpg"/>
  <Override PartName="/ppt/media/image90.jpg" ContentType="image/jpg"/>
  <Override PartName="/ppt/media/image91.jpg" ContentType="image/jpg"/>
  <Override PartName="/ppt/notesSlides/notesSlide38.xml" ContentType="application/vnd.openxmlformats-officedocument.presentationml.notesSlide+xml"/>
  <Override PartName="/ppt/media/image97.jpg" ContentType="image/jpg"/>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media/image109.jpg" ContentType="image/jpg"/>
  <Override PartName="/ppt/media/image110.jpg" ContentType="image/jpg"/>
  <Override PartName="/ppt/media/image111.jpg" ContentType="image/jpg"/>
  <Override PartName="/ppt/media/image115.jpg" ContentType="image/jpg"/>
  <Override PartName="/ppt/media/image118.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media/image121.jpg" ContentType="image/jpg"/>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130.jpg" ContentType="image/jpg"/>
  <Override PartName="/ppt/media/image141.jpg" ContentType="image/jpg"/>
  <Override PartName="/ppt/media/image142.jpg" ContentType="image/jpg"/>
  <Override PartName="/ppt/media/image161.jpg" ContentType="image/jpg"/>
  <Override PartName="/ppt/media/image162.jpg" ContentType="image/jpg"/>
  <Override PartName="/ppt/media/image163.jpg" ContentType="image/jpg"/>
  <Override PartName="/ppt/media/image164.jpg" ContentType="image/jpg"/>
  <Override PartName="/ppt/media/image165.jpg" ContentType="image/jpg"/>
  <Override PartName="/ppt/media/image166.jpg" ContentType="image/jpg"/>
  <Override PartName="/ppt/media/image168.jpg" ContentType="image/jpg"/>
  <Override PartName="/ppt/media/image16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04" r:id="rId1"/>
  </p:sldMasterIdLst>
  <p:notesMasterIdLst>
    <p:notesMasterId r:id="rId148"/>
  </p:notesMasterIdLst>
  <p:handoutMasterIdLst>
    <p:handoutMasterId r:id="rId149"/>
  </p:handoutMasterIdLst>
  <p:sldIdLst>
    <p:sldId id="588" r:id="rId2"/>
    <p:sldId id="431" r:id="rId3"/>
    <p:sldId id="539" r:id="rId4"/>
    <p:sldId id="590" r:id="rId5"/>
    <p:sldId id="434" r:id="rId6"/>
    <p:sldId id="591" r:id="rId7"/>
    <p:sldId id="435" r:id="rId8"/>
    <p:sldId id="548" r:id="rId9"/>
    <p:sldId id="437" r:id="rId10"/>
    <p:sldId id="438" r:id="rId11"/>
    <p:sldId id="439" r:id="rId12"/>
    <p:sldId id="547" r:id="rId13"/>
    <p:sldId id="589" r:id="rId14"/>
    <p:sldId id="600" r:id="rId15"/>
    <p:sldId id="593" r:id="rId16"/>
    <p:sldId id="596" r:id="rId17"/>
    <p:sldId id="594" r:id="rId18"/>
    <p:sldId id="595" r:id="rId19"/>
    <p:sldId id="597" r:id="rId20"/>
    <p:sldId id="598" r:id="rId21"/>
    <p:sldId id="601" r:id="rId22"/>
    <p:sldId id="602" r:id="rId23"/>
    <p:sldId id="604" r:id="rId24"/>
    <p:sldId id="605" r:id="rId25"/>
    <p:sldId id="606" r:id="rId26"/>
    <p:sldId id="443" r:id="rId27"/>
    <p:sldId id="444" r:id="rId28"/>
    <p:sldId id="445" r:id="rId29"/>
    <p:sldId id="447" r:id="rId30"/>
    <p:sldId id="448" r:id="rId31"/>
    <p:sldId id="449" r:id="rId32"/>
    <p:sldId id="450" r:id="rId33"/>
    <p:sldId id="452" r:id="rId34"/>
    <p:sldId id="454" r:id="rId35"/>
    <p:sldId id="455" r:id="rId36"/>
    <p:sldId id="621" r:id="rId37"/>
    <p:sldId id="622" r:id="rId38"/>
    <p:sldId id="456" r:id="rId39"/>
    <p:sldId id="457" r:id="rId40"/>
    <p:sldId id="459" r:id="rId41"/>
    <p:sldId id="623" r:id="rId42"/>
    <p:sldId id="617" r:id="rId43"/>
    <p:sldId id="618" r:id="rId44"/>
    <p:sldId id="607" r:id="rId45"/>
    <p:sldId id="461" r:id="rId46"/>
    <p:sldId id="614" r:id="rId47"/>
    <p:sldId id="463" r:id="rId48"/>
    <p:sldId id="465" r:id="rId49"/>
    <p:sldId id="467" r:id="rId50"/>
    <p:sldId id="615" r:id="rId51"/>
    <p:sldId id="637" r:id="rId52"/>
    <p:sldId id="638" r:id="rId53"/>
    <p:sldId id="639" r:id="rId54"/>
    <p:sldId id="640" r:id="rId55"/>
    <p:sldId id="633" r:id="rId56"/>
    <p:sldId id="634" r:id="rId57"/>
    <p:sldId id="635" r:id="rId58"/>
    <p:sldId id="636" r:id="rId59"/>
    <p:sldId id="608" r:id="rId60"/>
    <p:sldId id="625" r:id="rId61"/>
    <p:sldId id="626" r:id="rId62"/>
    <p:sldId id="627" r:id="rId63"/>
    <p:sldId id="628" r:id="rId64"/>
    <p:sldId id="629" r:id="rId65"/>
    <p:sldId id="630" r:id="rId66"/>
    <p:sldId id="631" r:id="rId67"/>
    <p:sldId id="632" r:id="rId68"/>
    <p:sldId id="610" r:id="rId69"/>
    <p:sldId id="649" r:id="rId70"/>
    <p:sldId id="650" r:id="rId71"/>
    <p:sldId id="672" r:id="rId72"/>
    <p:sldId id="673" r:id="rId73"/>
    <p:sldId id="674" r:id="rId74"/>
    <p:sldId id="652" r:id="rId75"/>
    <p:sldId id="675" r:id="rId76"/>
    <p:sldId id="653" r:id="rId77"/>
    <p:sldId id="718" r:id="rId78"/>
    <p:sldId id="719" r:id="rId79"/>
    <p:sldId id="720" r:id="rId80"/>
    <p:sldId id="654" r:id="rId81"/>
    <p:sldId id="676" r:id="rId82"/>
    <p:sldId id="677" r:id="rId83"/>
    <p:sldId id="721" r:id="rId84"/>
    <p:sldId id="722" r:id="rId85"/>
    <p:sldId id="723" r:id="rId86"/>
    <p:sldId id="724" r:id="rId87"/>
    <p:sldId id="725" r:id="rId88"/>
    <p:sldId id="726" r:id="rId89"/>
    <p:sldId id="708" r:id="rId90"/>
    <p:sldId id="709" r:id="rId91"/>
    <p:sldId id="710" r:id="rId92"/>
    <p:sldId id="711" r:id="rId93"/>
    <p:sldId id="671" r:id="rId94"/>
    <p:sldId id="644" r:id="rId95"/>
    <p:sldId id="646" r:id="rId96"/>
    <p:sldId id="647" r:id="rId97"/>
    <p:sldId id="648" r:id="rId98"/>
    <p:sldId id="727" r:id="rId99"/>
    <p:sldId id="645" r:id="rId100"/>
    <p:sldId id="678" r:id="rId101"/>
    <p:sldId id="679" r:id="rId102"/>
    <p:sldId id="681" r:id="rId103"/>
    <p:sldId id="682" r:id="rId104"/>
    <p:sldId id="715" r:id="rId105"/>
    <p:sldId id="683" r:id="rId106"/>
    <p:sldId id="684" r:id="rId107"/>
    <p:sldId id="685" r:id="rId108"/>
    <p:sldId id="686" r:id="rId109"/>
    <p:sldId id="687" r:id="rId110"/>
    <p:sldId id="688" r:id="rId111"/>
    <p:sldId id="716" r:id="rId112"/>
    <p:sldId id="713" r:id="rId113"/>
    <p:sldId id="691" r:id="rId114"/>
    <p:sldId id="714" r:id="rId115"/>
    <p:sldId id="748" r:id="rId116"/>
    <p:sldId id="693" r:id="rId117"/>
    <p:sldId id="692" r:id="rId118"/>
    <p:sldId id="694" r:id="rId119"/>
    <p:sldId id="717" r:id="rId120"/>
    <p:sldId id="689" r:id="rId121"/>
    <p:sldId id="697" r:id="rId122"/>
    <p:sldId id="698" r:id="rId123"/>
    <p:sldId id="699" r:id="rId124"/>
    <p:sldId id="700" r:id="rId125"/>
    <p:sldId id="664" r:id="rId126"/>
    <p:sldId id="665" r:id="rId127"/>
    <p:sldId id="746" r:id="rId128"/>
    <p:sldId id="274" r:id="rId129"/>
    <p:sldId id="275" r:id="rId130"/>
    <p:sldId id="657" r:id="rId131"/>
    <p:sldId id="662" r:id="rId132"/>
    <p:sldId id="660" r:id="rId133"/>
    <p:sldId id="749" r:id="rId134"/>
    <p:sldId id="663" r:id="rId135"/>
    <p:sldId id="750" r:id="rId136"/>
    <p:sldId id="747" r:id="rId137"/>
    <p:sldId id="256" r:id="rId138"/>
    <p:sldId id="257" r:id="rId139"/>
    <p:sldId id="258" r:id="rId140"/>
    <p:sldId id="259" r:id="rId141"/>
    <p:sldId id="742" r:id="rId142"/>
    <p:sldId id="743" r:id="rId143"/>
    <p:sldId id="744" r:id="rId144"/>
    <p:sldId id="262" r:id="rId145"/>
    <p:sldId id="745" r:id="rId146"/>
    <p:sldId id="403" r:id="rId14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liang" initials="S" lastIdx="18" clrIdx="0"/>
  <p:cmAuthor id="1" name="dell" initials="d" lastIdx="1" clrIdx="1"/>
  <p:cmAuthor id="2" name="Zero" initials="Zero"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C8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2" autoAdjust="0"/>
    <p:restoredTop sz="94309" autoAdjust="0"/>
  </p:normalViewPr>
  <p:slideViewPr>
    <p:cSldViewPr>
      <p:cViewPr varScale="1">
        <p:scale>
          <a:sx n="123" d="100"/>
          <a:sy n="123" d="100"/>
        </p:scale>
        <p:origin x="1044" y="96"/>
      </p:cViewPr>
      <p:guideLst>
        <p:guide orient="horz" pos="2160"/>
        <p:guide pos="2880"/>
      </p:guideLst>
    </p:cSldViewPr>
  </p:slideViewPr>
  <p:outlineViewPr>
    <p:cViewPr>
      <p:scale>
        <a:sx n="33" d="100"/>
        <a:sy n="33" d="100"/>
      </p:scale>
      <p:origin x="102" y="403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192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handoutMaster" Target="handoutMasters/handout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BE1A3-122D-43C5-9866-52A9A3B06903}" type="doc">
      <dgm:prSet loTypeId="urn:microsoft.com/office/officeart/2005/8/layout/hProcess9" loCatId="process" qsTypeId="urn:microsoft.com/office/officeart/2005/8/quickstyle/simple4" qsCatId="simple" csTypeId="urn:microsoft.com/office/officeart/2005/8/colors/accent1_2" csCatId="accent1" phldr="1"/>
      <dgm:spPr/>
      <dgm:t>
        <a:bodyPr/>
        <a:lstStyle/>
        <a:p>
          <a:endParaRPr lang="zh-CN" altLang="en-US"/>
        </a:p>
      </dgm:t>
    </dgm:pt>
    <dgm:pt modelId="{3344095E-2D61-45AC-AA98-E0C191AF3B8A}">
      <dgm:prSet custT="1"/>
      <dgm:spPr/>
      <dgm:t>
        <a:bodyPr/>
        <a:lstStyle/>
        <a:p>
          <a:pPr rtl="0"/>
          <a:r>
            <a:rPr lang="en-US" sz="2000"/>
            <a:t>Manually curated</a:t>
          </a:r>
          <a:endParaRPr lang="zh-CN" sz="2000"/>
        </a:p>
      </dgm:t>
    </dgm:pt>
    <dgm:pt modelId="{46AAC6B3-6377-4DF0-A3D5-F134C4B25BDD}" type="parTrans" cxnId="{2676042C-5AE3-4FB2-A0A7-2F58479C9F9E}">
      <dgm:prSet/>
      <dgm:spPr/>
      <dgm:t>
        <a:bodyPr/>
        <a:lstStyle/>
        <a:p>
          <a:endParaRPr lang="zh-CN" altLang="en-US" sz="1600"/>
        </a:p>
      </dgm:t>
    </dgm:pt>
    <dgm:pt modelId="{F87573F7-78A9-4ECC-B502-35998FF973EA}" type="sibTrans" cxnId="{2676042C-5AE3-4FB2-A0A7-2F58479C9F9E}">
      <dgm:prSet/>
      <dgm:spPr/>
      <dgm:t>
        <a:bodyPr/>
        <a:lstStyle/>
        <a:p>
          <a:endParaRPr lang="zh-CN" altLang="en-US" sz="1600"/>
        </a:p>
      </dgm:t>
    </dgm:pt>
    <dgm:pt modelId="{DF71F68E-9662-4954-B67C-0DB6C0F4E29C}">
      <dgm:prSet custT="1"/>
      <dgm:spPr/>
      <dgm:t>
        <a:bodyPr/>
        <a:lstStyle/>
        <a:p>
          <a:pPr rtl="0"/>
          <a:r>
            <a:rPr lang="en-US" sz="2000" dirty="0"/>
            <a:t>Mapping from semi-structured data</a:t>
          </a:r>
          <a:endParaRPr lang="zh-CN" sz="2000" dirty="0"/>
        </a:p>
      </dgm:t>
    </dgm:pt>
    <dgm:pt modelId="{0FDFF449-ABB9-44F4-8F08-ABE003AC2577}" type="parTrans" cxnId="{5A454AD0-7681-4837-8C25-B51C3DA2167F}">
      <dgm:prSet/>
      <dgm:spPr/>
      <dgm:t>
        <a:bodyPr/>
        <a:lstStyle/>
        <a:p>
          <a:endParaRPr lang="zh-CN" altLang="en-US" sz="1600"/>
        </a:p>
      </dgm:t>
    </dgm:pt>
    <dgm:pt modelId="{442C43EA-4F33-4149-BB0A-50251F7C7248}" type="sibTrans" cxnId="{5A454AD0-7681-4837-8C25-B51C3DA2167F}">
      <dgm:prSet/>
      <dgm:spPr/>
      <dgm:t>
        <a:bodyPr/>
        <a:lstStyle/>
        <a:p>
          <a:endParaRPr lang="zh-CN" altLang="en-US" sz="1600"/>
        </a:p>
      </dgm:t>
    </dgm:pt>
    <dgm:pt modelId="{F4144658-7F9C-409F-8DD6-A6EF23938D0F}">
      <dgm:prSet custT="1"/>
      <dgm:spPr/>
      <dgm:t>
        <a:bodyPr/>
        <a:lstStyle/>
        <a:p>
          <a:pPr rtl="0"/>
          <a:r>
            <a:rPr lang="en-US" sz="2000" dirty="0"/>
            <a:t>From unstructured data</a:t>
          </a:r>
          <a:endParaRPr lang="zh-CN" sz="2000" dirty="0"/>
        </a:p>
      </dgm:t>
    </dgm:pt>
    <dgm:pt modelId="{09BD945C-35B5-4441-9C7E-E8F242B30B1A}" type="parTrans" cxnId="{DD3FA3EB-B4F2-4D56-9B31-EA80E7CDBA0B}">
      <dgm:prSet/>
      <dgm:spPr/>
      <dgm:t>
        <a:bodyPr/>
        <a:lstStyle/>
        <a:p>
          <a:endParaRPr lang="zh-CN" altLang="en-US" sz="1600"/>
        </a:p>
      </dgm:t>
    </dgm:pt>
    <dgm:pt modelId="{63494786-8683-419E-A77F-BA835C8969EA}" type="sibTrans" cxnId="{DD3FA3EB-B4F2-4D56-9B31-EA80E7CDBA0B}">
      <dgm:prSet/>
      <dgm:spPr/>
      <dgm:t>
        <a:bodyPr/>
        <a:lstStyle/>
        <a:p>
          <a:endParaRPr lang="zh-CN" altLang="en-US" sz="1600"/>
        </a:p>
      </dgm:t>
    </dgm:pt>
    <dgm:pt modelId="{C786E5B1-2D71-4712-9B8C-6A41BE17EDC1}">
      <dgm:prSet custT="1"/>
      <dgm:spPr/>
      <dgm:t>
        <a:bodyPr/>
        <a:lstStyle/>
        <a:p>
          <a:pPr rtl="0"/>
          <a:r>
            <a:rPr lang="en-US" sz="1600" dirty="0"/>
            <a:t>natural language and images</a:t>
          </a:r>
          <a:endParaRPr lang="zh-CN" sz="1600" dirty="0"/>
        </a:p>
      </dgm:t>
    </dgm:pt>
    <dgm:pt modelId="{CE8F00E1-FCD6-4EFC-BCC2-F6D5E9363E10}" type="parTrans" cxnId="{CE379B97-5D21-4566-9E98-977132247549}">
      <dgm:prSet/>
      <dgm:spPr/>
      <dgm:t>
        <a:bodyPr/>
        <a:lstStyle/>
        <a:p>
          <a:endParaRPr lang="zh-CN" altLang="en-US" sz="1600"/>
        </a:p>
      </dgm:t>
    </dgm:pt>
    <dgm:pt modelId="{F9820F3E-15AB-443B-B3DD-66FFB48C1E8A}" type="sibTrans" cxnId="{CE379B97-5D21-4566-9E98-977132247549}">
      <dgm:prSet/>
      <dgm:spPr/>
      <dgm:t>
        <a:bodyPr/>
        <a:lstStyle/>
        <a:p>
          <a:endParaRPr lang="zh-CN" altLang="en-US" sz="1600"/>
        </a:p>
      </dgm:t>
    </dgm:pt>
    <dgm:pt modelId="{75C85416-BF04-46DB-A9FD-EB7FF187ED2E}" type="pres">
      <dgm:prSet presAssocID="{48BBE1A3-122D-43C5-9866-52A9A3B06903}" presName="CompostProcess" presStyleCnt="0">
        <dgm:presLayoutVars>
          <dgm:dir/>
          <dgm:resizeHandles val="exact"/>
        </dgm:presLayoutVars>
      </dgm:prSet>
      <dgm:spPr/>
    </dgm:pt>
    <dgm:pt modelId="{8261269D-9661-45F1-9A24-0880D9FBDF33}" type="pres">
      <dgm:prSet presAssocID="{48BBE1A3-122D-43C5-9866-52A9A3B06903}" presName="arrow" presStyleLbl="bgShp" presStyleIdx="0" presStyleCnt="1"/>
      <dgm:spPr/>
    </dgm:pt>
    <dgm:pt modelId="{E2D8EC8E-1896-401A-8DB7-6BE7C8B4DA39}" type="pres">
      <dgm:prSet presAssocID="{48BBE1A3-122D-43C5-9866-52A9A3B06903}" presName="linearProcess" presStyleCnt="0"/>
      <dgm:spPr/>
    </dgm:pt>
    <dgm:pt modelId="{EC3934E9-9045-44E0-BF3C-9BC8EB90B693}" type="pres">
      <dgm:prSet presAssocID="{3344095E-2D61-45AC-AA98-E0C191AF3B8A}" presName="textNode" presStyleLbl="node1" presStyleIdx="0" presStyleCnt="3">
        <dgm:presLayoutVars>
          <dgm:bulletEnabled val="1"/>
        </dgm:presLayoutVars>
      </dgm:prSet>
      <dgm:spPr/>
    </dgm:pt>
    <dgm:pt modelId="{EC619AA8-9820-487C-9FAC-AC672C05DB57}" type="pres">
      <dgm:prSet presAssocID="{F87573F7-78A9-4ECC-B502-35998FF973EA}" presName="sibTrans" presStyleCnt="0"/>
      <dgm:spPr/>
    </dgm:pt>
    <dgm:pt modelId="{12D61BA8-EF53-448C-9A10-674419949553}" type="pres">
      <dgm:prSet presAssocID="{DF71F68E-9662-4954-B67C-0DB6C0F4E29C}" presName="textNode" presStyleLbl="node1" presStyleIdx="1" presStyleCnt="3">
        <dgm:presLayoutVars>
          <dgm:bulletEnabled val="1"/>
        </dgm:presLayoutVars>
      </dgm:prSet>
      <dgm:spPr/>
    </dgm:pt>
    <dgm:pt modelId="{E7F4D2DE-1B73-4B99-902E-ED0DCEE8FB4A}" type="pres">
      <dgm:prSet presAssocID="{442C43EA-4F33-4149-BB0A-50251F7C7248}" presName="sibTrans" presStyleCnt="0"/>
      <dgm:spPr/>
    </dgm:pt>
    <dgm:pt modelId="{4A468489-43F3-418E-A611-1A3768C359A2}" type="pres">
      <dgm:prSet presAssocID="{F4144658-7F9C-409F-8DD6-A6EF23938D0F}" presName="textNode" presStyleLbl="node1" presStyleIdx="2" presStyleCnt="3">
        <dgm:presLayoutVars>
          <dgm:bulletEnabled val="1"/>
        </dgm:presLayoutVars>
      </dgm:prSet>
      <dgm:spPr/>
    </dgm:pt>
  </dgm:ptLst>
  <dgm:cxnLst>
    <dgm:cxn modelId="{7686AE16-974F-469B-9BE9-7463B0D00EF8}" type="presOf" srcId="{48BBE1A3-122D-43C5-9866-52A9A3B06903}" destId="{75C85416-BF04-46DB-A9FD-EB7FF187ED2E}" srcOrd="0" destOrd="0" presId="urn:microsoft.com/office/officeart/2005/8/layout/hProcess9"/>
    <dgm:cxn modelId="{10280B20-5940-4B94-9FDF-656CAE66730B}" type="presOf" srcId="{F4144658-7F9C-409F-8DD6-A6EF23938D0F}" destId="{4A468489-43F3-418E-A611-1A3768C359A2}" srcOrd="0" destOrd="0" presId="urn:microsoft.com/office/officeart/2005/8/layout/hProcess9"/>
    <dgm:cxn modelId="{2676042C-5AE3-4FB2-A0A7-2F58479C9F9E}" srcId="{48BBE1A3-122D-43C5-9866-52A9A3B06903}" destId="{3344095E-2D61-45AC-AA98-E0C191AF3B8A}" srcOrd="0" destOrd="0" parTransId="{46AAC6B3-6377-4DF0-A3D5-F134C4B25BDD}" sibTransId="{F87573F7-78A9-4ECC-B502-35998FF973EA}"/>
    <dgm:cxn modelId="{CE379B97-5D21-4566-9E98-977132247549}" srcId="{F4144658-7F9C-409F-8DD6-A6EF23938D0F}" destId="{C786E5B1-2D71-4712-9B8C-6A41BE17EDC1}" srcOrd="0" destOrd="0" parTransId="{CE8F00E1-FCD6-4EFC-BCC2-F6D5E9363E10}" sibTransId="{F9820F3E-15AB-443B-B3DD-66FFB48C1E8A}"/>
    <dgm:cxn modelId="{5A454AD0-7681-4837-8C25-B51C3DA2167F}" srcId="{48BBE1A3-122D-43C5-9866-52A9A3B06903}" destId="{DF71F68E-9662-4954-B67C-0DB6C0F4E29C}" srcOrd="1" destOrd="0" parTransId="{0FDFF449-ABB9-44F4-8F08-ABE003AC2577}" sibTransId="{442C43EA-4F33-4149-BB0A-50251F7C7248}"/>
    <dgm:cxn modelId="{CFA422D8-712D-414D-9B66-EADE814794BB}" type="presOf" srcId="{3344095E-2D61-45AC-AA98-E0C191AF3B8A}" destId="{EC3934E9-9045-44E0-BF3C-9BC8EB90B693}" srcOrd="0" destOrd="0" presId="urn:microsoft.com/office/officeart/2005/8/layout/hProcess9"/>
    <dgm:cxn modelId="{DD3FA3EB-B4F2-4D56-9B31-EA80E7CDBA0B}" srcId="{48BBE1A3-122D-43C5-9866-52A9A3B06903}" destId="{F4144658-7F9C-409F-8DD6-A6EF23938D0F}" srcOrd="2" destOrd="0" parTransId="{09BD945C-35B5-4441-9C7E-E8F242B30B1A}" sibTransId="{63494786-8683-419E-A77F-BA835C8969EA}"/>
    <dgm:cxn modelId="{3914FAF3-A5FE-473A-BAB8-A7EF3AF3DA9F}" type="presOf" srcId="{C786E5B1-2D71-4712-9B8C-6A41BE17EDC1}" destId="{4A468489-43F3-418E-A611-1A3768C359A2}" srcOrd="0" destOrd="1" presId="urn:microsoft.com/office/officeart/2005/8/layout/hProcess9"/>
    <dgm:cxn modelId="{068EF2FE-AA45-4F37-B701-97F713AD6FC0}" type="presOf" srcId="{DF71F68E-9662-4954-B67C-0DB6C0F4E29C}" destId="{12D61BA8-EF53-448C-9A10-674419949553}" srcOrd="0" destOrd="0" presId="urn:microsoft.com/office/officeart/2005/8/layout/hProcess9"/>
    <dgm:cxn modelId="{1DA1B1BB-95CD-429A-A7B0-697788592CC5}" type="presParOf" srcId="{75C85416-BF04-46DB-A9FD-EB7FF187ED2E}" destId="{8261269D-9661-45F1-9A24-0880D9FBDF33}" srcOrd="0" destOrd="0" presId="urn:microsoft.com/office/officeart/2005/8/layout/hProcess9"/>
    <dgm:cxn modelId="{B608AF2A-69A9-4901-B2AC-DEBFB3B7516A}" type="presParOf" srcId="{75C85416-BF04-46DB-A9FD-EB7FF187ED2E}" destId="{E2D8EC8E-1896-401A-8DB7-6BE7C8B4DA39}" srcOrd="1" destOrd="0" presId="urn:microsoft.com/office/officeart/2005/8/layout/hProcess9"/>
    <dgm:cxn modelId="{5E22A611-8BF7-4734-94E5-0876DF53D944}" type="presParOf" srcId="{E2D8EC8E-1896-401A-8DB7-6BE7C8B4DA39}" destId="{EC3934E9-9045-44E0-BF3C-9BC8EB90B693}" srcOrd="0" destOrd="0" presId="urn:microsoft.com/office/officeart/2005/8/layout/hProcess9"/>
    <dgm:cxn modelId="{A57D81D9-E92C-44E6-8EE7-9CBF3B5BE3D5}" type="presParOf" srcId="{E2D8EC8E-1896-401A-8DB7-6BE7C8B4DA39}" destId="{EC619AA8-9820-487C-9FAC-AC672C05DB57}" srcOrd="1" destOrd="0" presId="urn:microsoft.com/office/officeart/2005/8/layout/hProcess9"/>
    <dgm:cxn modelId="{2FD2D1AD-05D1-4F5A-870C-E1CF43518662}" type="presParOf" srcId="{E2D8EC8E-1896-401A-8DB7-6BE7C8B4DA39}" destId="{12D61BA8-EF53-448C-9A10-674419949553}" srcOrd="2" destOrd="0" presId="urn:microsoft.com/office/officeart/2005/8/layout/hProcess9"/>
    <dgm:cxn modelId="{63D44AC4-8304-4E3D-ABCF-0FC517AADAFD}" type="presParOf" srcId="{E2D8EC8E-1896-401A-8DB7-6BE7C8B4DA39}" destId="{E7F4D2DE-1B73-4B99-902E-ED0DCEE8FB4A}" srcOrd="3" destOrd="0" presId="urn:microsoft.com/office/officeart/2005/8/layout/hProcess9"/>
    <dgm:cxn modelId="{AB6193CB-D620-4A66-9955-D4DAE826574A}" type="presParOf" srcId="{E2D8EC8E-1896-401A-8DB7-6BE7C8B4DA39}" destId="{4A468489-43F3-418E-A611-1A3768C359A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07DBFF-BB67-4DF0-8A63-B3B6BFF3F8E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02BD2A87-A394-40B6-A110-EAA72E82BE1D}">
      <dgm:prSet>
        <dgm:style>
          <a:lnRef idx="1">
            <a:schemeClr val="accent3"/>
          </a:lnRef>
          <a:fillRef idx="3">
            <a:schemeClr val="accent3"/>
          </a:fillRef>
          <a:effectRef idx="2">
            <a:schemeClr val="accent3"/>
          </a:effectRef>
          <a:fontRef idx="minor">
            <a:schemeClr val="lt1"/>
          </a:fontRef>
        </dgm:style>
      </dgm:prSet>
      <dgm:spPr/>
      <dgm:t>
        <a:bodyPr/>
        <a:lstStyle/>
        <a:p>
          <a:pPr rtl="0"/>
          <a:r>
            <a:rPr lang="en-US" dirty="0"/>
            <a:t>1. Mention Detection</a:t>
          </a:r>
          <a:endParaRPr lang="zh-CN" dirty="0"/>
        </a:p>
      </dgm:t>
    </dgm:pt>
    <dgm:pt modelId="{DFF83C3C-59EA-45AE-B7BF-4008C00C7243}" type="parTrans" cxnId="{A9D72523-3D50-4267-97BA-3A5535F0A2F0}">
      <dgm:prSet/>
      <dgm:spPr/>
      <dgm:t>
        <a:bodyPr/>
        <a:lstStyle/>
        <a:p>
          <a:endParaRPr lang="zh-CN" altLang="en-US"/>
        </a:p>
      </dgm:t>
    </dgm:pt>
    <dgm:pt modelId="{7DB5581D-F400-416E-9469-063AE5E77887}" type="sibTrans" cxnId="{A9D72523-3D50-4267-97BA-3A5535F0A2F0}">
      <dgm:prSet/>
      <dgm:spPr/>
      <dgm:t>
        <a:bodyPr/>
        <a:lstStyle/>
        <a:p>
          <a:endParaRPr lang="zh-CN" altLang="en-US"/>
        </a:p>
      </dgm:t>
    </dgm:pt>
    <dgm:pt modelId="{87D33E3F-8503-409A-AA18-A87904D1DBA7}">
      <dgm:prSet/>
      <dgm:spPr/>
      <dgm:t>
        <a:bodyPr/>
        <a:lstStyle/>
        <a:p>
          <a:pPr rtl="0"/>
          <a:r>
            <a:rPr lang="en-US" dirty="0"/>
            <a:t>4. Relation Extraction</a:t>
          </a:r>
          <a:endParaRPr lang="zh-CN" dirty="0"/>
        </a:p>
      </dgm:t>
    </dgm:pt>
    <dgm:pt modelId="{FCECBBE8-7794-40FA-B850-6A0CF3A7F4FD}" type="parTrans" cxnId="{462F6C0C-B9E5-4B8F-9FAE-C8428BAFDC85}">
      <dgm:prSet/>
      <dgm:spPr/>
      <dgm:t>
        <a:bodyPr/>
        <a:lstStyle/>
        <a:p>
          <a:endParaRPr lang="zh-CN" altLang="en-US"/>
        </a:p>
      </dgm:t>
    </dgm:pt>
    <dgm:pt modelId="{E3FE5123-3C59-4434-AD4B-20CDF32C4125}" type="sibTrans" cxnId="{462F6C0C-B9E5-4B8F-9FAE-C8428BAFDC85}">
      <dgm:prSet/>
      <dgm:spPr/>
      <dgm:t>
        <a:bodyPr/>
        <a:lstStyle/>
        <a:p>
          <a:endParaRPr lang="zh-CN" altLang="en-US"/>
        </a:p>
      </dgm:t>
    </dgm:pt>
    <dgm:pt modelId="{12B8ED14-9C98-405B-BE20-B03B3A9252F0}">
      <dgm:prSet/>
      <dgm:spPr/>
      <dgm:t>
        <a:bodyPr/>
        <a:lstStyle/>
        <a:p>
          <a:pPr rtl="0"/>
          <a:r>
            <a:rPr lang="en-US" altLang="zh-CN" dirty="0"/>
            <a:t>3. Entity Typing (F</a:t>
          </a:r>
          <a:r>
            <a:rPr lang="en-US" b="0" i="0" dirty="0"/>
            <a:t>ine-grained</a:t>
          </a:r>
          <a:r>
            <a:rPr lang="en-US" altLang="zh-CN" dirty="0"/>
            <a:t>)</a:t>
          </a:r>
          <a:endParaRPr lang="zh-CN" dirty="0"/>
        </a:p>
      </dgm:t>
    </dgm:pt>
    <dgm:pt modelId="{A9832401-A0D0-4C10-B6B9-FBE378D0D28E}" type="parTrans" cxnId="{574022EC-D717-41EA-A05C-38A375650EAA}">
      <dgm:prSet/>
      <dgm:spPr/>
      <dgm:t>
        <a:bodyPr/>
        <a:lstStyle/>
        <a:p>
          <a:endParaRPr lang="zh-CN" altLang="en-US"/>
        </a:p>
      </dgm:t>
    </dgm:pt>
    <dgm:pt modelId="{49E62DCE-BBE5-464E-A0EB-DAD3DFA088A3}" type="sibTrans" cxnId="{574022EC-D717-41EA-A05C-38A375650EAA}">
      <dgm:prSet/>
      <dgm:spPr/>
      <dgm:t>
        <a:bodyPr/>
        <a:lstStyle/>
        <a:p>
          <a:endParaRPr lang="zh-CN" altLang="en-US"/>
        </a:p>
      </dgm:t>
    </dgm:pt>
    <dgm:pt modelId="{DDECBC50-0B3F-481A-9E75-E60B41C8B07F}">
      <dgm:prSet/>
      <dgm:spPr/>
      <dgm:t>
        <a:bodyPr/>
        <a:lstStyle/>
        <a:p>
          <a:pPr rtl="0"/>
          <a:r>
            <a:rPr lang="en-US" dirty="0"/>
            <a:t>2. Mention </a:t>
          </a:r>
          <a:r>
            <a:rPr lang="en-US" altLang="zh-CN" dirty="0"/>
            <a:t>Disambiguation</a:t>
          </a:r>
          <a:endParaRPr lang="zh-CN" dirty="0"/>
        </a:p>
      </dgm:t>
    </dgm:pt>
    <dgm:pt modelId="{AE6F6430-4987-4066-911D-448431F09CB0}" type="parTrans" cxnId="{94F37311-C667-48C6-9114-9602CEF34610}">
      <dgm:prSet/>
      <dgm:spPr/>
      <dgm:t>
        <a:bodyPr/>
        <a:lstStyle/>
        <a:p>
          <a:endParaRPr lang="zh-CN" altLang="en-US"/>
        </a:p>
      </dgm:t>
    </dgm:pt>
    <dgm:pt modelId="{3663A824-F409-49AB-914B-FFD1094FC344}" type="sibTrans" cxnId="{94F37311-C667-48C6-9114-9602CEF34610}">
      <dgm:prSet/>
      <dgm:spPr/>
      <dgm:t>
        <a:bodyPr/>
        <a:lstStyle/>
        <a:p>
          <a:endParaRPr lang="zh-CN" altLang="en-US"/>
        </a:p>
      </dgm:t>
    </dgm:pt>
    <dgm:pt modelId="{4C96FFAA-FD29-4457-8AD5-6B2312D4AB72}" type="pres">
      <dgm:prSet presAssocID="{5907DBFF-BB67-4DF0-8A63-B3B6BFF3F8EE}" presName="rootnode" presStyleCnt="0">
        <dgm:presLayoutVars>
          <dgm:chMax/>
          <dgm:chPref/>
          <dgm:dir/>
          <dgm:animLvl val="lvl"/>
        </dgm:presLayoutVars>
      </dgm:prSet>
      <dgm:spPr/>
    </dgm:pt>
    <dgm:pt modelId="{663BB105-6F02-41D8-BBC3-154A7515265E}" type="pres">
      <dgm:prSet presAssocID="{02BD2A87-A394-40B6-A110-EAA72E82BE1D}" presName="composite" presStyleCnt="0"/>
      <dgm:spPr/>
    </dgm:pt>
    <dgm:pt modelId="{0DA1BEC2-2A25-4973-9FD1-5DCC0DD14D40}" type="pres">
      <dgm:prSet presAssocID="{02BD2A87-A394-40B6-A110-EAA72E82BE1D}" presName="bentUpArrow1" presStyleLbl="alignImgPlace1" presStyleIdx="0" presStyleCnt="3"/>
      <dgm:spPr/>
    </dgm:pt>
    <dgm:pt modelId="{8EBECF14-5A27-43B1-9C2F-A1F3BDB333EF}" type="pres">
      <dgm:prSet presAssocID="{02BD2A87-A394-40B6-A110-EAA72E82BE1D}" presName="ParentText" presStyleLbl="node1" presStyleIdx="0" presStyleCnt="4">
        <dgm:presLayoutVars>
          <dgm:chMax val="1"/>
          <dgm:chPref val="1"/>
          <dgm:bulletEnabled val="1"/>
        </dgm:presLayoutVars>
      </dgm:prSet>
      <dgm:spPr/>
    </dgm:pt>
    <dgm:pt modelId="{5538BC05-A6B5-4189-B892-39E6B158BE74}" type="pres">
      <dgm:prSet presAssocID="{02BD2A87-A394-40B6-A110-EAA72E82BE1D}" presName="ChildText" presStyleLbl="revTx" presStyleIdx="0" presStyleCnt="3">
        <dgm:presLayoutVars>
          <dgm:chMax val="0"/>
          <dgm:chPref val="0"/>
          <dgm:bulletEnabled val="1"/>
        </dgm:presLayoutVars>
      </dgm:prSet>
      <dgm:spPr/>
    </dgm:pt>
    <dgm:pt modelId="{84383587-F339-4E78-8457-5541622DC66B}" type="pres">
      <dgm:prSet presAssocID="{7DB5581D-F400-416E-9469-063AE5E77887}" presName="sibTrans" presStyleCnt="0"/>
      <dgm:spPr/>
    </dgm:pt>
    <dgm:pt modelId="{C3F47774-589D-4AC6-B79C-4B9AC7C7A28E}" type="pres">
      <dgm:prSet presAssocID="{DDECBC50-0B3F-481A-9E75-E60B41C8B07F}" presName="composite" presStyleCnt="0"/>
      <dgm:spPr/>
    </dgm:pt>
    <dgm:pt modelId="{45115CBD-3132-4246-A10C-97652F24F35F}" type="pres">
      <dgm:prSet presAssocID="{DDECBC50-0B3F-481A-9E75-E60B41C8B07F}" presName="bentUpArrow1" presStyleLbl="alignImgPlace1" presStyleIdx="1" presStyleCnt="3"/>
      <dgm:spPr/>
    </dgm:pt>
    <dgm:pt modelId="{5116A1B6-8B61-4036-9E00-13C9EDAE9597}" type="pres">
      <dgm:prSet presAssocID="{DDECBC50-0B3F-481A-9E75-E60B41C8B07F}" presName="ParentText" presStyleLbl="node1" presStyleIdx="1" presStyleCnt="4">
        <dgm:presLayoutVars>
          <dgm:chMax val="1"/>
          <dgm:chPref val="1"/>
          <dgm:bulletEnabled val="1"/>
        </dgm:presLayoutVars>
      </dgm:prSet>
      <dgm:spPr/>
    </dgm:pt>
    <dgm:pt modelId="{F0EA9E0B-FB34-4D39-A02E-31EF45549F11}" type="pres">
      <dgm:prSet presAssocID="{DDECBC50-0B3F-481A-9E75-E60B41C8B07F}" presName="ChildText" presStyleLbl="revTx" presStyleIdx="1" presStyleCnt="3">
        <dgm:presLayoutVars>
          <dgm:chMax val="0"/>
          <dgm:chPref val="0"/>
          <dgm:bulletEnabled val="1"/>
        </dgm:presLayoutVars>
      </dgm:prSet>
      <dgm:spPr/>
    </dgm:pt>
    <dgm:pt modelId="{99FF80DE-6044-4E7E-8504-778C31403113}" type="pres">
      <dgm:prSet presAssocID="{3663A824-F409-49AB-914B-FFD1094FC344}" presName="sibTrans" presStyleCnt="0"/>
      <dgm:spPr/>
    </dgm:pt>
    <dgm:pt modelId="{B2C8CED9-2D99-46F8-94BA-8B25E70AFA8E}" type="pres">
      <dgm:prSet presAssocID="{12B8ED14-9C98-405B-BE20-B03B3A9252F0}" presName="composite" presStyleCnt="0"/>
      <dgm:spPr/>
    </dgm:pt>
    <dgm:pt modelId="{B5577D84-1850-454F-89AE-C839DB73E22D}" type="pres">
      <dgm:prSet presAssocID="{12B8ED14-9C98-405B-BE20-B03B3A9252F0}" presName="bentUpArrow1" presStyleLbl="alignImgPlace1" presStyleIdx="2" presStyleCnt="3"/>
      <dgm:spPr/>
    </dgm:pt>
    <dgm:pt modelId="{198F9A77-3DE0-40E8-AEAF-E73B654BD242}" type="pres">
      <dgm:prSet presAssocID="{12B8ED14-9C98-405B-BE20-B03B3A9252F0}" presName="ParentText" presStyleLbl="node1" presStyleIdx="2" presStyleCnt="4">
        <dgm:presLayoutVars>
          <dgm:chMax val="1"/>
          <dgm:chPref val="1"/>
          <dgm:bulletEnabled val="1"/>
        </dgm:presLayoutVars>
      </dgm:prSet>
      <dgm:spPr/>
    </dgm:pt>
    <dgm:pt modelId="{610CFCFC-4D55-4302-96DE-6A4DE36DEABE}" type="pres">
      <dgm:prSet presAssocID="{12B8ED14-9C98-405B-BE20-B03B3A9252F0}" presName="ChildText" presStyleLbl="revTx" presStyleIdx="2" presStyleCnt="3">
        <dgm:presLayoutVars>
          <dgm:chMax val="0"/>
          <dgm:chPref val="0"/>
          <dgm:bulletEnabled val="1"/>
        </dgm:presLayoutVars>
      </dgm:prSet>
      <dgm:spPr/>
    </dgm:pt>
    <dgm:pt modelId="{BCD3D13A-387A-4CDF-99EA-79CBF8C11FDB}" type="pres">
      <dgm:prSet presAssocID="{49E62DCE-BBE5-464E-A0EB-DAD3DFA088A3}" presName="sibTrans" presStyleCnt="0"/>
      <dgm:spPr/>
    </dgm:pt>
    <dgm:pt modelId="{1E33EEF1-737D-407B-99C8-DB7294EAA81C}" type="pres">
      <dgm:prSet presAssocID="{87D33E3F-8503-409A-AA18-A87904D1DBA7}" presName="composite" presStyleCnt="0"/>
      <dgm:spPr/>
    </dgm:pt>
    <dgm:pt modelId="{A2034573-D4B9-42B2-A090-1ADFD380677F}" type="pres">
      <dgm:prSet presAssocID="{87D33E3F-8503-409A-AA18-A87904D1DBA7}" presName="ParentText" presStyleLbl="node1" presStyleIdx="3" presStyleCnt="4">
        <dgm:presLayoutVars>
          <dgm:chMax val="1"/>
          <dgm:chPref val="1"/>
          <dgm:bulletEnabled val="1"/>
        </dgm:presLayoutVars>
      </dgm:prSet>
      <dgm:spPr/>
    </dgm:pt>
  </dgm:ptLst>
  <dgm:cxnLst>
    <dgm:cxn modelId="{462F6C0C-B9E5-4B8F-9FAE-C8428BAFDC85}" srcId="{5907DBFF-BB67-4DF0-8A63-B3B6BFF3F8EE}" destId="{87D33E3F-8503-409A-AA18-A87904D1DBA7}" srcOrd="3" destOrd="0" parTransId="{FCECBBE8-7794-40FA-B850-6A0CF3A7F4FD}" sibTransId="{E3FE5123-3C59-4434-AD4B-20CDF32C4125}"/>
    <dgm:cxn modelId="{94F37311-C667-48C6-9114-9602CEF34610}" srcId="{5907DBFF-BB67-4DF0-8A63-B3B6BFF3F8EE}" destId="{DDECBC50-0B3F-481A-9E75-E60B41C8B07F}" srcOrd="1" destOrd="0" parTransId="{AE6F6430-4987-4066-911D-448431F09CB0}" sibTransId="{3663A824-F409-49AB-914B-FFD1094FC344}"/>
    <dgm:cxn modelId="{A9D72523-3D50-4267-97BA-3A5535F0A2F0}" srcId="{5907DBFF-BB67-4DF0-8A63-B3B6BFF3F8EE}" destId="{02BD2A87-A394-40B6-A110-EAA72E82BE1D}" srcOrd="0" destOrd="0" parTransId="{DFF83C3C-59EA-45AE-B7BF-4008C00C7243}" sibTransId="{7DB5581D-F400-416E-9469-063AE5E77887}"/>
    <dgm:cxn modelId="{DFE5BB64-6605-4E1E-A1E0-0E1DE7AD620F}" type="presOf" srcId="{02BD2A87-A394-40B6-A110-EAA72E82BE1D}" destId="{8EBECF14-5A27-43B1-9C2F-A1F3BDB333EF}" srcOrd="0" destOrd="0" presId="urn:microsoft.com/office/officeart/2005/8/layout/StepDownProcess"/>
    <dgm:cxn modelId="{32A2976F-257E-4556-B6F0-8A93D78F4BD9}" type="presOf" srcId="{87D33E3F-8503-409A-AA18-A87904D1DBA7}" destId="{A2034573-D4B9-42B2-A090-1ADFD380677F}" srcOrd="0" destOrd="0" presId="urn:microsoft.com/office/officeart/2005/8/layout/StepDownProcess"/>
    <dgm:cxn modelId="{A9FE82AC-C4AF-4F62-9F7C-43D816951256}" type="presOf" srcId="{12B8ED14-9C98-405B-BE20-B03B3A9252F0}" destId="{198F9A77-3DE0-40E8-AEAF-E73B654BD242}" srcOrd="0" destOrd="0" presId="urn:microsoft.com/office/officeart/2005/8/layout/StepDownProcess"/>
    <dgm:cxn modelId="{7B9598B7-AEA0-4439-8116-90E1364F8625}" type="presOf" srcId="{DDECBC50-0B3F-481A-9E75-E60B41C8B07F}" destId="{5116A1B6-8B61-4036-9E00-13C9EDAE9597}" srcOrd="0" destOrd="0" presId="urn:microsoft.com/office/officeart/2005/8/layout/StepDownProcess"/>
    <dgm:cxn modelId="{B0AD79D1-244D-45BD-ADBE-BCB3F7DFFABC}" type="presOf" srcId="{5907DBFF-BB67-4DF0-8A63-B3B6BFF3F8EE}" destId="{4C96FFAA-FD29-4457-8AD5-6B2312D4AB72}" srcOrd="0" destOrd="0" presId="urn:microsoft.com/office/officeart/2005/8/layout/StepDownProcess"/>
    <dgm:cxn modelId="{574022EC-D717-41EA-A05C-38A375650EAA}" srcId="{5907DBFF-BB67-4DF0-8A63-B3B6BFF3F8EE}" destId="{12B8ED14-9C98-405B-BE20-B03B3A9252F0}" srcOrd="2" destOrd="0" parTransId="{A9832401-A0D0-4C10-B6B9-FBE378D0D28E}" sibTransId="{49E62DCE-BBE5-464E-A0EB-DAD3DFA088A3}"/>
    <dgm:cxn modelId="{5509F59F-40C1-495B-85EE-85ACF1BBE891}" type="presParOf" srcId="{4C96FFAA-FD29-4457-8AD5-6B2312D4AB72}" destId="{663BB105-6F02-41D8-BBC3-154A7515265E}" srcOrd="0" destOrd="0" presId="urn:microsoft.com/office/officeart/2005/8/layout/StepDownProcess"/>
    <dgm:cxn modelId="{53F03DC1-1A25-4C52-ACE7-B4B61D8E4F97}" type="presParOf" srcId="{663BB105-6F02-41D8-BBC3-154A7515265E}" destId="{0DA1BEC2-2A25-4973-9FD1-5DCC0DD14D40}" srcOrd="0" destOrd="0" presId="urn:microsoft.com/office/officeart/2005/8/layout/StepDownProcess"/>
    <dgm:cxn modelId="{F772CBE8-3358-49CD-9583-E5F141754619}" type="presParOf" srcId="{663BB105-6F02-41D8-BBC3-154A7515265E}" destId="{8EBECF14-5A27-43B1-9C2F-A1F3BDB333EF}" srcOrd="1" destOrd="0" presId="urn:microsoft.com/office/officeart/2005/8/layout/StepDownProcess"/>
    <dgm:cxn modelId="{85E1DC80-98C8-4494-AB2F-085200BC8D13}" type="presParOf" srcId="{663BB105-6F02-41D8-BBC3-154A7515265E}" destId="{5538BC05-A6B5-4189-B892-39E6B158BE74}" srcOrd="2" destOrd="0" presId="urn:microsoft.com/office/officeart/2005/8/layout/StepDownProcess"/>
    <dgm:cxn modelId="{E1DF5E29-E1EC-43C5-BF79-681023D43A4A}" type="presParOf" srcId="{4C96FFAA-FD29-4457-8AD5-6B2312D4AB72}" destId="{84383587-F339-4E78-8457-5541622DC66B}" srcOrd="1" destOrd="0" presId="urn:microsoft.com/office/officeart/2005/8/layout/StepDownProcess"/>
    <dgm:cxn modelId="{25A60AC4-97FB-4322-BBFC-66F17D2549BB}" type="presParOf" srcId="{4C96FFAA-FD29-4457-8AD5-6B2312D4AB72}" destId="{C3F47774-589D-4AC6-B79C-4B9AC7C7A28E}" srcOrd="2" destOrd="0" presId="urn:microsoft.com/office/officeart/2005/8/layout/StepDownProcess"/>
    <dgm:cxn modelId="{0BF096A6-8574-43A1-8486-1CD4369AB2A2}" type="presParOf" srcId="{C3F47774-589D-4AC6-B79C-4B9AC7C7A28E}" destId="{45115CBD-3132-4246-A10C-97652F24F35F}" srcOrd="0" destOrd="0" presId="urn:microsoft.com/office/officeart/2005/8/layout/StepDownProcess"/>
    <dgm:cxn modelId="{C0073790-8DEC-437E-9E30-5A5C62760443}" type="presParOf" srcId="{C3F47774-589D-4AC6-B79C-4B9AC7C7A28E}" destId="{5116A1B6-8B61-4036-9E00-13C9EDAE9597}" srcOrd="1" destOrd="0" presId="urn:microsoft.com/office/officeart/2005/8/layout/StepDownProcess"/>
    <dgm:cxn modelId="{C8BC0A55-7753-40F6-875F-87F719CA0460}" type="presParOf" srcId="{C3F47774-589D-4AC6-B79C-4B9AC7C7A28E}" destId="{F0EA9E0B-FB34-4D39-A02E-31EF45549F11}" srcOrd="2" destOrd="0" presId="urn:microsoft.com/office/officeart/2005/8/layout/StepDownProcess"/>
    <dgm:cxn modelId="{3C6EDB26-B319-4DF2-9D10-515C215F03C9}" type="presParOf" srcId="{4C96FFAA-FD29-4457-8AD5-6B2312D4AB72}" destId="{99FF80DE-6044-4E7E-8504-778C31403113}" srcOrd="3" destOrd="0" presId="urn:microsoft.com/office/officeart/2005/8/layout/StepDownProcess"/>
    <dgm:cxn modelId="{8AEEFEE1-04FD-42DB-813F-A61DB0E4C21D}" type="presParOf" srcId="{4C96FFAA-FD29-4457-8AD5-6B2312D4AB72}" destId="{B2C8CED9-2D99-46F8-94BA-8B25E70AFA8E}" srcOrd="4" destOrd="0" presId="urn:microsoft.com/office/officeart/2005/8/layout/StepDownProcess"/>
    <dgm:cxn modelId="{0C07C329-31E8-4000-8494-165BB3303A8F}" type="presParOf" srcId="{B2C8CED9-2D99-46F8-94BA-8B25E70AFA8E}" destId="{B5577D84-1850-454F-89AE-C839DB73E22D}" srcOrd="0" destOrd="0" presId="urn:microsoft.com/office/officeart/2005/8/layout/StepDownProcess"/>
    <dgm:cxn modelId="{BED914FE-045E-4393-BCA2-B609CE5D8C8B}" type="presParOf" srcId="{B2C8CED9-2D99-46F8-94BA-8B25E70AFA8E}" destId="{198F9A77-3DE0-40E8-AEAF-E73B654BD242}" srcOrd="1" destOrd="0" presId="urn:microsoft.com/office/officeart/2005/8/layout/StepDownProcess"/>
    <dgm:cxn modelId="{05902E1D-B90E-4692-B5DD-F5CEA1F4A3DF}" type="presParOf" srcId="{B2C8CED9-2D99-46F8-94BA-8B25E70AFA8E}" destId="{610CFCFC-4D55-4302-96DE-6A4DE36DEABE}" srcOrd="2" destOrd="0" presId="urn:microsoft.com/office/officeart/2005/8/layout/StepDownProcess"/>
    <dgm:cxn modelId="{9D644FA8-BBE4-44D3-8213-3677623DE1EC}" type="presParOf" srcId="{4C96FFAA-FD29-4457-8AD5-6B2312D4AB72}" destId="{BCD3D13A-387A-4CDF-99EA-79CBF8C11FDB}" srcOrd="5" destOrd="0" presId="urn:microsoft.com/office/officeart/2005/8/layout/StepDownProcess"/>
    <dgm:cxn modelId="{974B63D5-E8F1-4565-8156-F10170C552CA}" type="presParOf" srcId="{4C96FFAA-FD29-4457-8AD5-6B2312D4AB72}" destId="{1E33EEF1-737D-407B-99C8-DB7294EAA81C}" srcOrd="6" destOrd="0" presId="urn:microsoft.com/office/officeart/2005/8/layout/StepDownProcess"/>
    <dgm:cxn modelId="{9FAA7E66-9FAB-43B6-952C-C636D257AFBF}" type="presParOf" srcId="{1E33EEF1-737D-407B-99C8-DB7294EAA81C}" destId="{A2034573-D4B9-42B2-A090-1ADFD38067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07DBFF-BB67-4DF0-8A63-B3B6BFF3F8E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02BD2A87-A394-40B6-A110-EAA72E82BE1D}">
      <dgm:prSet/>
      <dgm:spPr/>
      <dgm:t>
        <a:bodyPr/>
        <a:lstStyle/>
        <a:p>
          <a:pPr rtl="0"/>
          <a:r>
            <a:rPr lang="en-US" dirty="0"/>
            <a:t>1. Mention Detection</a:t>
          </a:r>
          <a:endParaRPr lang="zh-CN" dirty="0"/>
        </a:p>
      </dgm:t>
    </dgm:pt>
    <dgm:pt modelId="{DFF83C3C-59EA-45AE-B7BF-4008C00C7243}" type="parTrans" cxnId="{A9D72523-3D50-4267-97BA-3A5535F0A2F0}">
      <dgm:prSet/>
      <dgm:spPr/>
      <dgm:t>
        <a:bodyPr/>
        <a:lstStyle/>
        <a:p>
          <a:endParaRPr lang="zh-CN" altLang="en-US"/>
        </a:p>
      </dgm:t>
    </dgm:pt>
    <dgm:pt modelId="{7DB5581D-F400-416E-9469-063AE5E77887}" type="sibTrans" cxnId="{A9D72523-3D50-4267-97BA-3A5535F0A2F0}">
      <dgm:prSet/>
      <dgm:spPr/>
      <dgm:t>
        <a:bodyPr/>
        <a:lstStyle/>
        <a:p>
          <a:endParaRPr lang="zh-CN" altLang="en-US"/>
        </a:p>
      </dgm:t>
    </dgm:pt>
    <dgm:pt modelId="{87D33E3F-8503-409A-AA18-A87904D1DBA7}">
      <dgm:prSet/>
      <dgm:spPr/>
      <dgm:t>
        <a:bodyPr/>
        <a:lstStyle/>
        <a:p>
          <a:pPr rtl="0"/>
          <a:r>
            <a:rPr lang="en-US" dirty="0"/>
            <a:t>4. Relation Extraction</a:t>
          </a:r>
          <a:endParaRPr lang="zh-CN" dirty="0"/>
        </a:p>
      </dgm:t>
    </dgm:pt>
    <dgm:pt modelId="{FCECBBE8-7794-40FA-B850-6A0CF3A7F4FD}" type="parTrans" cxnId="{462F6C0C-B9E5-4B8F-9FAE-C8428BAFDC85}">
      <dgm:prSet/>
      <dgm:spPr/>
      <dgm:t>
        <a:bodyPr/>
        <a:lstStyle/>
        <a:p>
          <a:endParaRPr lang="zh-CN" altLang="en-US"/>
        </a:p>
      </dgm:t>
    </dgm:pt>
    <dgm:pt modelId="{E3FE5123-3C59-4434-AD4B-20CDF32C4125}" type="sibTrans" cxnId="{462F6C0C-B9E5-4B8F-9FAE-C8428BAFDC85}">
      <dgm:prSet/>
      <dgm:spPr/>
      <dgm:t>
        <a:bodyPr/>
        <a:lstStyle/>
        <a:p>
          <a:endParaRPr lang="zh-CN" altLang="en-US"/>
        </a:p>
      </dgm:t>
    </dgm:pt>
    <dgm:pt modelId="{12B8ED14-9C98-405B-BE20-B03B3A9252F0}">
      <dgm:prSet/>
      <dgm:spPr/>
      <dgm:t>
        <a:bodyPr/>
        <a:lstStyle/>
        <a:p>
          <a:pPr rtl="0"/>
          <a:r>
            <a:rPr lang="en-US" altLang="zh-CN" dirty="0"/>
            <a:t>3. Entity Typing (F</a:t>
          </a:r>
          <a:r>
            <a:rPr lang="en-US" b="0" i="0" dirty="0"/>
            <a:t>ine-grained</a:t>
          </a:r>
          <a:r>
            <a:rPr lang="en-US" altLang="zh-CN" dirty="0"/>
            <a:t>)</a:t>
          </a:r>
          <a:endParaRPr lang="zh-CN" dirty="0"/>
        </a:p>
      </dgm:t>
    </dgm:pt>
    <dgm:pt modelId="{A9832401-A0D0-4C10-B6B9-FBE378D0D28E}" type="parTrans" cxnId="{574022EC-D717-41EA-A05C-38A375650EAA}">
      <dgm:prSet/>
      <dgm:spPr/>
      <dgm:t>
        <a:bodyPr/>
        <a:lstStyle/>
        <a:p>
          <a:endParaRPr lang="zh-CN" altLang="en-US"/>
        </a:p>
      </dgm:t>
    </dgm:pt>
    <dgm:pt modelId="{49E62DCE-BBE5-464E-A0EB-DAD3DFA088A3}" type="sibTrans" cxnId="{574022EC-D717-41EA-A05C-38A375650EAA}">
      <dgm:prSet/>
      <dgm:spPr/>
      <dgm:t>
        <a:bodyPr/>
        <a:lstStyle/>
        <a:p>
          <a:endParaRPr lang="zh-CN" altLang="en-US"/>
        </a:p>
      </dgm:t>
    </dgm:pt>
    <dgm:pt modelId="{DDECBC50-0B3F-481A-9E75-E60B41C8B07F}">
      <dgm:prSet>
        <dgm:style>
          <a:lnRef idx="1">
            <a:schemeClr val="accent3"/>
          </a:lnRef>
          <a:fillRef idx="3">
            <a:schemeClr val="accent3"/>
          </a:fillRef>
          <a:effectRef idx="2">
            <a:schemeClr val="accent3"/>
          </a:effectRef>
          <a:fontRef idx="minor">
            <a:schemeClr val="lt1"/>
          </a:fontRef>
        </dgm:style>
      </dgm:prSet>
      <dgm:spPr/>
      <dgm:t>
        <a:bodyPr/>
        <a:lstStyle/>
        <a:p>
          <a:pPr rtl="0"/>
          <a:r>
            <a:rPr lang="en-US" dirty="0"/>
            <a:t>2. Mention </a:t>
          </a:r>
          <a:r>
            <a:rPr lang="en-US" altLang="zh-CN" dirty="0"/>
            <a:t>Disambiguation</a:t>
          </a:r>
          <a:endParaRPr lang="zh-CN" dirty="0"/>
        </a:p>
      </dgm:t>
    </dgm:pt>
    <dgm:pt modelId="{AE6F6430-4987-4066-911D-448431F09CB0}" type="parTrans" cxnId="{94F37311-C667-48C6-9114-9602CEF34610}">
      <dgm:prSet/>
      <dgm:spPr/>
      <dgm:t>
        <a:bodyPr/>
        <a:lstStyle/>
        <a:p>
          <a:endParaRPr lang="zh-CN" altLang="en-US"/>
        </a:p>
      </dgm:t>
    </dgm:pt>
    <dgm:pt modelId="{3663A824-F409-49AB-914B-FFD1094FC344}" type="sibTrans" cxnId="{94F37311-C667-48C6-9114-9602CEF34610}">
      <dgm:prSet/>
      <dgm:spPr/>
      <dgm:t>
        <a:bodyPr/>
        <a:lstStyle/>
        <a:p>
          <a:endParaRPr lang="zh-CN" altLang="en-US"/>
        </a:p>
      </dgm:t>
    </dgm:pt>
    <dgm:pt modelId="{4C96FFAA-FD29-4457-8AD5-6B2312D4AB72}" type="pres">
      <dgm:prSet presAssocID="{5907DBFF-BB67-4DF0-8A63-B3B6BFF3F8EE}" presName="rootnode" presStyleCnt="0">
        <dgm:presLayoutVars>
          <dgm:chMax/>
          <dgm:chPref/>
          <dgm:dir/>
          <dgm:animLvl val="lvl"/>
        </dgm:presLayoutVars>
      </dgm:prSet>
      <dgm:spPr/>
    </dgm:pt>
    <dgm:pt modelId="{663BB105-6F02-41D8-BBC3-154A7515265E}" type="pres">
      <dgm:prSet presAssocID="{02BD2A87-A394-40B6-A110-EAA72E82BE1D}" presName="composite" presStyleCnt="0"/>
      <dgm:spPr/>
    </dgm:pt>
    <dgm:pt modelId="{0DA1BEC2-2A25-4973-9FD1-5DCC0DD14D40}" type="pres">
      <dgm:prSet presAssocID="{02BD2A87-A394-40B6-A110-EAA72E82BE1D}" presName="bentUpArrow1" presStyleLbl="alignImgPlace1" presStyleIdx="0" presStyleCnt="3"/>
      <dgm:spPr/>
    </dgm:pt>
    <dgm:pt modelId="{8EBECF14-5A27-43B1-9C2F-A1F3BDB333EF}" type="pres">
      <dgm:prSet presAssocID="{02BD2A87-A394-40B6-A110-EAA72E82BE1D}" presName="ParentText" presStyleLbl="node1" presStyleIdx="0" presStyleCnt="4">
        <dgm:presLayoutVars>
          <dgm:chMax val="1"/>
          <dgm:chPref val="1"/>
          <dgm:bulletEnabled val="1"/>
        </dgm:presLayoutVars>
      </dgm:prSet>
      <dgm:spPr/>
    </dgm:pt>
    <dgm:pt modelId="{5538BC05-A6B5-4189-B892-39E6B158BE74}" type="pres">
      <dgm:prSet presAssocID="{02BD2A87-A394-40B6-A110-EAA72E82BE1D}" presName="ChildText" presStyleLbl="revTx" presStyleIdx="0" presStyleCnt="3">
        <dgm:presLayoutVars>
          <dgm:chMax val="0"/>
          <dgm:chPref val="0"/>
          <dgm:bulletEnabled val="1"/>
        </dgm:presLayoutVars>
      </dgm:prSet>
      <dgm:spPr/>
    </dgm:pt>
    <dgm:pt modelId="{84383587-F339-4E78-8457-5541622DC66B}" type="pres">
      <dgm:prSet presAssocID="{7DB5581D-F400-416E-9469-063AE5E77887}" presName="sibTrans" presStyleCnt="0"/>
      <dgm:spPr/>
    </dgm:pt>
    <dgm:pt modelId="{C3F47774-589D-4AC6-B79C-4B9AC7C7A28E}" type="pres">
      <dgm:prSet presAssocID="{DDECBC50-0B3F-481A-9E75-E60B41C8B07F}" presName="composite" presStyleCnt="0"/>
      <dgm:spPr/>
    </dgm:pt>
    <dgm:pt modelId="{45115CBD-3132-4246-A10C-97652F24F35F}" type="pres">
      <dgm:prSet presAssocID="{DDECBC50-0B3F-481A-9E75-E60B41C8B07F}" presName="bentUpArrow1" presStyleLbl="alignImgPlace1" presStyleIdx="1" presStyleCnt="3"/>
      <dgm:spPr/>
    </dgm:pt>
    <dgm:pt modelId="{5116A1B6-8B61-4036-9E00-13C9EDAE9597}" type="pres">
      <dgm:prSet presAssocID="{DDECBC50-0B3F-481A-9E75-E60B41C8B07F}" presName="ParentText" presStyleLbl="node1" presStyleIdx="1" presStyleCnt="4">
        <dgm:presLayoutVars>
          <dgm:chMax val="1"/>
          <dgm:chPref val="1"/>
          <dgm:bulletEnabled val="1"/>
        </dgm:presLayoutVars>
      </dgm:prSet>
      <dgm:spPr/>
    </dgm:pt>
    <dgm:pt modelId="{F0EA9E0B-FB34-4D39-A02E-31EF45549F11}" type="pres">
      <dgm:prSet presAssocID="{DDECBC50-0B3F-481A-9E75-E60B41C8B07F}" presName="ChildText" presStyleLbl="revTx" presStyleIdx="1" presStyleCnt="3">
        <dgm:presLayoutVars>
          <dgm:chMax val="0"/>
          <dgm:chPref val="0"/>
          <dgm:bulletEnabled val="1"/>
        </dgm:presLayoutVars>
      </dgm:prSet>
      <dgm:spPr/>
    </dgm:pt>
    <dgm:pt modelId="{99FF80DE-6044-4E7E-8504-778C31403113}" type="pres">
      <dgm:prSet presAssocID="{3663A824-F409-49AB-914B-FFD1094FC344}" presName="sibTrans" presStyleCnt="0"/>
      <dgm:spPr/>
    </dgm:pt>
    <dgm:pt modelId="{B2C8CED9-2D99-46F8-94BA-8B25E70AFA8E}" type="pres">
      <dgm:prSet presAssocID="{12B8ED14-9C98-405B-BE20-B03B3A9252F0}" presName="composite" presStyleCnt="0"/>
      <dgm:spPr/>
    </dgm:pt>
    <dgm:pt modelId="{B5577D84-1850-454F-89AE-C839DB73E22D}" type="pres">
      <dgm:prSet presAssocID="{12B8ED14-9C98-405B-BE20-B03B3A9252F0}" presName="bentUpArrow1" presStyleLbl="alignImgPlace1" presStyleIdx="2" presStyleCnt="3"/>
      <dgm:spPr/>
    </dgm:pt>
    <dgm:pt modelId="{198F9A77-3DE0-40E8-AEAF-E73B654BD242}" type="pres">
      <dgm:prSet presAssocID="{12B8ED14-9C98-405B-BE20-B03B3A9252F0}" presName="ParentText" presStyleLbl="node1" presStyleIdx="2" presStyleCnt="4">
        <dgm:presLayoutVars>
          <dgm:chMax val="1"/>
          <dgm:chPref val="1"/>
          <dgm:bulletEnabled val="1"/>
        </dgm:presLayoutVars>
      </dgm:prSet>
      <dgm:spPr/>
    </dgm:pt>
    <dgm:pt modelId="{610CFCFC-4D55-4302-96DE-6A4DE36DEABE}" type="pres">
      <dgm:prSet presAssocID="{12B8ED14-9C98-405B-BE20-B03B3A9252F0}" presName="ChildText" presStyleLbl="revTx" presStyleIdx="2" presStyleCnt="3">
        <dgm:presLayoutVars>
          <dgm:chMax val="0"/>
          <dgm:chPref val="0"/>
          <dgm:bulletEnabled val="1"/>
        </dgm:presLayoutVars>
      </dgm:prSet>
      <dgm:spPr/>
    </dgm:pt>
    <dgm:pt modelId="{BCD3D13A-387A-4CDF-99EA-79CBF8C11FDB}" type="pres">
      <dgm:prSet presAssocID="{49E62DCE-BBE5-464E-A0EB-DAD3DFA088A3}" presName="sibTrans" presStyleCnt="0"/>
      <dgm:spPr/>
    </dgm:pt>
    <dgm:pt modelId="{1E33EEF1-737D-407B-99C8-DB7294EAA81C}" type="pres">
      <dgm:prSet presAssocID="{87D33E3F-8503-409A-AA18-A87904D1DBA7}" presName="composite" presStyleCnt="0"/>
      <dgm:spPr/>
    </dgm:pt>
    <dgm:pt modelId="{A2034573-D4B9-42B2-A090-1ADFD380677F}" type="pres">
      <dgm:prSet presAssocID="{87D33E3F-8503-409A-AA18-A87904D1DBA7}" presName="ParentText" presStyleLbl="node1" presStyleIdx="3" presStyleCnt="4">
        <dgm:presLayoutVars>
          <dgm:chMax val="1"/>
          <dgm:chPref val="1"/>
          <dgm:bulletEnabled val="1"/>
        </dgm:presLayoutVars>
      </dgm:prSet>
      <dgm:spPr/>
    </dgm:pt>
  </dgm:ptLst>
  <dgm:cxnLst>
    <dgm:cxn modelId="{462F6C0C-B9E5-4B8F-9FAE-C8428BAFDC85}" srcId="{5907DBFF-BB67-4DF0-8A63-B3B6BFF3F8EE}" destId="{87D33E3F-8503-409A-AA18-A87904D1DBA7}" srcOrd="3" destOrd="0" parTransId="{FCECBBE8-7794-40FA-B850-6A0CF3A7F4FD}" sibTransId="{E3FE5123-3C59-4434-AD4B-20CDF32C4125}"/>
    <dgm:cxn modelId="{94F37311-C667-48C6-9114-9602CEF34610}" srcId="{5907DBFF-BB67-4DF0-8A63-B3B6BFF3F8EE}" destId="{DDECBC50-0B3F-481A-9E75-E60B41C8B07F}" srcOrd="1" destOrd="0" parTransId="{AE6F6430-4987-4066-911D-448431F09CB0}" sibTransId="{3663A824-F409-49AB-914B-FFD1094FC344}"/>
    <dgm:cxn modelId="{4FBDA81E-CA77-49C1-BB10-90D0C377AEFA}" type="presOf" srcId="{12B8ED14-9C98-405B-BE20-B03B3A9252F0}" destId="{198F9A77-3DE0-40E8-AEAF-E73B654BD242}" srcOrd="0" destOrd="0" presId="urn:microsoft.com/office/officeart/2005/8/layout/StepDownProcess"/>
    <dgm:cxn modelId="{A9D72523-3D50-4267-97BA-3A5535F0A2F0}" srcId="{5907DBFF-BB67-4DF0-8A63-B3B6BFF3F8EE}" destId="{02BD2A87-A394-40B6-A110-EAA72E82BE1D}" srcOrd="0" destOrd="0" parTransId="{DFF83C3C-59EA-45AE-B7BF-4008C00C7243}" sibTransId="{7DB5581D-F400-416E-9469-063AE5E77887}"/>
    <dgm:cxn modelId="{6FE92968-D329-4A8E-BE89-E11ED6393DC7}" type="presOf" srcId="{5907DBFF-BB67-4DF0-8A63-B3B6BFF3F8EE}" destId="{4C96FFAA-FD29-4457-8AD5-6B2312D4AB72}" srcOrd="0" destOrd="0" presId="urn:microsoft.com/office/officeart/2005/8/layout/StepDownProcess"/>
    <dgm:cxn modelId="{E62EB198-40A0-43F7-AF0F-50765C1600BD}" type="presOf" srcId="{02BD2A87-A394-40B6-A110-EAA72E82BE1D}" destId="{8EBECF14-5A27-43B1-9C2F-A1F3BDB333EF}" srcOrd="0" destOrd="0" presId="urn:microsoft.com/office/officeart/2005/8/layout/StepDownProcess"/>
    <dgm:cxn modelId="{B5AA9FA7-2FD6-446F-B93E-CE58DD71F725}" type="presOf" srcId="{DDECBC50-0B3F-481A-9E75-E60B41C8B07F}" destId="{5116A1B6-8B61-4036-9E00-13C9EDAE9597}" srcOrd="0" destOrd="0" presId="urn:microsoft.com/office/officeart/2005/8/layout/StepDownProcess"/>
    <dgm:cxn modelId="{574022EC-D717-41EA-A05C-38A375650EAA}" srcId="{5907DBFF-BB67-4DF0-8A63-B3B6BFF3F8EE}" destId="{12B8ED14-9C98-405B-BE20-B03B3A9252F0}" srcOrd="2" destOrd="0" parTransId="{A9832401-A0D0-4C10-B6B9-FBE378D0D28E}" sibTransId="{49E62DCE-BBE5-464E-A0EB-DAD3DFA088A3}"/>
    <dgm:cxn modelId="{2732CCF6-B2B0-419C-A6C6-45DA99FFB91A}" type="presOf" srcId="{87D33E3F-8503-409A-AA18-A87904D1DBA7}" destId="{A2034573-D4B9-42B2-A090-1ADFD380677F}" srcOrd="0" destOrd="0" presId="urn:microsoft.com/office/officeart/2005/8/layout/StepDownProcess"/>
    <dgm:cxn modelId="{18C56BBB-58A6-4EC6-992A-054ABCB5368B}" type="presParOf" srcId="{4C96FFAA-FD29-4457-8AD5-6B2312D4AB72}" destId="{663BB105-6F02-41D8-BBC3-154A7515265E}" srcOrd="0" destOrd="0" presId="urn:microsoft.com/office/officeart/2005/8/layout/StepDownProcess"/>
    <dgm:cxn modelId="{D38B09EB-328B-4509-92FC-C52B1DCFCE54}" type="presParOf" srcId="{663BB105-6F02-41D8-BBC3-154A7515265E}" destId="{0DA1BEC2-2A25-4973-9FD1-5DCC0DD14D40}" srcOrd="0" destOrd="0" presId="urn:microsoft.com/office/officeart/2005/8/layout/StepDownProcess"/>
    <dgm:cxn modelId="{7A4B5A6C-960C-40D1-9A77-A22C0C0595BA}" type="presParOf" srcId="{663BB105-6F02-41D8-BBC3-154A7515265E}" destId="{8EBECF14-5A27-43B1-9C2F-A1F3BDB333EF}" srcOrd="1" destOrd="0" presId="urn:microsoft.com/office/officeart/2005/8/layout/StepDownProcess"/>
    <dgm:cxn modelId="{3F8E6604-EC10-43B6-8BCF-123CBCBD06F2}" type="presParOf" srcId="{663BB105-6F02-41D8-BBC3-154A7515265E}" destId="{5538BC05-A6B5-4189-B892-39E6B158BE74}" srcOrd="2" destOrd="0" presId="urn:microsoft.com/office/officeart/2005/8/layout/StepDownProcess"/>
    <dgm:cxn modelId="{D3AE4AAC-A5FA-4618-880D-52F44613299E}" type="presParOf" srcId="{4C96FFAA-FD29-4457-8AD5-6B2312D4AB72}" destId="{84383587-F339-4E78-8457-5541622DC66B}" srcOrd="1" destOrd="0" presId="urn:microsoft.com/office/officeart/2005/8/layout/StepDownProcess"/>
    <dgm:cxn modelId="{95E603ED-2986-45C6-9C55-478FBFD1948B}" type="presParOf" srcId="{4C96FFAA-FD29-4457-8AD5-6B2312D4AB72}" destId="{C3F47774-589D-4AC6-B79C-4B9AC7C7A28E}" srcOrd="2" destOrd="0" presId="urn:microsoft.com/office/officeart/2005/8/layout/StepDownProcess"/>
    <dgm:cxn modelId="{43F4B788-CDB9-45A3-B1D8-235050371EEA}" type="presParOf" srcId="{C3F47774-589D-4AC6-B79C-4B9AC7C7A28E}" destId="{45115CBD-3132-4246-A10C-97652F24F35F}" srcOrd="0" destOrd="0" presId="urn:microsoft.com/office/officeart/2005/8/layout/StepDownProcess"/>
    <dgm:cxn modelId="{6592A36A-D42E-444E-A739-E64333A9B65E}" type="presParOf" srcId="{C3F47774-589D-4AC6-B79C-4B9AC7C7A28E}" destId="{5116A1B6-8B61-4036-9E00-13C9EDAE9597}" srcOrd="1" destOrd="0" presId="urn:microsoft.com/office/officeart/2005/8/layout/StepDownProcess"/>
    <dgm:cxn modelId="{70F0C00C-CD81-40DB-B8AE-5CB99BAE8A0D}" type="presParOf" srcId="{C3F47774-589D-4AC6-B79C-4B9AC7C7A28E}" destId="{F0EA9E0B-FB34-4D39-A02E-31EF45549F11}" srcOrd="2" destOrd="0" presId="urn:microsoft.com/office/officeart/2005/8/layout/StepDownProcess"/>
    <dgm:cxn modelId="{3E1C990D-8956-473F-AFA7-7810665790F4}" type="presParOf" srcId="{4C96FFAA-FD29-4457-8AD5-6B2312D4AB72}" destId="{99FF80DE-6044-4E7E-8504-778C31403113}" srcOrd="3" destOrd="0" presId="urn:microsoft.com/office/officeart/2005/8/layout/StepDownProcess"/>
    <dgm:cxn modelId="{3385A46E-5FE0-4376-93BA-9F79C061FE2D}" type="presParOf" srcId="{4C96FFAA-FD29-4457-8AD5-6B2312D4AB72}" destId="{B2C8CED9-2D99-46F8-94BA-8B25E70AFA8E}" srcOrd="4" destOrd="0" presId="urn:microsoft.com/office/officeart/2005/8/layout/StepDownProcess"/>
    <dgm:cxn modelId="{F4CB5BFE-B461-4856-B8A7-B12F858CC73F}" type="presParOf" srcId="{B2C8CED9-2D99-46F8-94BA-8B25E70AFA8E}" destId="{B5577D84-1850-454F-89AE-C839DB73E22D}" srcOrd="0" destOrd="0" presId="urn:microsoft.com/office/officeart/2005/8/layout/StepDownProcess"/>
    <dgm:cxn modelId="{B324B919-8D9C-487C-A264-5DB1A84D805F}" type="presParOf" srcId="{B2C8CED9-2D99-46F8-94BA-8B25E70AFA8E}" destId="{198F9A77-3DE0-40E8-AEAF-E73B654BD242}" srcOrd="1" destOrd="0" presId="urn:microsoft.com/office/officeart/2005/8/layout/StepDownProcess"/>
    <dgm:cxn modelId="{E0BF8EA0-5042-428B-A843-D030E0D01253}" type="presParOf" srcId="{B2C8CED9-2D99-46F8-94BA-8B25E70AFA8E}" destId="{610CFCFC-4D55-4302-96DE-6A4DE36DEABE}" srcOrd="2" destOrd="0" presId="urn:microsoft.com/office/officeart/2005/8/layout/StepDownProcess"/>
    <dgm:cxn modelId="{EEC9CBE9-F0F7-4580-805C-21BA814BB389}" type="presParOf" srcId="{4C96FFAA-FD29-4457-8AD5-6B2312D4AB72}" destId="{BCD3D13A-387A-4CDF-99EA-79CBF8C11FDB}" srcOrd="5" destOrd="0" presId="urn:microsoft.com/office/officeart/2005/8/layout/StepDownProcess"/>
    <dgm:cxn modelId="{58D8C050-329D-4A65-9798-C3E7FE7BE411}" type="presParOf" srcId="{4C96FFAA-FD29-4457-8AD5-6B2312D4AB72}" destId="{1E33EEF1-737D-407B-99C8-DB7294EAA81C}" srcOrd="6" destOrd="0" presId="urn:microsoft.com/office/officeart/2005/8/layout/StepDownProcess"/>
    <dgm:cxn modelId="{A5C2915D-AD62-45EB-B6B0-810A167A9495}" type="presParOf" srcId="{1E33EEF1-737D-407B-99C8-DB7294EAA81C}" destId="{A2034573-D4B9-42B2-A090-1ADFD38067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07DBFF-BB67-4DF0-8A63-B3B6BFF3F8E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02BD2A87-A394-40B6-A110-EAA72E82BE1D}">
      <dgm:prSet/>
      <dgm:spPr/>
      <dgm:t>
        <a:bodyPr/>
        <a:lstStyle/>
        <a:p>
          <a:pPr rtl="0"/>
          <a:r>
            <a:rPr lang="en-US" dirty="0"/>
            <a:t>1. Mention Detection</a:t>
          </a:r>
          <a:endParaRPr lang="zh-CN" dirty="0"/>
        </a:p>
      </dgm:t>
    </dgm:pt>
    <dgm:pt modelId="{DFF83C3C-59EA-45AE-B7BF-4008C00C7243}" type="parTrans" cxnId="{A9D72523-3D50-4267-97BA-3A5535F0A2F0}">
      <dgm:prSet/>
      <dgm:spPr/>
      <dgm:t>
        <a:bodyPr/>
        <a:lstStyle/>
        <a:p>
          <a:endParaRPr lang="zh-CN" altLang="en-US"/>
        </a:p>
      </dgm:t>
    </dgm:pt>
    <dgm:pt modelId="{7DB5581D-F400-416E-9469-063AE5E77887}" type="sibTrans" cxnId="{A9D72523-3D50-4267-97BA-3A5535F0A2F0}">
      <dgm:prSet/>
      <dgm:spPr/>
      <dgm:t>
        <a:bodyPr/>
        <a:lstStyle/>
        <a:p>
          <a:endParaRPr lang="zh-CN" altLang="en-US"/>
        </a:p>
      </dgm:t>
    </dgm:pt>
    <dgm:pt modelId="{87D33E3F-8503-409A-AA18-A87904D1DBA7}">
      <dgm:prSet/>
      <dgm:spPr/>
      <dgm:t>
        <a:bodyPr/>
        <a:lstStyle/>
        <a:p>
          <a:pPr rtl="0"/>
          <a:r>
            <a:rPr lang="en-US" dirty="0"/>
            <a:t>4. Relation Extraction</a:t>
          </a:r>
          <a:endParaRPr lang="zh-CN" dirty="0"/>
        </a:p>
      </dgm:t>
    </dgm:pt>
    <dgm:pt modelId="{FCECBBE8-7794-40FA-B850-6A0CF3A7F4FD}" type="parTrans" cxnId="{462F6C0C-B9E5-4B8F-9FAE-C8428BAFDC85}">
      <dgm:prSet/>
      <dgm:spPr/>
      <dgm:t>
        <a:bodyPr/>
        <a:lstStyle/>
        <a:p>
          <a:endParaRPr lang="zh-CN" altLang="en-US"/>
        </a:p>
      </dgm:t>
    </dgm:pt>
    <dgm:pt modelId="{E3FE5123-3C59-4434-AD4B-20CDF32C4125}" type="sibTrans" cxnId="{462F6C0C-B9E5-4B8F-9FAE-C8428BAFDC85}">
      <dgm:prSet/>
      <dgm:spPr/>
      <dgm:t>
        <a:bodyPr/>
        <a:lstStyle/>
        <a:p>
          <a:endParaRPr lang="zh-CN" altLang="en-US"/>
        </a:p>
      </dgm:t>
    </dgm:pt>
    <dgm:pt modelId="{12B8ED14-9C98-405B-BE20-B03B3A9252F0}">
      <dgm:prSet>
        <dgm:style>
          <a:lnRef idx="1">
            <a:schemeClr val="accent3"/>
          </a:lnRef>
          <a:fillRef idx="3">
            <a:schemeClr val="accent3"/>
          </a:fillRef>
          <a:effectRef idx="2">
            <a:schemeClr val="accent3"/>
          </a:effectRef>
          <a:fontRef idx="minor">
            <a:schemeClr val="lt1"/>
          </a:fontRef>
        </dgm:style>
      </dgm:prSet>
      <dgm:spPr/>
      <dgm:t>
        <a:bodyPr/>
        <a:lstStyle/>
        <a:p>
          <a:pPr rtl="0"/>
          <a:r>
            <a:rPr lang="en-US" altLang="zh-CN" dirty="0"/>
            <a:t>3. Entity Typing (F</a:t>
          </a:r>
          <a:r>
            <a:rPr lang="en-US" b="0" i="0" dirty="0"/>
            <a:t>ine-grained</a:t>
          </a:r>
          <a:r>
            <a:rPr lang="en-US" altLang="zh-CN" dirty="0"/>
            <a:t>)</a:t>
          </a:r>
          <a:endParaRPr lang="zh-CN" dirty="0"/>
        </a:p>
      </dgm:t>
    </dgm:pt>
    <dgm:pt modelId="{A9832401-A0D0-4C10-B6B9-FBE378D0D28E}" type="parTrans" cxnId="{574022EC-D717-41EA-A05C-38A375650EAA}">
      <dgm:prSet/>
      <dgm:spPr/>
      <dgm:t>
        <a:bodyPr/>
        <a:lstStyle/>
        <a:p>
          <a:endParaRPr lang="zh-CN" altLang="en-US"/>
        </a:p>
      </dgm:t>
    </dgm:pt>
    <dgm:pt modelId="{49E62DCE-BBE5-464E-A0EB-DAD3DFA088A3}" type="sibTrans" cxnId="{574022EC-D717-41EA-A05C-38A375650EAA}">
      <dgm:prSet/>
      <dgm:spPr/>
      <dgm:t>
        <a:bodyPr/>
        <a:lstStyle/>
        <a:p>
          <a:endParaRPr lang="zh-CN" altLang="en-US"/>
        </a:p>
      </dgm:t>
    </dgm:pt>
    <dgm:pt modelId="{DDECBC50-0B3F-481A-9E75-E60B41C8B07F}">
      <dgm:prSet>
        <dgm:style>
          <a:lnRef idx="1">
            <a:schemeClr val="accent1"/>
          </a:lnRef>
          <a:fillRef idx="3">
            <a:schemeClr val="accent1"/>
          </a:fillRef>
          <a:effectRef idx="2">
            <a:schemeClr val="accent1"/>
          </a:effectRef>
          <a:fontRef idx="minor">
            <a:schemeClr val="lt1"/>
          </a:fontRef>
        </dgm:style>
      </dgm:prSet>
      <dgm:spPr/>
      <dgm:t>
        <a:bodyPr/>
        <a:lstStyle/>
        <a:p>
          <a:pPr rtl="0"/>
          <a:r>
            <a:rPr lang="en-US" dirty="0"/>
            <a:t>2. Mention </a:t>
          </a:r>
          <a:r>
            <a:rPr lang="en-US" altLang="zh-CN" dirty="0"/>
            <a:t>Disambiguation</a:t>
          </a:r>
          <a:endParaRPr lang="zh-CN" dirty="0"/>
        </a:p>
      </dgm:t>
    </dgm:pt>
    <dgm:pt modelId="{AE6F6430-4987-4066-911D-448431F09CB0}" type="parTrans" cxnId="{94F37311-C667-48C6-9114-9602CEF34610}">
      <dgm:prSet/>
      <dgm:spPr/>
      <dgm:t>
        <a:bodyPr/>
        <a:lstStyle/>
        <a:p>
          <a:endParaRPr lang="zh-CN" altLang="en-US"/>
        </a:p>
      </dgm:t>
    </dgm:pt>
    <dgm:pt modelId="{3663A824-F409-49AB-914B-FFD1094FC344}" type="sibTrans" cxnId="{94F37311-C667-48C6-9114-9602CEF34610}">
      <dgm:prSet/>
      <dgm:spPr/>
      <dgm:t>
        <a:bodyPr/>
        <a:lstStyle/>
        <a:p>
          <a:endParaRPr lang="zh-CN" altLang="en-US"/>
        </a:p>
      </dgm:t>
    </dgm:pt>
    <dgm:pt modelId="{4C96FFAA-FD29-4457-8AD5-6B2312D4AB72}" type="pres">
      <dgm:prSet presAssocID="{5907DBFF-BB67-4DF0-8A63-B3B6BFF3F8EE}" presName="rootnode" presStyleCnt="0">
        <dgm:presLayoutVars>
          <dgm:chMax/>
          <dgm:chPref/>
          <dgm:dir/>
          <dgm:animLvl val="lvl"/>
        </dgm:presLayoutVars>
      </dgm:prSet>
      <dgm:spPr/>
    </dgm:pt>
    <dgm:pt modelId="{663BB105-6F02-41D8-BBC3-154A7515265E}" type="pres">
      <dgm:prSet presAssocID="{02BD2A87-A394-40B6-A110-EAA72E82BE1D}" presName="composite" presStyleCnt="0"/>
      <dgm:spPr/>
    </dgm:pt>
    <dgm:pt modelId="{0DA1BEC2-2A25-4973-9FD1-5DCC0DD14D40}" type="pres">
      <dgm:prSet presAssocID="{02BD2A87-A394-40B6-A110-EAA72E82BE1D}" presName="bentUpArrow1" presStyleLbl="alignImgPlace1" presStyleIdx="0" presStyleCnt="3"/>
      <dgm:spPr/>
    </dgm:pt>
    <dgm:pt modelId="{8EBECF14-5A27-43B1-9C2F-A1F3BDB333EF}" type="pres">
      <dgm:prSet presAssocID="{02BD2A87-A394-40B6-A110-EAA72E82BE1D}" presName="ParentText" presStyleLbl="node1" presStyleIdx="0" presStyleCnt="4">
        <dgm:presLayoutVars>
          <dgm:chMax val="1"/>
          <dgm:chPref val="1"/>
          <dgm:bulletEnabled val="1"/>
        </dgm:presLayoutVars>
      </dgm:prSet>
      <dgm:spPr/>
    </dgm:pt>
    <dgm:pt modelId="{5538BC05-A6B5-4189-B892-39E6B158BE74}" type="pres">
      <dgm:prSet presAssocID="{02BD2A87-A394-40B6-A110-EAA72E82BE1D}" presName="ChildText" presStyleLbl="revTx" presStyleIdx="0" presStyleCnt="3">
        <dgm:presLayoutVars>
          <dgm:chMax val="0"/>
          <dgm:chPref val="0"/>
          <dgm:bulletEnabled val="1"/>
        </dgm:presLayoutVars>
      </dgm:prSet>
      <dgm:spPr/>
    </dgm:pt>
    <dgm:pt modelId="{84383587-F339-4E78-8457-5541622DC66B}" type="pres">
      <dgm:prSet presAssocID="{7DB5581D-F400-416E-9469-063AE5E77887}" presName="sibTrans" presStyleCnt="0"/>
      <dgm:spPr/>
    </dgm:pt>
    <dgm:pt modelId="{C3F47774-589D-4AC6-B79C-4B9AC7C7A28E}" type="pres">
      <dgm:prSet presAssocID="{DDECBC50-0B3F-481A-9E75-E60B41C8B07F}" presName="composite" presStyleCnt="0"/>
      <dgm:spPr/>
    </dgm:pt>
    <dgm:pt modelId="{45115CBD-3132-4246-A10C-97652F24F35F}" type="pres">
      <dgm:prSet presAssocID="{DDECBC50-0B3F-481A-9E75-E60B41C8B07F}" presName="bentUpArrow1" presStyleLbl="alignImgPlace1" presStyleIdx="1" presStyleCnt="3"/>
      <dgm:spPr/>
    </dgm:pt>
    <dgm:pt modelId="{5116A1B6-8B61-4036-9E00-13C9EDAE9597}" type="pres">
      <dgm:prSet presAssocID="{DDECBC50-0B3F-481A-9E75-E60B41C8B07F}" presName="ParentText" presStyleLbl="node1" presStyleIdx="1" presStyleCnt="4">
        <dgm:presLayoutVars>
          <dgm:chMax val="1"/>
          <dgm:chPref val="1"/>
          <dgm:bulletEnabled val="1"/>
        </dgm:presLayoutVars>
      </dgm:prSet>
      <dgm:spPr/>
    </dgm:pt>
    <dgm:pt modelId="{F0EA9E0B-FB34-4D39-A02E-31EF45549F11}" type="pres">
      <dgm:prSet presAssocID="{DDECBC50-0B3F-481A-9E75-E60B41C8B07F}" presName="ChildText" presStyleLbl="revTx" presStyleIdx="1" presStyleCnt="3">
        <dgm:presLayoutVars>
          <dgm:chMax val="0"/>
          <dgm:chPref val="0"/>
          <dgm:bulletEnabled val="1"/>
        </dgm:presLayoutVars>
      </dgm:prSet>
      <dgm:spPr/>
    </dgm:pt>
    <dgm:pt modelId="{99FF80DE-6044-4E7E-8504-778C31403113}" type="pres">
      <dgm:prSet presAssocID="{3663A824-F409-49AB-914B-FFD1094FC344}" presName="sibTrans" presStyleCnt="0"/>
      <dgm:spPr/>
    </dgm:pt>
    <dgm:pt modelId="{B2C8CED9-2D99-46F8-94BA-8B25E70AFA8E}" type="pres">
      <dgm:prSet presAssocID="{12B8ED14-9C98-405B-BE20-B03B3A9252F0}" presName="composite" presStyleCnt="0"/>
      <dgm:spPr/>
    </dgm:pt>
    <dgm:pt modelId="{B5577D84-1850-454F-89AE-C839DB73E22D}" type="pres">
      <dgm:prSet presAssocID="{12B8ED14-9C98-405B-BE20-B03B3A9252F0}" presName="bentUpArrow1" presStyleLbl="alignImgPlace1" presStyleIdx="2" presStyleCnt="3"/>
      <dgm:spPr/>
    </dgm:pt>
    <dgm:pt modelId="{198F9A77-3DE0-40E8-AEAF-E73B654BD242}" type="pres">
      <dgm:prSet presAssocID="{12B8ED14-9C98-405B-BE20-B03B3A9252F0}" presName="ParentText" presStyleLbl="node1" presStyleIdx="2" presStyleCnt="4">
        <dgm:presLayoutVars>
          <dgm:chMax val="1"/>
          <dgm:chPref val="1"/>
          <dgm:bulletEnabled val="1"/>
        </dgm:presLayoutVars>
      </dgm:prSet>
      <dgm:spPr/>
    </dgm:pt>
    <dgm:pt modelId="{610CFCFC-4D55-4302-96DE-6A4DE36DEABE}" type="pres">
      <dgm:prSet presAssocID="{12B8ED14-9C98-405B-BE20-B03B3A9252F0}" presName="ChildText" presStyleLbl="revTx" presStyleIdx="2" presStyleCnt="3">
        <dgm:presLayoutVars>
          <dgm:chMax val="0"/>
          <dgm:chPref val="0"/>
          <dgm:bulletEnabled val="1"/>
        </dgm:presLayoutVars>
      </dgm:prSet>
      <dgm:spPr/>
    </dgm:pt>
    <dgm:pt modelId="{BCD3D13A-387A-4CDF-99EA-79CBF8C11FDB}" type="pres">
      <dgm:prSet presAssocID="{49E62DCE-BBE5-464E-A0EB-DAD3DFA088A3}" presName="sibTrans" presStyleCnt="0"/>
      <dgm:spPr/>
    </dgm:pt>
    <dgm:pt modelId="{1E33EEF1-737D-407B-99C8-DB7294EAA81C}" type="pres">
      <dgm:prSet presAssocID="{87D33E3F-8503-409A-AA18-A87904D1DBA7}" presName="composite" presStyleCnt="0"/>
      <dgm:spPr/>
    </dgm:pt>
    <dgm:pt modelId="{A2034573-D4B9-42B2-A090-1ADFD380677F}" type="pres">
      <dgm:prSet presAssocID="{87D33E3F-8503-409A-AA18-A87904D1DBA7}" presName="ParentText" presStyleLbl="node1" presStyleIdx="3" presStyleCnt="4">
        <dgm:presLayoutVars>
          <dgm:chMax val="1"/>
          <dgm:chPref val="1"/>
          <dgm:bulletEnabled val="1"/>
        </dgm:presLayoutVars>
      </dgm:prSet>
      <dgm:spPr/>
    </dgm:pt>
  </dgm:ptLst>
  <dgm:cxnLst>
    <dgm:cxn modelId="{462F6C0C-B9E5-4B8F-9FAE-C8428BAFDC85}" srcId="{5907DBFF-BB67-4DF0-8A63-B3B6BFF3F8EE}" destId="{87D33E3F-8503-409A-AA18-A87904D1DBA7}" srcOrd="3" destOrd="0" parTransId="{FCECBBE8-7794-40FA-B850-6A0CF3A7F4FD}" sibTransId="{E3FE5123-3C59-4434-AD4B-20CDF32C4125}"/>
    <dgm:cxn modelId="{94F37311-C667-48C6-9114-9602CEF34610}" srcId="{5907DBFF-BB67-4DF0-8A63-B3B6BFF3F8EE}" destId="{DDECBC50-0B3F-481A-9E75-E60B41C8B07F}" srcOrd="1" destOrd="0" parTransId="{AE6F6430-4987-4066-911D-448431F09CB0}" sibTransId="{3663A824-F409-49AB-914B-FFD1094FC344}"/>
    <dgm:cxn modelId="{99195812-63F0-447D-B162-2B267782854F}" type="presOf" srcId="{5907DBFF-BB67-4DF0-8A63-B3B6BFF3F8EE}" destId="{4C96FFAA-FD29-4457-8AD5-6B2312D4AB72}" srcOrd="0" destOrd="0" presId="urn:microsoft.com/office/officeart/2005/8/layout/StepDownProcess"/>
    <dgm:cxn modelId="{A9D72523-3D50-4267-97BA-3A5535F0A2F0}" srcId="{5907DBFF-BB67-4DF0-8A63-B3B6BFF3F8EE}" destId="{02BD2A87-A394-40B6-A110-EAA72E82BE1D}" srcOrd="0" destOrd="0" parTransId="{DFF83C3C-59EA-45AE-B7BF-4008C00C7243}" sibTransId="{7DB5581D-F400-416E-9469-063AE5E77887}"/>
    <dgm:cxn modelId="{0F3C9994-9299-41BC-8147-F439CBBAA47F}" type="presOf" srcId="{DDECBC50-0B3F-481A-9E75-E60B41C8B07F}" destId="{5116A1B6-8B61-4036-9E00-13C9EDAE9597}" srcOrd="0" destOrd="0" presId="urn:microsoft.com/office/officeart/2005/8/layout/StepDownProcess"/>
    <dgm:cxn modelId="{D7A719C6-836D-4043-BF33-3DD522C46CF1}" type="presOf" srcId="{87D33E3F-8503-409A-AA18-A87904D1DBA7}" destId="{A2034573-D4B9-42B2-A090-1ADFD380677F}" srcOrd="0" destOrd="0" presId="urn:microsoft.com/office/officeart/2005/8/layout/StepDownProcess"/>
    <dgm:cxn modelId="{E9868CCF-02C9-4D2D-90BD-997D0A722111}" type="presOf" srcId="{12B8ED14-9C98-405B-BE20-B03B3A9252F0}" destId="{198F9A77-3DE0-40E8-AEAF-E73B654BD242}" srcOrd="0" destOrd="0" presId="urn:microsoft.com/office/officeart/2005/8/layout/StepDownProcess"/>
    <dgm:cxn modelId="{8FF80DD2-A1D5-4466-A615-2619F6855273}" type="presOf" srcId="{02BD2A87-A394-40B6-A110-EAA72E82BE1D}" destId="{8EBECF14-5A27-43B1-9C2F-A1F3BDB333EF}" srcOrd="0" destOrd="0" presId="urn:microsoft.com/office/officeart/2005/8/layout/StepDownProcess"/>
    <dgm:cxn modelId="{574022EC-D717-41EA-A05C-38A375650EAA}" srcId="{5907DBFF-BB67-4DF0-8A63-B3B6BFF3F8EE}" destId="{12B8ED14-9C98-405B-BE20-B03B3A9252F0}" srcOrd="2" destOrd="0" parTransId="{A9832401-A0D0-4C10-B6B9-FBE378D0D28E}" sibTransId="{49E62DCE-BBE5-464E-A0EB-DAD3DFA088A3}"/>
    <dgm:cxn modelId="{348FFF25-01FE-4473-9F39-A6F13F34EF9A}" type="presParOf" srcId="{4C96FFAA-FD29-4457-8AD5-6B2312D4AB72}" destId="{663BB105-6F02-41D8-BBC3-154A7515265E}" srcOrd="0" destOrd="0" presId="urn:microsoft.com/office/officeart/2005/8/layout/StepDownProcess"/>
    <dgm:cxn modelId="{EE3C161F-FC7F-4472-B08F-5B4DBFFEBF5D}" type="presParOf" srcId="{663BB105-6F02-41D8-BBC3-154A7515265E}" destId="{0DA1BEC2-2A25-4973-9FD1-5DCC0DD14D40}" srcOrd="0" destOrd="0" presId="urn:microsoft.com/office/officeart/2005/8/layout/StepDownProcess"/>
    <dgm:cxn modelId="{B9E355D8-20CE-47B5-BB55-F9CF281B6C85}" type="presParOf" srcId="{663BB105-6F02-41D8-BBC3-154A7515265E}" destId="{8EBECF14-5A27-43B1-9C2F-A1F3BDB333EF}" srcOrd="1" destOrd="0" presId="urn:microsoft.com/office/officeart/2005/8/layout/StepDownProcess"/>
    <dgm:cxn modelId="{3A3D4361-5438-4323-B58D-59840F0E2297}" type="presParOf" srcId="{663BB105-6F02-41D8-BBC3-154A7515265E}" destId="{5538BC05-A6B5-4189-B892-39E6B158BE74}" srcOrd="2" destOrd="0" presId="urn:microsoft.com/office/officeart/2005/8/layout/StepDownProcess"/>
    <dgm:cxn modelId="{3ABD7F72-F806-489D-9B8E-BC2D44FF816F}" type="presParOf" srcId="{4C96FFAA-FD29-4457-8AD5-6B2312D4AB72}" destId="{84383587-F339-4E78-8457-5541622DC66B}" srcOrd="1" destOrd="0" presId="urn:microsoft.com/office/officeart/2005/8/layout/StepDownProcess"/>
    <dgm:cxn modelId="{AA9236F2-CAED-46BA-8311-E4617378F6C2}" type="presParOf" srcId="{4C96FFAA-FD29-4457-8AD5-6B2312D4AB72}" destId="{C3F47774-589D-4AC6-B79C-4B9AC7C7A28E}" srcOrd="2" destOrd="0" presId="urn:microsoft.com/office/officeart/2005/8/layout/StepDownProcess"/>
    <dgm:cxn modelId="{E806FC46-EFBE-43C8-B161-D55E646BE74A}" type="presParOf" srcId="{C3F47774-589D-4AC6-B79C-4B9AC7C7A28E}" destId="{45115CBD-3132-4246-A10C-97652F24F35F}" srcOrd="0" destOrd="0" presId="urn:microsoft.com/office/officeart/2005/8/layout/StepDownProcess"/>
    <dgm:cxn modelId="{B103CF1B-F22B-420E-904B-EA620A1515B7}" type="presParOf" srcId="{C3F47774-589D-4AC6-B79C-4B9AC7C7A28E}" destId="{5116A1B6-8B61-4036-9E00-13C9EDAE9597}" srcOrd="1" destOrd="0" presId="urn:microsoft.com/office/officeart/2005/8/layout/StepDownProcess"/>
    <dgm:cxn modelId="{48D4BD98-6C8C-4495-AE5C-FCB7B6A264C6}" type="presParOf" srcId="{C3F47774-589D-4AC6-B79C-4B9AC7C7A28E}" destId="{F0EA9E0B-FB34-4D39-A02E-31EF45549F11}" srcOrd="2" destOrd="0" presId="urn:microsoft.com/office/officeart/2005/8/layout/StepDownProcess"/>
    <dgm:cxn modelId="{458A440F-BB42-4225-A650-826C3CFFC6DF}" type="presParOf" srcId="{4C96FFAA-FD29-4457-8AD5-6B2312D4AB72}" destId="{99FF80DE-6044-4E7E-8504-778C31403113}" srcOrd="3" destOrd="0" presId="urn:microsoft.com/office/officeart/2005/8/layout/StepDownProcess"/>
    <dgm:cxn modelId="{23CBCD17-CB5D-4B4B-AF32-D64CC5D9FF60}" type="presParOf" srcId="{4C96FFAA-FD29-4457-8AD5-6B2312D4AB72}" destId="{B2C8CED9-2D99-46F8-94BA-8B25E70AFA8E}" srcOrd="4" destOrd="0" presId="urn:microsoft.com/office/officeart/2005/8/layout/StepDownProcess"/>
    <dgm:cxn modelId="{ED4FD971-8BB0-48A1-B7D3-BD14679484B1}" type="presParOf" srcId="{B2C8CED9-2D99-46F8-94BA-8B25E70AFA8E}" destId="{B5577D84-1850-454F-89AE-C839DB73E22D}" srcOrd="0" destOrd="0" presId="urn:microsoft.com/office/officeart/2005/8/layout/StepDownProcess"/>
    <dgm:cxn modelId="{1ED0B223-365B-4B91-9982-0E0623016247}" type="presParOf" srcId="{B2C8CED9-2D99-46F8-94BA-8B25E70AFA8E}" destId="{198F9A77-3DE0-40E8-AEAF-E73B654BD242}" srcOrd="1" destOrd="0" presId="urn:microsoft.com/office/officeart/2005/8/layout/StepDownProcess"/>
    <dgm:cxn modelId="{48465AE7-0A1C-42DC-B5B2-772B01E18779}" type="presParOf" srcId="{B2C8CED9-2D99-46F8-94BA-8B25E70AFA8E}" destId="{610CFCFC-4D55-4302-96DE-6A4DE36DEABE}" srcOrd="2" destOrd="0" presId="urn:microsoft.com/office/officeart/2005/8/layout/StepDownProcess"/>
    <dgm:cxn modelId="{085A2D59-FE9C-4B13-AEAE-053396E68DA4}" type="presParOf" srcId="{4C96FFAA-FD29-4457-8AD5-6B2312D4AB72}" destId="{BCD3D13A-387A-4CDF-99EA-79CBF8C11FDB}" srcOrd="5" destOrd="0" presId="urn:microsoft.com/office/officeart/2005/8/layout/StepDownProcess"/>
    <dgm:cxn modelId="{E05A3ACA-11E4-4211-ACF5-97D24A0A6FC5}" type="presParOf" srcId="{4C96FFAA-FD29-4457-8AD5-6B2312D4AB72}" destId="{1E33EEF1-737D-407B-99C8-DB7294EAA81C}" srcOrd="6" destOrd="0" presId="urn:microsoft.com/office/officeart/2005/8/layout/StepDownProcess"/>
    <dgm:cxn modelId="{AEA31531-2370-42E3-A454-62220160C49A}" type="presParOf" srcId="{1E33EEF1-737D-407B-99C8-DB7294EAA81C}" destId="{A2034573-D4B9-42B2-A090-1ADFD38067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3DA150-900E-49C3-B919-93381C5A69C9}"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zh-CN" altLang="en-US"/>
        </a:p>
      </dgm:t>
    </dgm:pt>
    <dgm:pt modelId="{9D041AB9-4E2A-4D6E-9597-9D4036DA4FED}">
      <dgm:prSet phldrT="[文本]"/>
      <dgm:spPr/>
      <dgm:t>
        <a:bodyPr/>
        <a:lstStyle/>
        <a:p>
          <a:r>
            <a:rPr lang="zh-CN" altLang="en-US" dirty="0"/>
            <a:t>地点</a:t>
          </a:r>
        </a:p>
      </dgm:t>
    </dgm:pt>
    <dgm:pt modelId="{6D6E1A0B-F409-4C01-B70C-DBCBE0841449}" type="parTrans" cxnId="{DE51EAB3-5D7C-4EE9-BC7E-6AF6397C97A3}">
      <dgm:prSet/>
      <dgm:spPr/>
      <dgm:t>
        <a:bodyPr/>
        <a:lstStyle/>
        <a:p>
          <a:endParaRPr lang="zh-CN" altLang="en-US"/>
        </a:p>
      </dgm:t>
    </dgm:pt>
    <dgm:pt modelId="{51DBADA4-FFE6-4696-A545-95809E0F54A1}" type="sibTrans" cxnId="{DE51EAB3-5D7C-4EE9-BC7E-6AF6397C97A3}">
      <dgm:prSet/>
      <dgm:spPr/>
      <dgm:t>
        <a:bodyPr/>
        <a:lstStyle/>
        <a:p>
          <a:endParaRPr lang="zh-CN" altLang="en-US"/>
        </a:p>
      </dgm:t>
    </dgm:pt>
    <dgm:pt modelId="{C531949C-1D61-459E-8602-9D6010EE42DC}">
      <dgm:prSet phldrT="[文本]"/>
      <dgm:spPr/>
      <dgm:t>
        <a:bodyPr/>
        <a:lstStyle/>
        <a:p>
          <a:r>
            <a:rPr lang="zh-CN" altLang="en-US" dirty="0"/>
            <a:t>人名</a:t>
          </a:r>
        </a:p>
      </dgm:t>
    </dgm:pt>
    <dgm:pt modelId="{A117ABB9-CAFC-403D-922F-A7E0357FEA0E}" type="parTrans" cxnId="{9B8FA92E-5AB9-4D2E-9C11-D04F6378CD96}">
      <dgm:prSet/>
      <dgm:spPr/>
      <dgm:t>
        <a:bodyPr/>
        <a:lstStyle/>
        <a:p>
          <a:endParaRPr lang="zh-CN" altLang="en-US"/>
        </a:p>
      </dgm:t>
    </dgm:pt>
    <dgm:pt modelId="{A3A7B59A-3E02-4C1F-A8FE-88F493B981DA}" type="sibTrans" cxnId="{9B8FA92E-5AB9-4D2E-9C11-D04F6378CD96}">
      <dgm:prSet/>
      <dgm:spPr/>
      <dgm:t>
        <a:bodyPr/>
        <a:lstStyle/>
        <a:p>
          <a:endParaRPr lang="zh-CN" altLang="en-US"/>
        </a:p>
      </dgm:t>
    </dgm:pt>
    <dgm:pt modelId="{2C6DE379-B47E-4FC9-8700-1BCF5C290FCC}">
      <dgm:prSet phldrT="[文本]"/>
      <dgm:spPr/>
      <dgm:t>
        <a:bodyPr/>
        <a:lstStyle/>
        <a:p>
          <a:r>
            <a:rPr lang="zh-CN" altLang="en-US" dirty="0"/>
            <a:t>机构名</a:t>
          </a:r>
        </a:p>
      </dgm:t>
    </dgm:pt>
    <dgm:pt modelId="{D5697A0A-A190-4087-AFF5-699EBE9BAD43}" type="parTrans" cxnId="{5DABAABB-BFBD-45DA-A170-221E2309F14E}">
      <dgm:prSet/>
      <dgm:spPr/>
      <dgm:t>
        <a:bodyPr/>
        <a:lstStyle/>
        <a:p>
          <a:endParaRPr lang="zh-CN" altLang="en-US"/>
        </a:p>
      </dgm:t>
    </dgm:pt>
    <dgm:pt modelId="{FED586E2-2315-4EF0-A275-832EDF7C348A}" type="sibTrans" cxnId="{5DABAABB-BFBD-45DA-A170-221E2309F14E}">
      <dgm:prSet/>
      <dgm:spPr/>
      <dgm:t>
        <a:bodyPr/>
        <a:lstStyle/>
        <a:p>
          <a:endParaRPr lang="zh-CN" altLang="en-US"/>
        </a:p>
      </dgm:t>
    </dgm:pt>
    <dgm:pt modelId="{88A041CC-0DB1-4567-B103-7F3D03513B84}">
      <dgm:prSet phldrT="[文本]"/>
      <dgm:spPr/>
      <dgm:t>
        <a:bodyPr/>
        <a:lstStyle/>
        <a:p>
          <a:r>
            <a:rPr lang="zh-CN" altLang="en-US" dirty="0"/>
            <a:t>地理位置</a:t>
          </a:r>
        </a:p>
      </dgm:t>
    </dgm:pt>
    <dgm:pt modelId="{A84BFFB7-8789-4A08-9572-B3DF2A70911B}" type="parTrans" cxnId="{77FD67E6-655D-43B3-9760-FAC4D0101D8D}">
      <dgm:prSet/>
      <dgm:spPr/>
      <dgm:t>
        <a:bodyPr/>
        <a:lstStyle/>
        <a:p>
          <a:endParaRPr lang="zh-CN" altLang="en-US"/>
        </a:p>
      </dgm:t>
    </dgm:pt>
    <dgm:pt modelId="{8383E0C6-05B5-485C-AD49-02C648EED7CD}" type="sibTrans" cxnId="{77FD67E6-655D-43B3-9760-FAC4D0101D8D}">
      <dgm:prSet/>
      <dgm:spPr/>
      <dgm:t>
        <a:bodyPr/>
        <a:lstStyle/>
        <a:p>
          <a:endParaRPr lang="zh-CN" altLang="en-US"/>
        </a:p>
      </dgm:t>
    </dgm:pt>
    <dgm:pt modelId="{A2F8DB64-F590-4B8E-9731-CCC5FAD19E1F}">
      <dgm:prSet phldrT="[文本]"/>
      <dgm:spPr/>
      <dgm:t>
        <a:bodyPr/>
        <a:lstStyle/>
        <a:p>
          <a:r>
            <a:rPr lang="zh-CN" altLang="en-US" dirty="0"/>
            <a:t>粗粒度类型实体 </a:t>
          </a:r>
        </a:p>
      </dgm:t>
    </dgm:pt>
    <dgm:pt modelId="{AA3EB394-1BBE-4B87-ADD3-CC93F78705F1}" type="parTrans" cxnId="{9C054A00-CF4A-41D8-9CE4-A4B62B29DCB3}">
      <dgm:prSet/>
      <dgm:spPr/>
      <dgm:t>
        <a:bodyPr/>
        <a:lstStyle/>
        <a:p>
          <a:endParaRPr lang="zh-CN" altLang="en-US"/>
        </a:p>
      </dgm:t>
    </dgm:pt>
    <dgm:pt modelId="{EBD35E45-4F78-4BE1-9869-B1707342A331}" type="sibTrans" cxnId="{9C054A00-CF4A-41D8-9CE4-A4B62B29DCB3}">
      <dgm:prSet/>
      <dgm:spPr/>
      <dgm:t>
        <a:bodyPr/>
        <a:lstStyle/>
        <a:p>
          <a:endParaRPr lang="zh-CN" altLang="en-US"/>
        </a:p>
      </dgm:t>
    </dgm:pt>
    <dgm:pt modelId="{B37A18B9-A475-422A-9085-7DA45B08F622}">
      <dgm:prSet phldrT="[文本]"/>
      <dgm:spPr/>
      <dgm:t>
        <a:bodyPr/>
        <a:lstStyle/>
        <a:p>
          <a:r>
            <a:rPr lang="zh-CN" altLang="en-US" dirty="0"/>
            <a:t>设施名</a:t>
          </a:r>
        </a:p>
      </dgm:t>
    </dgm:pt>
    <dgm:pt modelId="{A9D61D92-B40C-4A44-9E3A-54802CBD7831}" type="parTrans" cxnId="{0D5BD2B1-9D7E-4C5B-AF0C-6D0B4B840700}">
      <dgm:prSet/>
      <dgm:spPr/>
      <dgm:t>
        <a:bodyPr/>
        <a:lstStyle/>
        <a:p>
          <a:endParaRPr lang="zh-CN" altLang="en-US"/>
        </a:p>
      </dgm:t>
    </dgm:pt>
    <dgm:pt modelId="{6079B787-FB2E-440C-AC79-79D7852B3521}" type="sibTrans" cxnId="{0D5BD2B1-9D7E-4C5B-AF0C-6D0B4B840700}">
      <dgm:prSet/>
      <dgm:spPr/>
      <dgm:t>
        <a:bodyPr/>
        <a:lstStyle/>
        <a:p>
          <a:endParaRPr lang="zh-CN" altLang="en-US"/>
        </a:p>
      </dgm:t>
    </dgm:pt>
    <dgm:pt modelId="{C500A8AC-D0B2-4515-BA3B-3ECDBA9A48CD}" type="pres">
      <dgm:prSet presAssocID="{C53DA150-900E-49C3-B919-93381C5A69C9}" presName="Name0" presStyleCnt="0">
        <dgm:presLayoutVars>
          <dgm:chPref val="1"/>
          <dgm:dir/>
          <dgm:animOne val="branch"/>
          <dgm:animLvl val="lvl"/>
          <dgm:resizeHandles/>
        </dgm:presLayoutVars>
      </dgm:prSet>
      <dgm:spPr/>
    </dgm:pt>
    <dgm:pt modelId="{565F9A16-6975-4C54-9BCB-EFA19C2EE070}" type="pres">
      <dgm:prSet presAssocID="{A2F8DB64-F590-4B8E-9731-CCC5FAD19E1F}" presName="vertOne" presStyleCnt="0"/>
      <dgm:spPr/>
    </dgm:pt>
    <dgm:pt modelId="{F31F195B-2AFE-4A27-9ED3-A53558132E3B}" type="pres">
      <dgm:prSet presAssocID="{A2F8DB64-F590-4B8E-9731-CCC5FAD19E1F}" presName="txOne" presStyleLbl="node0" presStyleIdx="0" presStyleCnt="1">
        <dgm:presLayoutVars>
          <dgm:chPref val="3"/>
        </dgm:presLayoutVars>
      </dgm:prSet>
      <dgm:spPr/>
    </dgm:pt>
    <dgm:pt modelId="{2EFA1FE9-D844-4219-A139-73AC923C6BC9}" type="pres">
      <dgm:prSet presAssocID="{A2F8DB64-F590-4B8E-9731-CCC5FAD19E1F}" presName="parTransOne" presStyleCnt="0"/>
      <dgm:spPr/>
    </dgm:pt>
    <dgm:pt modelId="{779A30C3-050D-4116-B80C-A03B8CFCA7E0}" type="pres">
      <dgm:prSet presAssocID="{A2F8DB64-F590-4B8E-9731-CCC5FAD19E1F}" presName="horzOne" presStyleCnt="0"/>
      <dgm:spPr/>
    </dgm:pt>
    <dgm:pt modelId="{01F216A2-8293-4A1D-AC46-0E0F7DF46D5A}" type="pres">
      <dgm:prSet presAssocID="{9D041AB9-4E2A-4D6E-9597-9D4036DA4FED}" presName="vertTwo" presStyleCnt="0"/>
      <dgm:spPr/>
    </dgm:pt>
    <dgm:pt modelId="{2E1F8306-418D-43C6-B6C7-60AE0465564F}" type="pres">
      <dgm:prSet presAssocID="{9D041AB9-4E2A-4D6E-9597-9D4036DA4FED}" presName="txTwo" presStyleLbl="node2" presStyleIdx="0" presStyleCnt="5">
        <dgm:presLayoutVars>
          <dgm:chPref val="3"/>
        </dgm:presLayoutVars>
      </dgm:prSet>
      <dgm:spPr/>
    </dgm:pt>
    <dgm:pt modelId="{EA1E7552-BA46-4554-B77E-DA7EC5452B5D}" type="pres">
      <dgm:prSet presAssocID="{9D041AB9-4E2A-4D6E-9597-9D4036DA4FED}" presName="horzTwo" presStyleCnt="0"/>
      <dgm:spPr/>
    </dgm:pt>
    <dgm:pt modelId="{11A8DE6C-652D-4553-B64F-1ADCDCF59839}" type="pres">
      <dgm:prSet presAssocID="{51DBADA4-FFE6-4696-A545-95809E0F54A1}" presName="sibSpaceTwo" presStyleCnt="0"/>
      <dgm:spPr/>
    </dgm:pt>
    <dgm:pt modelId="{20E86EFD-4440-4CDC-A15E-6E6D9A102349}" type="pres">
      <dgm:prSet presAssocID="{C531949C-1D61-459E-8602-9D6010EE42DC}" presName="vertTwo" presStyleCnt="0"/>
      <dgm:spPr/>
    </dgm:pt>
    <dgm:pt modelId="{1A4D4E6F-12C2-4C84-8C8D-65B60646FBAD}" type="pres">
      <dgm:prSet presAssocID="{C531949C-1D61-459E-8602-9D6010EE42DC}" presName="txTwo" presStyleLbl="node2" presStyleIdx="1" presStyleCnt="5">
        <dgm:presLayoutVars>
          <dgm:chPref val="3"/>
        </dgm:presLayoutVars>
      </dgm:prSet>
      <dgm:spPr/>
    </dgm:pt>
    <dgm:pt modelId="{03E92FAD-217E-487B-B825-71345BD47DF9}" type="pres">
      <dgm:prSet presAssocID="{C531949C-1D61-459E-8602-9D6010EE42DC}" presName="horzTwo" presStyleCnt="0"/>
      <dgm:spPr/>
    </dgm:pt>
    <dgm:pt modelId="{C71F6452-3C3C-45CD-BB24-42FE4B549EE2}" type="pres">
      <dgm:prSet presAssocID="{A3A7B59A-3E02-4C1F-A8FE-88F493B981DA}" presName="sibSpaceTwo" presStyleCnt="0"/>
      <dgm:spPr/>
    </dgm:pt>
    <dgm:pt modelId="{2F765A7A-924B-4ED8-8E71-2EB7FCC52B86}" type="pres">
      <dgm:prSet presAssocID="{2C6DE379-B47E-4FC9-8700-1BCF5C290FCC}" presName="vertTwo" presStyleCnt="0"/>
      <dgm:spPr/>
    </dgm:pt>
    <dgm:pt modelId="{AF1A4ACF-0075-465E-A9F5-0D9AFFAC8093}" type="pres">
      <dgm:prSet presAssocID="{2C6DE379-B47E-4FC9-8700-1BCF5C290FCC}" presName="txTwo" presStyleLbl="node2" presStyleIdx="2" presStyleCnt="5">
        <dgm:presLayoutVars>
          <dgm:chPref val="3"/>
        </dgm:presLayoutVars>
      </dgm:prSet>
      <dgm:spPr/>
    </dgm:pt>
    <dgm:pt modelId="{AF952DD7-5451-4DCE-BD76-16438E65A41C}" type="pres">
      <dgm:prSet presAssocID="{2C6DE379-B47E-4FC9-8700-1BCF5C290FCC}" presName="horzTwo" presStyleCnt="0"/>
      <dgm:spPr/>
    </dgm:pt>
    <dgm:pt modelId="{47429C44-3902-46F2-A719-7A4CBC99F7FF}" type="pres">
      <dgm:prSet presAssocID="{FED586E2-2315-4EF0-A275-832EDF7C348A}" presName="sibSpaceTwo" presStyleCnt="0"/>
      <dgm:spPr/>
    </dgm:pt>
    <dgm:pt modelId="{B7EE1E76-DD2D-4DD3-8FE1-6E218D5F6351}" type="pres">
      <dgm:prSet presAssocID="{B37A18B9-A475-422A-9085-7DA45B08F622}" presName="vertTwo" presStyleCnt="0"/>
      <dgm:spPr/>
    </dgm:pt>
    <dgm:pt modelId="{E655D23B-E352-42AC-8D3C-121BA553100B}" type="pres">
      <dgm:prSet presAssocID="{B37A18B9-A475-422A-9085-7DA45B08F622}" presName="txTwo" presStyleLbl="node2" presStyleIdx="3" presStyleCnt="5">
        <dgm:presLayoutVars>
          <dgm:chPref val="3"/>
        </dgm:presLayoutVars>
      </dgm:prSet>
      <dgm:spPr/>
    </dgm:pt>
    <dgm:pt modelId="{0A90B33E-4C7C-4B39-A9C5-5ED6DCB34044}" type="pres">
      <dgm:prSet presAssocID="{B37A18B9-A475-422A-9085-7DA45B08F622}" presName="horzTwo" presStyleCnt="0"/>
      <dgm:spPr/>
    </dgm:pt>
    <dgm:pt modelId="{7145583A-3140-44B6-8756-649D5AFE279E}" type="pres">
      <dgm:prSet presAssocID="{6079B787-FB2E-440C-AC79-79D7852B3521}" presName="sibSpaceTwo" presStyleCnt="0"/>
      <dgm:spPr/>
    </dgm:pt>
    <dgm:pt modelId="{4A390E7D-E2FA-4208-BB5D-8934C5EF3B8C}" type="pres">
      <dgm:prSet presAssocID="{88A041CC-0DB1-4567-B103-7F3D03513B84}" presName="vertTwo" presStyleCnt="0"/>
      <dgm:spPr/>
    </dgm:pt>
    <dgm:pt modelId="{4B2C2EB5-20BE-40FD-B7C5-7B488B6ED1BB}" type="pres">
      <dgm:prSet presAssocID="{88A041CC-0DB1-4567-B103-7F3D03513B84}" presName="txTwo" presStyleLbl="node2" presStyleIdx="4" presStyleCnt="5">
        <dgm:presLayoutVars>
          <dgm:chPref val="3"/>
        </dgm:presLayoutVars>
      </dgm:prSet>
      <dgm:spPr/>
    </dgm:pt>
    <dgm:pt modelId="{3BE19839-9D62-464E-8138-4D964A32204A}" type="pres">
      <dgm:prSet presAssocID="{88A041CC-0DB1-4567-B103-7F3D03513B84}" presName="horzTwo" presStyleCnt="0"/>
      <dgm:spPr/>
    </dgm:pt>
  </dgm:ptLst>
  <dgm:cxnLst>
    <dgm:cxn modelId="{9C054A00-CF4A-41D8-9CE4-A4B62B29DCB3}" srcId="{C53DA150-900E-49C3-B919-93381C5A69C9}" destId="{A2F8DB64-F590-4B8E-9731-CCC5FAD19E1F}" srcOrd="0" destOrd="0" parTransId="{AA3EB394-1BBE-4B87-ADD3-CC93F78705F1}" sibTransId="{EBD35E45-4F78-4BE1-9869-B1707342A331}"/>
    <dgm:cxn modelId="{28C41413-2C84-4E13-A172-F9BDE7588516}" type="presOf" srcId="{C53DA150-900E-49C3-B919-93381C5A69C9}" destId="{C500A8AC-D0B2-4515-BA3B-3ECDBA9A48CD}" srcOrd="0" destOrd="0" presId="urn:microsoft.com/office/officeart/2005/8/layout/hierarchy4"/>
    <dgm:cxn modelId="{937C2C28-4EBD-415C-9C85-CCFDAD4C3DDB}" type="presOf" srcId="{88A041CC-0DB1-4567-B103-7F3D03513B84}" destId="{4B2C2EB5-20BE-40FD-B7C5-7B488B6ED1BB}" srcOrd="0" destOrd="0" presId="urn:microsoft.com/office/officeart/2005/8/layout/hierarchy4"/>
    <dgm:cxn modelId="{9B8FA92E-5AB9-4D2E-9C11-D04F6378CD96}" srcId="{A2F8DB64-F590-4B8E-9731-CCC5FAD19E1F}" destId="{C531949C-1D61-459E-8602-9D6010EE42DC}" srcOrd="1" destOrd="0" parTransId="{A117ABB9-CAFC-403D-922F-A7E0357FEA0E}" sibTransId="{A3A7B59A-3E02-4C1F-A8FE-88F493B981DA}"/>
    <dgm:cxn modelId="{0A58FA3B-CFAA-4534-A3A3-88B6C88E740B}" type="presOf" srcId="{B37A18B9-A475-422A-9085-7DA45B08F622}" destId="{E655D23B-E352-42AC-8D3C-121BA553100B}" srcOrd="0" destOrd="0" presId="urn:microsoft.com/office/officeart/2005/8/layout/hierarchy4"/>
    <dgm:cxn modelId="{FE5B5749-E54D-492A-9C6A-612CFE5EF297}" type="presOf" srcId="{9D041AB9-4E2A-4D6E-9597-9D4036DA4FED}" destId="{2E1F8306-418D-43C6-B6C7-60AE0465564F}" srcOrd="0" destOrd="0" presId="urn:microsoft.com/office/officeart/2005/8/layout/hierarchy4"/>
    <dgm:cxn modelId="{40FAC16A-6686-4A43-B047-3E8AEF7BB3C6}" type="presOf" srcId="{C531949C-1D61-459E-8602-9D6010EE42DC}" destId="{1A4D4E6F-12C2-4C84-8C8D-65B60646FBAD}" srcOrd="0" destOrd="0" presId="urn:microsoft.com/office/officeart/2005/8/layout/hierarchy4"/>
    <dgm:cxn modelId="{B0F5469C-E514-48FD-A3FC-BB1901F3DD45}" type="presOf" srcId="{A2F8DB64-F590-4B8E-9731-CCC5FAD19E1F}" destId="{F31F195B-2AFE-4A27-9ED3-A53558132E3B}" srcOrd="0" destOrd="0" presId="urn:microsoft.com/office/officeart/2005/8/layout/hierarchy4"/>
    <dgm:cxn modelId="{0D5BD2B1-9D7E-4C5B-AF0C-6D0B4B840700}" srcId="{A2F8DB64-F590-4B8E-9731-CCC5FAD19E1F}" destId="{B37A18B9-A475-422A-9085-7DA45B08F622}" srcOrd="3" destOrd="0" parTransId="{A9D61D92-B40C-4A44-9E3A-54802CBD7831}" sibTransId="{6079B787-FB2E-440C-AC79-79D7852B3521}"/>
    <dgm:cxn modelId="{DE51EAB3-5D7C-4EE9-BC7E-6AF6397C97A3}" srcId="{A2F8DB64-F590-4B8E-9731-CCC5FAD19E1F}" destId="{9D041AB9-4E2A-4D6E-9597-9D4036DA4FED}" srcOrd="0" destOrd="0" parTransId="{6D6E1A0B-F409-4C01-B70C-DBCBE0841449}" sibTransId="{51DBADA4-FFE6-4696-A545-95809E0F54A1}"/>
    <dgm:cxn modelId="{5DABAABB-BFBD-45DA-A170-221E2309F14E}" srcId="{A2F8DB64-F590-4B8E-9731-CCC5FAD19E1F}" destId="{2C6DE379-B47E-4FC9-8700-1BCF5C290FCC}" srcOrd="2" destOrd="0" parTransId="{D5697A0A-A190-4087-AFF5-699EBE9BAD43}" sibTransId="{FED586E2-2315-4EF0-A275-832EDF7C348A}"/>
    <dgm:cxn modelId="{E89CBCD0-4615-4C03-9B9D-2490BB297780}" type="presOf" srcId="{2C6DE379-B47E-4FC9-8700-1BCF5C290FCC}" destId="{AF1A4ACF-0075-465E-A9F5-0D9AFFAC8093}" srcOrd="0" destOrd="0" presId="urn:microsoft.com/office/officeart/2005/8/layout/hierarchy4"/>
    <dgm:cxn modelId="{77FD67E6-655D-43B3-9760-FAC4D0101D8D}" srcId="{A2F8DB64-F590-4B8E-9731-CCC5FAD19E1F}" destId="{88A041CC-0DB1-4567-B103-7F3D03513B84}" srcOrd="4" destOrd="0" parTransId="{A84BFFB7-8789-4A08-9572-B3DF2A70911B}" sibTransId="{8383E0C6-05B5-485C-AD49-02C648EED7CD}"/>
    <dgm:cxn modelId="{C58F62B7-C483-47D7-AAEC-CA769F59E1D7}" type="presParOf" srcId="{C500A8AC-D0B2-4515-BA3B-3ECDBA9A48CD}" destId="{565F9A16-6975-4C54-9BCB-EFA19C2EE070}" srcOrd="0" destOrd="0" presId="urn:microsoft.com/office/officeart/2005/8/layout/hierarchy4"/>
    <dgm:cxn modelId="{B7BF7942-8BB6-4ED9-ABBC-87F5539CA48F}" type="presParOf" srcId="{565F9A16-6975-4C54-9BCB-EFA19C2EE070}" destId="{F31F195B-2AFE-4A27-9ED3-A53558132E3B}" srcOrd="0" destOrd="0" presId="urn:microsoft.com/office/officeart/2005/8/layout/hierarchy4"/>
    <dgm:cxn modelId="{0F974907-B367-4FA8-8C70-A1EBE6993FDF}" type="presParOf" srcId="{565F9A16-6975-4C54-9BCB-EFA19C2EE070}" destId="{2EFA1FE9-D844-4219-A139-73AC923C6BC9}" srcOrd="1" destOrd="0" presId="urn:microsoft.com/office/officeart/2005/8/layout/hierarchy4"/>
    <dgm:cxn modelId="{5A741DE0-F0EF-4ECA-8A5D-39C18E082634}" type="presParOf" srcId="{565F9A16-6975-4C54-9BCB-EFA19C2EE070}" destId="{779A30C3-050D-4116-B80C-A03B8CFCA7E0}" srcOrd="2" destOrd="0" presId="urn:microsoft.com/office/officeart/2005/8/layout/hierarchy4"/>
    <dgm:cxn modelId="{78724EB0-C56E-44D6-9A78-F459DA918157}" type="presParOf" srcId="{779A30C3-050D-4116-B80C-A03B8CFCA7E0}" destId="{01F216A2-8293-4A1D-AC46-0E0F7DF46D5A}" srcOrd="0" destOrd="0" presId="urn:microsoft.com/office/officeart/2005/8/layout/hierarchy4"/>
    <dgm:cxn modelId="{82605F86-EE2F-4D20-92B7-F6D5AE93E4C6}" type="presParOf" srcId="{01F216A2-8293-4A1D-AC46-0E0F7DF46D5A}" destId="{2E1F8306-418D-43C6-B6C7-60AE0465564F}" srcOrd="0" destOrd="0" presId="urn:microsoft.com/office/officeart/2005/8/layout/hierarchy4"/>
    <dgm:cxn modelId="{C9E7F4EE-C8B6-462D-A77F-E8A1B5BFF6EB}" type="presParOf" srcId="{01F216A2-8293-4A1D-AC46-0E0F7DF46D5A}" destId="{EA1E7552-BA46-4554-B77E-DA7EC5452B5D}" srcOrd="1" destOrd="0" presId="urn:microsoft.com/office/officeart/2005/8/layout/hierarchy4"/>
    <dgm:cxn modelId="{BCAE5FD9-4F07-4002-930B-D0E5F8FBEC69}" type="presParOf" srcId="{779A30C3-050D-4116-B80C-A03B8CFCA7E0}" destId="{11A8DE6C-652D-4553-B64F-1ADCDCF59839}" srcOrd="1" destOrd="0" presId="urn:microsoft.com/office/officeart/2005/8/layout/hierarchy4"/>
    <dgm:cxn modelId="{C81DCE56-4656-4F4B-8296-B2AD1E983598}" type="presParOf" srcId="{779A30C3-050D-4116-B80C-A03B8CFCA7E0}" destId="{20E86EFD-4440-4CDC-A15E-6E6D9A102349}" srcOrd="2" destOrd="0" presId="urn:microsoft.com/office/officeart/2005/8/layout/hierarchy4"/>
    <dgm:cxn modelId="{D07B3902-C554-4558-9FE2-30123EDC58A7}" type="presParOf" srcId="{20E86EFD-4440-4CDC-A15E-6E6D9A102349}" destId="{1A4D4E6F-12C2-4C84-8C8D-65B60646FBAD}" srcOrd="0" destOrd="0" presId="urn:microsoft.com/office/officeart/2005/8/layout/hierarchy4"/>
    <dgm:cxn modelId="{5E70D7E1-BDE7-47FB-A3D8-54764C288ABC}" type="presParOf" srcId="{20E86EFD-4440-4CDC-A15E-6E6D9A102349}" destId="{03E92FAD-217E-487B-B825-71345BD47DF9}" srcOrd="1" destOrd="0" presId="urn:microsoft.com/office/officeart/2005/8/layout/hierarchy4"/>
    <dgm:cxn modelId="{68188B86-0E3F-43BD-898C-8357F185F71D}" type="presParOf" srcId="{779A30C3-050D-4116-B80C-A03B8CFCA7E0}" destId="{C71F6452-3C3C-45CD-BB24-42FE4B549EE2}" srcOrd="3" destOrd="0" presId="urn:microsoft.com/office/officeart/2005/8/layout/hierarchy4"/>
    <dgm:cxn modelId="{749F847A-58CE-4D0D-81E1-616BBDA2EC03}" type="presParOf" srcId="{779A30C3-050D-4116-B80C-A03B8CFCA7E0}" destId="{2F765A7A-924B-4ED8-8E71-2EB7FCC52B86}" srcOrd="4" destOrd="0" presId="urn:microsoft.com/office/officeart/2005/8/layout/hierarchy4"/>
    <dgm:cxn modelId="{4A2EF37C-1FB9-447E-A12E-284254E31C91}" type="presParOf" srcId="{2F765A7A-924B-4ED8-8E71-2EB7FCC52B86}" destId="{AF1A4ACF-0075-465E-A9F5-0D9AFFAC8093}" srcOrd="0" destOrd="0" presId="urn:microsoft.com/office/officeart/2005/8/layout/hierarchy4"/>
    <dgm:cxn modelId="{0FBE25EF-8249-487E-BECC-7BC2EDB51C1A}" type="presParOf" srcId="{2F765A7A-924B-4ED8-8E71-2EB7FCC52B86}" destId="{AF952DD7-5451-4DCE-BD76-16438E65A41C}" srcOrd="1" destOrd="0" presId="urn:microsoft.com/office/officeart/2005/8/layout/hierarchy4"/>
    <dgm:cxn modelId="{8CF3062A-607E-445F-B818-66C74488150F}" type="presParOf" srcId="{779A30C3-050D-4116-B80C-A03B8CFCA7E0}" destId="{47429C44-3902-46F2-A719-7A4CBC99F7FF}" srcOrd="5" destOrd="0" presId="urn:microsoft.com/office/officeart/2005/8/layout/hierarchy4"/>
    <dgm:cxn modelId="{869EC6E9-5578-461E-8216-AEB36A9AA0CA}" type="presParOf" srcId="{779A30C3-050D-4116-B80C-A03B8CFCA7E0}" destId="{B7EE1E76-DD2D-4DD3-8FE1-6E218D5F6351}" srcOrd="6" destOrd="0" presId="urn:microsoft.com/office/officeart/2005/8/layout/hierarchy4"/>
    <dgm:cxn modelId="{6294854F-DB01-441A-9169-E0247B4BCE16}" type="presParOf" srcId="{B7EE1E76-DD2D-4DD3-8FE1-6E218D5F6351}" destId="{E655D23B-E352-42AC-8D3C-121BA553100B}" srcOrd="0" destOrd="0" presId="urn:microsoft.com/office/officeart/2005/8/layout/hierarchy4"/>
    <dgm:cxn modelId="{6C1D2A31-3F24-459F-98A0-5A3F4ED4F451}" type="presParOf" srcId="{B7EE1E76-DD2D-4DD3-8FE1-6E218D5F6351}" destId="{0A90B33E-4C7C-4B39-A9C5-5ED6DCB34044}" srcOrd="1" destOrd="0" presId="urn:microsoft.com/office/officeart/2005/8/layout/hierarchy4"/>
    <dgm:cxn modelId="{60F1EAB9-385E-4A14-8483-611B5BD6091B}" type="presParOf" srcId="{779A30C3-050D-4116-B80C-A03B8CFCA7E0}" destId="{7145583A-3140-44B6-8756-649D5AFE279E}" srcOrd="7" destOrd="0" presId="urn:microsoft.com/office/officeart/2005/8/layout/hierarchy4"/>
    <dgm:cxn modelId="{37EA6D9B-9B9B-4BF6-9C0A-3238554399EE}" type="presParOf" srcId="{779A30C3-050D-4116-B80C-A03B8CFCA7E0}" destId="{4A390E7D-E2FA-4208-BB5D-8934C5EF3B8C}" srcOrd="8" destOrd="0" presId="urn:microsoft.com/office/officeart/2005/8/layout/hierarchy4"/>
    <dgm:cxn modelId="{550B3FA3-3BA0-4C4F-A839-E13848EAD7C0}" type="presParOf" srcId="{4A390E7D-E2FA-4208-BB5D-8934C5EF3B8C}" destId="{4B2C2EB5-20BE-40FD-B7C5-7B488B6ED1BB}" srcOrd="0" destOrd="0" presId="urn:microsoft.com/office/officeart/2005/8/layout/hierarchy4"/>
    <dgm:cxn modelId="{A14D2CA6-515D-41D1-B117-95D61AC81425}" type="presParOf" srcId="{4A390E7D-E2FA-4208-BB5D-8934C5EF3B8C}" destId="{3BE19839-9D62-464E-8138-4D964A3220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07DBFF-BB67-4DF0-8A63-B3B6BFF3F8EE}"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zh-CN" altLang="en-US"/>
        </a:p>
      </dgm:t>
    </dgm:pt>
    <dgm:pt modelId="{02BD2A87-A394-40B6-A110-EAA72E82BE1D}">
      <dgm:prSet/>
      <dgm:spPr/>
      <dgm:t>
        <a:bodyPr/>
        <a:lstStyle/>
        <a:p>
          <a:pPr rtl="0"/>
          <a:r>
            <a:rPr lang="en-US" dirty="0"/>
            <a:t>1. Mention Detection</a:t>
          </a:r>
          <a:endParaRPr lang="zh-CN" dirty="0"/>
        </a:p>
      </dgm:t>
    </dgm:pt>
    <dgm:pt modelId="{DFF83C3C-59EA-45AE-B7BF-4008C00C7243}" type="parTrans" cxnId="{A9D72523-3D50-4267-97BA-3A5535F0A2F0}">
      <dgm:prSet/>
      <dgm:spPr/>
      <dgm:t>
        <a:bodyPr/>
        <a:lstStyle/>
        <a:p>
          <a:endParaRPr lang="zh-CN" altLang="en-US"/>
        </a:p>
      </dgm:t>
    </dgm:pt>
    <dgm:pt modelId="{7DB5581D-F400-416E-9469-063AE5E77887}" type="sibTrans" cxnId="{A9D72523-3D50-4267-97BA-3A5535F0A2F0}">
      <dgm:prSet/>
      <dgm:spPr/>
      <dgm:t>
        <a:bodyPr/>
        <a:lstStyle/>
        <a:p>
          <a:endParaRPr lang="zh-CN" altLang="en-US"/>
        </a:p>
      </dgm:t>
    </dgm:pt>
    <dgm:pt modelId="{87D33E3F-8503-409A-AA18-A87904D1DBA7}">
      <dgm:prSet>
        <dgm:style>
          <a:lnRef idx="1">
            <a:schemeClr val="accent3"/>
          </a:lnRef>
          <a:fillRef idx="3">
            <a:schemeClr val="accent3"/>
          </a:fillRef>
          <a:effectRef idx="2">
            <a:schemeClr val="accent3"/>
          </a:effectRef>
          <a:fontRef idx="minor">
            <a:schemeClr val="lt1"/>
          </a:fontRef>
        </dgm:style>
      </dgm:prSet>
      <dgm:spPr/>
      <dgm:t>
        <a:bodyPr/>
        <a:lstStyle/>
        <a:p>
          <a:pPr rtl="0"/>
          <a:r>
            <a:rPr lang="en-US" dirty="0"/>
            <a:t>4. Relation Extraction</a:t>
          </a:r>
          <a:endParaRPr lang="zh-CN" dirty="0"/>
        </a:p>
      </dgm:t>
    </dgm:pt>
    <dgm:pt modelId="{FCECBBE8-7794-40FA-B850-6A0CF3A7F4FD}" type="parTrans" cxnId="{462F6C0C-B9E5-4B8F-9FAE-C8428BAFDC85}">
      <dgm:prSet/>
      <dgm:spPr/>
      <dgm:t>
        <a:bodyPr/>
        <a:lstStyle/>
        <a:p>
          <a:endParaRPr lang="zh-CN" altLang="en-US"/>
        </a:p>
      </dgm:t>
    </dgm:pt>
    <dgm:pt modelId="{E3FE5123-3C59-4434-AD4B-20CDF32C4125}" type="sibTrans" cxnId="{462F6C0C-B9E5-4B8F-9FAE-C8428BAFDC85}">
      <dgm:prSet/>
      <dgm:spPr/>
      <dgm:t>
        <a:bodyPr/>
        <a:lstStyle/>
        <a:p>
          <a:endParaRPr lang="zh-CN" altLang="en-US"/>
        </a:p>
      </dgm:t>
    </dgm:pt>
    <dgm:pt modelId="{12B8ED14-9C98-405B-BE20-B03B3A9252F0}">
      <dgm:prSet>
        <dgm:style>
          <a:lnRef idx="1">
            <a:schemeClr val="accent1"/>
          </a:lnRef>
          <a:fillRef idx="3">
            <a:schemeClr val="accent1"/>
          </a:fillRef>
          <a:effectRef idx="2">
            <a:schemeClr val="accent1"/>
          </a:effectRef>
          <a:fontRef idx="minor">
            <a:schemeClr val="lt1"/>
          </a:fontRef>
        </dgm:style>
      </dgm:prSet>
      <dgm:spPr/>
      <dgm:t>
        <a:bodyPr/>
        <a:lstStyle/>
        <a:p>
          <a:pPr rtl="0"/>
          <a:r>
            <a:rPr lang="en-US" altLang="zh-CN" dirty="0"/>
            <a:t>3. Entity Typing (F</a:t>
          </a:r>
          <a:r>
            <a:rPr lang="en-US" b="0" i="0" dirty="0"/>
            <a:t>ine-grained</a:t>
          </a:r>
          <a:r>
            <a:rPr lang="en-US" altLang="zh-CN" dirty="0"/>
            <a:t>)</a:t>
          </a:r>
          <a:endParaRPr lang="zh-CN" dirty="0"/>
        </a:p>
      </dgm:t>
    </dgm:pt>
    <dgm:pt modelId="{A9832401-A0D0-4C10-B6B9-FBE378D0D28E}" type="parTrans" cxnId="{574022EC-D717-41EA-A05C-38A375650EAA}">
      <dgm:prSet/>
      <dgm:spPr/>
      <dgm:t>
        <a:bodyPr/>
        <a:lstStyle/>
        <a:p>
          <a:endParaRPr lang="zh-CN" altLang="en-US"/>
        </a:p>
      </dgm:t>
    </dgm:pt>
    <dgm:pt modelId="{49E62DCE-BBE5-464E-A0EB-DAD3DFA088A3}" type="sibTrans" cxnId="{574022EC-D717-41EA-A05C-38A375650EAA}">
      <dgm:prSet/>
      <dgm:spPr/>
      <dgm:t>
        <a:bodyPr/>
        <a:lstStyle/>
        <a:p>
          <a:endParaRPr lang="zh-CN" altLang="en-US"/>
        </a:p>
      </dgm:t>
    </dgm:pt>
    <dgm:pt modelId="{DDECBC50-0B3F-481A-9E75-E60B41C8B07F}">
      <dgm:prSet>
        <dgm:style>
          <a:lnRef idx="1">
            <a:schemeClr val="accent1"/>
          </a:lnRef>
          <a:fillRef idx="3">
            <a:schemeClr val="accent1"/>
          </a:fillRef>
          <a:effectRef idx="2">
            <a:schemeClr val="accent1"/>
          </a:effectRef>
          <a:fontRef idx="minor">
            <a:schemeClr val="lt1"/>
          </a:fontRef>
        </dgm:style>
      </dgm:prSet>
      <dgm:spPr/>
      <dgm:t>
        <a:bodyPr/>
        <a:lstStyle/>
        <a:p>
          <a:pPr rtl="0"/>
          <a:r>
            <a:rPr lang="en-US" dirty="0"/>
            <a:t>2. Mention </a:t>
          </a:r>
          <a:r>
            <a:rPr lang="en-US" altLang="zh-CN" dirty="0"/>
            <a:t>Disambiguation</a:t>
          </a:r>
          <a:endParaRPr lang="zh-CN" dirty="0"/>
        </a:p>
      </dgm:t>
    </dgm:pt>
    <dgm:pt modelId="{AE6F6430-4987-4066-911D-448431F09CB0}" type="parTrans" cxnId="{94F37311-C667-48C6-9114-9602CEF34610}">
      <dgm:prSet/>
      <dgm:spPr/>
      <dgm:t>
        <a:bodyPr/>
        <a:lstStyle/>
        <a:p>
          <a:endParaRPr lang="zh-CN" altLang="en-US"/>
        </a:p>
      </dgm:t>
    </dgm:pt>
    <dgm:pt modelId="{3663A824-F409-49AB-914B-FFD1094FC344}" type="sibTrans" cxnId="{94F37311-C667-48C6-9114-9602CEF34610}">
      <dgm:prSet/>
      <dgm:spPr/>
      <dgm:t>
        <a:bodyPr/>
        <a:lstStyle/>
        <a:p>
          <a:endParaRPr lang="zh-CN" altLang="en-US"/>
        </a:p>
      </dgm:t>
    </dgm:pt>
    <dgm:pt modelId="{4C96FFAA-FD29-4457-8AD5-6B2312D4AB72}" type="pres">
      <dgm:prSet presAssocID="{5907DBFF-BB67-4DF0-8A63-B3B6BFF3F8EE}" presName="rootnode" presStyleCnt="0">
        <dgm:presLayoutVars>
          <dgm:chMax/>
          <dgm:chPref/>
          <dgm:dir/>
          <dgm:animLvl val="lvl"/>
        </dgm:presLayoutVars>
      </dgm:prSet>
      <dgm:spPr/>
    </dgm:pt>
    <dgm:pt modelId="{663BB105-6F02-41D8-BBC3-154A7515265E}" type="pres">
      <dgm:prSet presAssocID="{02BD2A87-A394-40B6-A110-EAA72E82BE1D}" presName="composite" presStyleCnt="0"/>
      <dgm:spPr/>
    </dgm:pt>
    <dgm:pt modelId="{0DA1BEC2-2A25-4973-9FD1-5DCC0DD14D40}" type="pres">
      <dgm:prSet presAssocID="{02BD2A87-A394-40B6-A110-EAA72E82BE1D}" presName="bentUpArrow1" presStyleLbl="alignImgPlace1" presStyleIdx="0" presStyleCnt="3"/>
      <dgm:spPr/>
    </dgm:pt>
    <dgm:pt modelId="{8EBECF14-5A27-43B1-9C2F-A1F3BDB333EF}" type="pres">
      <dgm:prSet presAssocID="{02BD2A87-A394-40B6-A110-EAA72E82BE1D}" presName="ParentText" presStyleLbl="node1" presStyleIdx="0" presStyleCnt="4">
        <dgm:presLayoutVars>
          <dgm:chMax val="1"/>
          <dgm:chPref val="1"/>
          <dgm:bulletEnabled val="1"/>
        </dgm:presLayoutVars>
      </dgm:prSet>
      <dgm:spPr/>
    </dgm:pt>
    <dgm:pt modelId="{5538BC05-A6B5-4189-B892-39E6B158BE74}" type="pres">
      <dgm:prSet presAssocID="{02BD2A87-A394-40B6-A110-EAA72E82BE1D}" presName="ChildText" presStyleLbl="revTx" presStyleIdx="0" presStyleCnt="3">
        <dgm:presLayoutVars>
          <dgm:chMax val="0"/>
          <dgm:chPref val="0"/>
          <dgm:bulletEnabled val="1"/>
        </dgm:presLayoutVars>
      </dgm:prSet>
      <dgm:spPr/>
    </dgm:pt>
    <dgm:pt modelId="{84383587-F339-4E78-8457-5541622DC66B}" type="pres">
      <dgm:prSet presAssocID="{7DB5581D-F400-416E-9469-063AE5E77887}" presName="sibTrans" presStyleCnt="0"/>
      <dgm:spPr/>
    </dgm:pt>
    <dgm:pt modelId="{C3F47774-589D-4AC6-B79C-4B9AC7C7A28E}" type="pres">
      <dgm:prSet presAssocID="{DDECBC50-0B3F-481A-9E75-E60B41C8B07F}" presName="composite" presStyleCnt="0"/>
      <dgm:spPr/>
    </dgm:pt>
    <dgm:pt modelId="{45115CBD-3132-4246-A10C-97652F24F35F}" type="pres">
      <dgm:prSet presAssocID="{DDECBC50-0B3F-481A-9E75-E60B41C8B07F}" presName="bentUpArrow1" presStyleLbl="alignImgPlace1" presStyleIdx="1" presStyleCnt="3"/>
      <dgm:spPr/>
    </dgm:pt>
    <dgm:pt modelId="{5116A1B6-8B61-4036-9E00-13C9EDAE9597}" type="pres">
      <dgm:prSet presAssocID="{DDECBC50-0B3F-481A-9E75-E60B41C8B07F}" presName="ParentText" presStyleLbl="node1" presStyleIdx="1" presStyleCnt="4">
        <dgm:presLayoutVars>
          <dgm:chMax val="1"/>
          <dgm:chPref val="1"/>
          <dgm:bulletEnabled val="1"/>
        </dgm:presLayoutVars>
      </dgm:prSet>
      <dgm:spPr/>
    </dgm:pt>
    <dgm:pt modelId="{F0EA9E0B-FB34-4D39-A02E-31EF45549F11}" type="pres">
      <dgm:prSet presAssocID="{DDECBC50-0B3F-481A-9E75-E60B41C8B07F}" presName="ChildText" presStyleLbl="revTx" presStyleIdx="1" presStyleCnt="3">
        <dgm:presLayoutVars>
          <dgm:chMax val="0"/>
          <dgm:chPref val="0"/>
          <dgm:bulletEnabled val="1"/>
        </dgm:presLayoutVars>
      </dgm:prSet>
      <dgm:spPr/>
    </dgm:pt>
    <dgm:pt modelId="{99FF80DE-6044-4E7E-8504-778C31403113}" type="pres">
      <dgm:prSet presAssocID="{3663A824-F409-49AB-914B-FFD1094FC344}" presName="sibTrans" presStyleCnt="0"/>
      <dgm:spPr/>
    </dgm:pt>
    <dgm:pt modelId="{B2C8CED9-2D99-46F8-94BA-8B25E70AFA8E}" type="pres">
      <dgm:prSet presAssocID="{12B8ED14-9C98-405B-BE20-B03B3A9252F0}" presName="composite" presStyleCnt="0"/>
      <dgm:spPr/>
    </dgm:pt>
    <dgm:pt modelId="{B5577D84-1850-454F-89AE-C839DB73E22D}" type="pres">
      <dgm:prSet presAssocID="{12B8ED14-9C98-405B-BE20-B03B3A9252F0}" presName="bentUpArrow1" presStyleLbl="alignImgPlace1" presStyleIdx="2" presStyleCnt="3"/>
      <dgm:spPr/>
    </dgm:pt>
    <dgm:pt modelId="{198F9A77-3DE0-40E8-AEAF-E73B654BD242}" type="pres">
      <dgm:prSet presAssocID="{12B8ED14-9C98-405B-BE20-B03B3A9252F0}" presName="ParentText" presStyleLbl="node1" presStyleIdx="2" presStyleCnt="4">
        <dgm:presLayoutVars>
          <dgm:chMax val="1"/>
          <dgm:chPref val="1"/>
          <dgm:bulletEnabled val="1"/>
        </dgm:presLayoutVars>
      </dgm:prSet>
      <dgm:spPr/>
    </dgm:pt>
    <dgm:pt modelId="{610CFCFC-4D55-4302-96DE-6A4DE36DEABE}" type="pres">
      <dgm:prSet presAssocID="{12B8ED14-9C98-405B-BE20-B03B3A9252F0}" presName="ChildText" presStyleLbl="revTx" presStyleIdx="2" presStyleCnt="3">
        <dgm:presLayoutVars>
          <dgm:chMax val="0"/>
          <dgm:chPref val="0"/>
          <dgm:bulletEnabled val="1"/>
        </dgm:presLayoutVars>
      </dgm:prSet>
      <dgm:spPr/>
    </dgm:pt>
    <dgm:pt modelId="{BCD3D13A-387A-4CDF-99EA-79CBF8C11FDB}" type="pres">
      <dgm:prSet presAssocID="{49E62DCE-BBE5-464E-A0EB-DAD3DFA088A3}" presName="sibTrans" presStyleCnt="0"/>
      <dgm:spPr/>
    </dgm:pt>
    <dgm:pt modelId="{1E33EEF1-737D-407B-99C8-DB7294EAA81C}" type="pres">
      <dgm:prSet presAssocID="{87D33E3F-8503-409A-AA18-A87904D1DBA7}" presName="composite" presStyleCnt="0"/>
      <dgm:spPr/>
    </dgm:pt>
    <dgm:pt modelId="{A2034573-D4B9-42B2-A090-1ADFD380677F}" type="pres">
      <dgm:prSet presAssocID="{87D33E3F-8503-409A-AA18-A87904D1DBA7}" presName="ParentText" presStyleLbl="node1" presStyleIdx="3" presStyleCnt="4">
        <dgm:presLayoutVars>
          <dgm:chMax val="1"/>
          <dgm:chPref val="1"/>
          <dgm:bulletEnabled val="1"/>
        </dgm:presLayoutVars>
      </dgm:prSet>
      <dgm:spPr/>
    </dgm:pt>
  </dgm:ptLst>
  <dgm:cxnLst>
    <dgm:cxn modelId="{3CBAE204-E96E-4459-A30A-64A3ECA042AB}" type="presOf" srcId="{02BD2A87-A394-40B6-A110-EAA72E82BE1D}" destId="{8EBECF14-5A27-43B1-9C2F-A1F3BDB333EF}" srcOrd="0" destOrd="0" presId="urn:microsoft.com/office/officeart/2005/8/layout/StepDownProcess"/>
    <dgm:cxn modelId="{462F6C0C-B9E5-4B8F-9FAE-C8428BAFDC85}" srcId="{5907DBFF-BB67-4DF0-8A63-B3B6BFF3F8EE}" destId="{87D33E3F-8503-409A-AA18-A87904D1DBA7}" srcOrd="3" destOrd="0" parTransId="{FCECBBE8-7794-40FA-B850-6A0CF3A7F4FD}" sibTransId="{E3FE5123-3C59-4434-AD4B-20CDF32C4125}"/>
    <dgm:cxn modelId="{D0094011-3F9B-446E-A9DE-27CF0B1322F1}" type="presOf" srcId="{12B8ED14-9C98-405B-BE20-B03B3A9252F0}" destId="{198F9A77-3DE0-40E8-AEAF-E73B654BD242}" srcOrd="0" destOrd="0" presId="urn:microsoft.com/office/officeart/2005/8/layout/StepDownProcess"/>
    <dgm:cxn modelId="{94F37311-C667-48C6-9114-9602CEF34610}" srcId="{5907DBFF-BB67-4DF0-8A63-B3B6BFF3F8EE}" destId="{DDECBC50-0B3F-481A-9E75-E60B41C8B07F}" srcOrd="1" destOrd="0" parTransId="{AE6F6430-4987-4066-911D-448431F09CB0}" sibTransId="{3663A824-F409-49AB-914B-FFD1094FC344}"/>
    <dgm:cxn modelId="{A9D72523-3D50-4267-97BA-3A5535F0A2F0}" srcId="{5907DBFF-BB67-4DF0-8A63-B3B6BFF3F8EE}" destId="{02BD2A87-A394-40B6-A110-EAA72E82BE1D}" srcOrd="0" destOrd="0" parTransId="{DFF83C3C-59EA-45AE-B7BF-4008C00C7243}" sibTransId="{7DB5581D-F400-416E-9469-063AE5E77887}"/>
    <dgm:cxn modelId="{105CAC2F-426F-4282-8CE0-467284511E2B}" type="presOf" srcId="{DDECBC50-0B3F-481A-9E75-E60B41C8B07F}" destId="{5116A1B6-8B61-4036-9E00-13C9EDAE9597}" srcOrd="0" destOrd="0" presId="urn:microsoft.com/office/officeart/2005/8/layout/StepDownProcess"/>
    <dgm:cxn modelId="{56D1E43D-E40A-4ED0-9221-EFDF489CBEF9}" type="presOf" srcId="{5907DBFF-BB67-4DF0-8A63-B3B6BFF3F8EE}" destId="{4C96FFAA-FD29-4457-8AD5-6B2312D4AB72}" srcOrd="0" destOrd="0" presId="urn:microsoft.com/office/officeart/2005/8/layout/StepDownProcess"/>
    <dgm:cxn modelId="{611B7CCA-99D7-47D4-B9D3-6A3ED49D00B9}" type="presOf" srcId="{87D33E3F-8503-409A-AA18-A87904D1DBA7}" destId="{A2034573-D4B9-42B2-A090-1ADFD380677F}" srcOrd="0" destOrd="0" presId="urn:microsoft.com/office/officeart/2005/8/layout/StepDownProcess"/>
    <dgm:cxn modelId="{574022EC-D717-41EA-A05C-38A375650EAA}" srcId="{5907DBFF-BB67-4DF0-8A63-B3B6BFF3F8EE}" destId="{12B8ED14-9C98-405B-BE20-B03B3A9252F0}" srcOrd="2" destOrd="0" parTransId="{A9832401-A0D0-4C10-B6B9-FBE378D0D28E}" sibTransId="{49E62DCE-BBE5-464E-A0EB-DAD3DFA088A3}"/>
    <dgm:cxn modelId="{FF081C71-1E39-4493-9A31-58B926D2D2FB}" type="presParOf" srcId="{4C96FFAA-FD29-4457-8AD5-6B2312D4AB72}" destId="{663BB105-6F02-41D8-BBC3-154A7515265E}" srcOrd="0" destOrd="0" presId="urn:microsoft.com/office/officeart/2005/8/layout/StepDownProcess"/>
    <dgm:cxn modelId="{251313CB-44EB-416A-A96C-75D654100633}" type="presParOf" srcId="{663BB105-6F02-41D8-BBC3-154A7515265E}" destId="{0DA1BEC2-2A25-4973-9FD1-5DCC0DD14D40}" srcOrd="0" destOrd="0" presId="urn:microsoft.com/office/officeart/2005/8/layout/StepDownProcess"/>
    <dgm:cxn modelId="{487D2ABA-A3FD-4892-8E61-8FD903014D40}" type="presParOf" srcId="{663BB105-6F02-41D8-BBC3-154A7515265E}" destId="{8EBECF14-5A27-43B1-9C2F-A1F3BDB333EF}" srcOrd="1" destOrd="0" presId="urn:microsoft.com/office/officeart/2005/8/layout/StepDownProcess"/>
    <dgm:cxn modelId="{DE9B9074-B188-45AD-8EEC-EECD3F723FB6}" type="presParOf" srcId="{663BB105-6F02-41D8-BBC3-154A7515265E}" destId="{5538BC05-A6B5-4189-B892-39E6B158BE74}" srcOrd="2" destOrd="0" presId="urn:microsoft.com/office/officeart/2005/8/layout/StepDownProcess"/>
    <dgm:cxn modelId="{041492D8-7B70-4338-B744-22EEB3EFF3A8}" type="presParOf" srcId="{4C96FFAA-FD29-4457-8AD5-6B2312D4AB72}" destId="{84383587-F339-4E78-8457-5541622DC66B}" srcOrd="1" destOrd="0" presId="urn:microsoft.com/office/officeart/2005/8/layout/StepDownProcess"/>
    <dgm:cxn modelId="{9CC0069B-11EC-4B5B-91F7-18C5771FD5F4}" type="presParOf" srcId="{4C96FFAA-FD29-4457-8AD5-6B2312D4AB72}" destId="{C3F47774-589D-4AC6-B79C-4B9AC7C7A28E}" srcOrd="2" destOrd="0" presId="urn:microsoft.com/office/officeart/2005/8/layout/StepDownProcess"/>
    <dgm:cxn modelId="{1A98ACEB-B62B-40B5-BE32-A22F5CEDD153}" type="presParOf" srcId="{C3F47774-589D-4AC6-B79C-4B9AC7C7A28E}" destId="{45115CBD-3132-4246-A10C-97652F24F35F}" srcOrd="0" destOrd="0" presId="urn:microsoft.com/office/officeart/2005/8/layout/StepDownProcess"/>
    <dgm:cxn modelId="{B2F78650-6FDB-4E11-803D-AE1DF56638CD}" type="presParOf" srcId="{C3F47774-589D-4AC6-B79C-4B9AC7C7A28E}" destId="{5116A1B6-8B61-4036-9E00-13C9EDAE9597}" srcOrd="1" destOrd="0" presId="urn:microsoft.com/office/officeart/2005/8/layout/StepDownProcess"/>
    <dgm:cxn modelId="{B4872702-5921-4D54-AE19-B43F2A8DA479}" type="presParOf" srcId="{C3F47774-589D-4AC6-B79C-4B9AC7C7A28E}" destId="{F0EA9E0B-FB34-4D39-A02E-31EF45549F11}" srcOrd="2" destOrd="0" presId="urn:microsoft.com/office/officeart/2005/8/layout/StepDownProcess"/>
    <dgm:cxn modelId="{1E0B09E4-93C6-4F09-8B8C-A9998111AF1F}" type="presParOf" srcId="{4C96FFAA-FD29-4457-8AD5-6B2312D4AB72}" destId="{99FF80DE-6044-4E7E-8504-778C31403113}" srcOrd="3" destOrd="0" presId="urn:microsoft.com/office/officeart/2005/8/layout/StepDownProcess"/>
    <dgm:cxn modelId="{2AAD5F8E-50AB-4149-9C6D-27C18E8BF1A4}" type="presParOf" srcId="{4C96FFAA-FD29-4457-8AD5-6B2312D4AB72}" destId="{B2C8CED9-2D99-46F8-94BA-8B25E70AFA8E}" srcOrd="4" destOrd="0" presId="urn:microsoft.com/office/officeart/2005/8/layout/StepDownProcess"/>
    <dgm:cxn modelId="{D8D0D216-3C24-45BF-BF90-C99A0F0BFD9D}" type="presParOf" srcId="{B2C8CED9-2D99-46F8-94BA-8B25E70AFA8E}" destId="{B5577D84-1850-454F-89AE-C839DB73E22D}" srcOrd="0" destOrd="0" presId="urn:microsoft.com/office/officeart/2005/8/layout/StepDownProcess"/>
    <dgm:cxn modelId="{13EA5F49-1CD2-4C08-BABA-11B59179B604}" type="presParOf" srcId="{B2C8CED9-2D99-46F8-94BA-8B25E70AFA8E}" destId="{198F9A77-3DE0-40E8-AEAF-E73B654BD242}" srcOrd="1" destOrd="0" presId="urn:microsoft.com/office/officeart/2005/8/layout/StepDownProcess"/>
    <dgm:cxn modelId="{BFD937D5-0AFA-46C3-AA03-C4D117A6A20A}" type="presParOf" srcId="{B2C8CED9-2D99-46F8-94BA-8B25E70AFA8E}" destId="{610CFCFC-4D55-4302-96DE-6A4DE36DEABE}" srcOrd="2" destOrd="0" presId="urn:microsoft.com/office/officeart/2005/8/layout/StepDownProcess"/>
    <dgm:cxn modelId="{57150008-FF82-4EE9-AF65-FE2C39CA77C9}" type="presParOf" srcId="{4C96FFAA-FD29-4457-8AD5-6B2312D4AB72}" destId="{BCD3D13A-387A-4CDF-99EA-79CBF8C11FDB}" srcOrd="5" destOrd="0" presId="urn:microsoft.com/office/officeart/2005/8/layout/StepDownProcess"/>
    <dgm:cxn modelId="{C92FB81F-2978-4500-9A94-97A41849A92D}" type="presParOf" srcId="{4C96FFAA-FD29-4457-8AD5-6B2312D4AB72}" destId="{1E33EEF1-737D-407B-99C8-DB7294EAA81C}" srcOrd="6" destOrd="0" presId="urn:microsoft.com/office/officeart/2005/8/layout/StepDownProcess"/>
    <dgm:cxn modelId="{39027B39-370E-4478-978A-AD7982114A4E}" type="presParOf" srcId="{1E33EEF1-737D-407B-99C8-DB7294EAA81C}" destId="{A2034573-D4B9-42B2-A090-1ADFD380677F}"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E2527A-485F-49AE-997D-36900432C260}"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zh-CN" altLang="en-US"/>
        </a:p>
      </dgm:t>
    </dgm:pt>
    <dgm:pt modelId="{5C08E1F6-4CB4-4FBF-BD7E-7AAAA1B4063B}">
      <dgm:prSet/>
      <dgm:spPr/>
      <dgm:t>
        <a:bodyPr/>
        <a:lstStyle/>
        <a:p>
          <a:pPr rtl="0"/>
          <a:r>
            <a:rPr lang="zh-CN" dirty="0"/>
            <a:t>人工标注的数据</a:t>
          </a:r>
        </a:p>
      </dgm:t>
    </dgm:pt>
    <dgm:pt modelId="{50875417-5DF4-4E9F-A98E-967204DD3981}" type="parTrans" cxnId="{063B0EBA-E77E-4569-9F7B-A9585BCA1048}">
      <dgm:prSet/>
      <dgm:spPr/>
      <dgm:t>
        <a:bodyPr/>
        <a:lstStyle/>
        <a:p>
          <a:endParaRPr lang="zh-CN" altLang="en-US"/>
        </a:p>
      </dgm:t>
    </dgm:pt>
    <dgm:pt modelId="{E67603FE-073A-48BF-BDCC-5AE47B90D8CA}" type="sibTrans" cxnId="{063B0EBA-E77E-4569-9F7B-A9585BCA1048}">
      <dgm:prSet/>
      <dgm:spPr/>
      <dgm:t>
        <a:bodyPr/>
        <a:lstStyle/>
        <a:p>
          <a:endParaRPr lang="zh-CN" altLang="en-US"/>
        </a:p>
      </dgm:t>
    </dgm:pt>
    <dgm:pt modelId="{E2E4D43D-6985-483C-A9CE-C4F92CFB3E52}">
      <dgm:prSet/>
      <dgm:spPr/>
      <dgm:t>
        <a:bodyPr/>
        <a:lstStyle/>
        <a:p>
          <a:pPr rtl="0"/>
          <a:r>
            <a:rPr lang="zh-CN" dirty="0"/>
            <a:t>主动学习算法标注的数据</a:t>
          </a:r>
        </a:p>
      </dgm:t>
    </dgm:pt>
    <dgm:pt modelId="{CEF12646-96B5-4577-9202-42CED94CE65A}" type="parTrans" cxnId="{85A1E978-A0B4-4DF2-BF64-E81E4492E778}">
      <dgm:prSet/>
      <dgm:spPr/>
      <dgm:t>
        <a:bodyPr/>
        <a:lstStyle/>
        <a:p>
          <a:endParaRPr lang="zh-CN" altLang="en-US"/>
        </a:p>
      </dgm:t>
    </dgm:pt>
    <dgm:pt modelId="{3225B12B-5798-4C93-B9C8-0369481A495D}" type="sibTrans" cxnId="{85A1E978-A0B4-4DF2-BF64-E81E4492E778}">
      <dgm:prSet/>
      <dgm:spPr/>
      <dgm:t>
        <a:bodyPr/>
        <a:lstStyle/>
        <a:p>
          <a:endParaRPr lang="zh-CN" altLang="en-US"/>
        </a:p>
      </dgm:t>
    </dgm:pt>
    <dgm:pt modelId="{D51752AD-F488-45C7-AE23-4BF68B406C8E}">
      <dgm:prSet/>
      <dgm:spPr/>
      <dgm:t>
        <a:bodyPr/>
        <a:lstStyle/>
        <a:p>
          <a:pPr rtl="0"/>
          <a:r>
            <a:rPr lang="zh-CN" dirty="0"/>
            <a:t>远程监督生成的数据</a:t>
          </a:r>
        </a:p>
      </dgm:t>
    </dgm:pt>
    <dgm:pt modelId="{51160BF9-03AF-414D-8FD8-5DFFD54BA9FA}" type="parTrans" cxnId="{CDC0A838-2255-42D6-9B35-BA7D1B615281}">
      <dgm:prSet/>
      <dgm:spPr/>
      <dgm:t>
        <a:bodyPr/>
        <a:lstStyle/>
        <a:p>
          <a:endParaRPr lang="zh-CN" altLang="en-US"/>
        </a:p>
      </dgm:t>
    </dgm:pt>
    <dgm:pt modelId="{7C7D5A30-1C92-45EC-BCB5-3C30B62B29F0}" type="sibTrans" cxnId="{CDC0A838-2255-42D6-9B35-BA7D1B615281}">
      <dgm:prSet/>
      <dgm:spPr/>
      <dgm:t>
        <a:bodyPr/>
        <a:lstStyle/>
        <a:p>
          <a:endParaRPr lang="zh-CN" altLang="en-US"/>
        </a:p>
      </dgm:t>
    </dgm:pt>
    <dgm:pt modelId="{F54746FC-07C7-4676-91F2-DDED2833A340}">
      <dgm:prSet/>
      <dgm:spPr/>
      <dgm:t>
        <a:bodyPr/>
        <a:lstStyle/>
        <a:p>
          <a:pPr rtl="0"/>
          <a:r>
            <a:rPr lang="zh-CN" dirty="0"/>
            <a:t>质量最好</a:t>
          </a:r>
        </a:p>
      </dgm:t>
    </dgm:pt>
    <dgm:pt modelId="{3562A383-1C7C-4835-B102-A2AC9BF775A1}" type="sibTrans" cxnId="{555E023A-3BD1-4B82-A4CD-604234479EF7}">
      <dgm:prSet/>
      <dgm:spPr/>
      <dgm:t>
        <a:bodyPr/>
        <a:lstStyle/>
        <a:p>
          <a:endParaRPr lang="zh-CN" altLang="en-US"/>
        </a:p>
      </dgm:t>
    </dgm:pt>
    <dgm:pt modelId="{3571A975-1F69-4B72-AE14-5620CE1D7DCF}" type="parTrans" cxnId="{555E023A-3BD1-4B82-A4CD-604234479EF7}">
      <dgm:prSet/>
      <dgm:spPr/>
      <dgm:t>
        <a:bodyPr/>
        <a:lstStyle/>
        <a:p>
          <a:endParaRPr lang="zh-CN" altLang="en-US"/>
        </a:p>
      </dgm:t>
    </dgm:pt>
    <dgm:pt modelId="{B7796B60-53BE-4FD4-A354-5FE847F6B731}">
      <dgm:prSet/>
      <dgm:spPr/>
      <dgm:t>
        <a:bodyPr/>
        <a:lstStyle/>
        <a:p>
          <a:pPr rtl="0"/>
          <a:r>
            <a:rPr lang="zh-CN" dirty="0"/>
            <a:t>质量由确信度来表示</a:t>
          </a:r>
        </a:p>
      </dgm:t>
    </dgm:pt>
    <dgm:pt modelId="{B3CD1227-B02B-4908-AC20-A8D3507D830C}" type="parTrans" cxnId="{901D32B5-AD62-4523-BC56-A9420233CC94}">
      <dgm:prSet/>
      <dgm:spPr/>
      <dgm:t>
        <a:bodyPr/>
        <a:lstStyle/>
        <a:p>
          <a:endParaRPr lang="zh-CN" altLang="en-US"/>
        </a:p>
      </dgm:t>
    </dgm:pt>
    <dgm:pt modelId="{56AB108E-D23F-4365-B6E0-C3EA1D2136FA}" type="sibTrans" cxnId="{901D32B5-AD62-4523-BC56-A9420233CC94}">
      <dgm:prSet/>
      <dgm:spPr/>
      <dgm:t>
        <a:bodyPr/>
        <a:lstStyle/>
        <a:p>
          <a:endParaRPr lang="zh-CN" altLang="en-US"/>
        </a:p>
      </dgm:t>
    </dgm:pt>
    <dgm:pt modelId="{65C722C5-0CCB-47B4-BC9E-3F5D6A609452}">
      <dgm:prSet/>
      <dgm:spPr/>
      <dgm:t>
        <a:bodyPr/>
        <a:lstStyle/>
        <a:p>
          <a:pPr rtl="0"/>
          <a:r>
            <a:rPr lang="zh-CN" dirty="0"/>
            <a:t>质量最差</a:t>
          </a:r>
        </a:p>
      </dgm:t>
    </dgm:pt>
    <dgm:pt modelId="{EC9A7661-F4D9-4B3C-8CEC-580C9896DD7B}" type="parTrans" cxnId="{4F4DE28E-BBD7-4A87-89E6-66FA863E5171}">
      <dgm:prSet/>
      <dgm:spPr/>
      <dgm:t>
        <a:bodyPr/>
        <a:lstStyle/>
        <a:p>
          <a:endParaRPr lang="zh-CN" altLang="en-US"/>
        </a:p>
      </dgm:t>
    </dgm:pt>
    <dgm:pt modelId="{31C3BEFC-36D1-4F81-A91B-EF8F55884C0F}" type="sibTrans" cxnId="{4F4DE28E-BBD7-4A87-89E6-66FA863E5171}">
      <dgm:prSet/>
      <dgm:spPr/>
      <dgm:t>
        <a:bodyPr/>
        <a:lstStyle/>
        <a:p>
          <a:endParaRPr lang="zh-CN" altLang="en-US"/>
        </a:p>
      </dgm:t>
    </dgm:pt>
    <dgm:pt modelId="{30344F7E-F9E6-46E8-987C-7003C35B6BF4}" type="pres">
      <dgm:prSet presAssocID="{59E2527A-485F-49AE-997D-36900432C260}" presName="Name0" presStyleCnt="0">
        <dgm:presLayoutVars>
          <dgm:chMax val="11"/>
          <dgm:chPref val="11"/>
          <dgm:dir/>
          <dgm:resizeHandles/>
        </dgm:presLayoutVars>
      </dgm:prSet>
      <dgm:spPr/>
    </dgm:pt>
    <dgm:pt modelId="{D0DB6702-6392-40A4-91B0-6F0EA4065295}" type="pres">
      <dgm:prSet presAssocID="{D51752AD-F488-45C7-AE23-4BF68B406C8E}" presName="Accent3" presStyleCnt="0"/>
      <dgm:spPr/>
    </dgm:pt>
    <dgm:pt modelId="{DDEB47C6-4311-41E0-AD1B-D0D93D3FBD70}" type="pres">
      <dgm:prSet presAssocID="{D51752AD-F488-45C7-AE23-4BF68B406C8E}" presName="Accent" presStyleLbl="node1" presStyleIdx="0" presStyleCnt="3"/>
      <dgm:spPr/>
    </dgm:pt>
    <dgm:pt modelId="{C60BBC6A-CBA8-4228-82E1-E9BA85C06687}" type="pres">
      <dgm:prSet presAssocID="{D51752AD-F488-45C7-AE23-4BF68B406C8E}" presName="ParentBackground3" presStyleCnt="0"/>
      <dgm:spPr/>
    </dgm:pt>
    <dgm:pt modelId="{6B0FFD01-934D-4B49-BA05-5E2411CDE29F}" type="pres">
      <dgm:prSet presAssocID="{D51752AD-F488-45C7-AE23-4BF68B406C8E}" presName="ParentBackground" presStyleLbl="fgAcc1" presStyleIdx="0" presStyleCnt="3"/>
      <dgm:spPr/>
    </dgm:pt>
    <dgm:pt modelId="{EA97DC22-F76B-46FB-9856-FC1B4CC08BA7}" type="pres">
      <dgm:prSet presAssocID="{D51752AD-F488-45C7-AE23-4BF68B406C8E}" presName="Child3" presStyleLbl="revTx" presStyleIdx="0" presStyleCnt="3">
        <dgm:presLayoutVars>
          <dgm:chMax val="0"/>
          <dgm:chPref val="0"/>
          <dgm:bulletEnabled val="1"/>
        </dgm:presLayoutVars>
      </dgm:prSet>
      <dgm:spPr/>
    </dgm:pt>
    <dgm:pt modelId="{2F0A2623-4A27-4396-A3C8-66A4706EF165}" type="pres">
      <dgm:prSet presAssocID="{D51752AD-F488-45C7-AE23-4BF68B406C8E}" presName="Parent3" presStyleLbl="revTx" presStyleIdx="0" presStyleCnt="3">
        <dgm:presLayoutVars>
          <dgm:chMax val="1"/>
          <dgm:chPref val="1"/>
          <dgm:bulletEnabled val="1"/>
        </dgm:presLayoutVars>
      </dgm:prSet>
      <dgm:spPr/>
    </dgm:pt>
    <dgm:pt modelId="{86A58F40-9858-4D23-9124-BBD06929F6F4}" type="pres">
      <dgm:prSet presAssocID="{E2E4D43D-6985-483C-A9CE-C4F92CFB3E52}" presName="Accent2" presStyleCnt="0"/>
      <dgm:spPr/>
    </dgm:pt>
    <dgm:pt modelId="{84D366F8-5788-4ECB-861B-49D8CE1A069B}" type="pres">
      <dgm:prSet presAssocID="{E2E4D43D-6985-483C-A9CE-C4F92CFB3E52}" presName="Accent" presStyleLbl="node1" presStyleIdx="1" presStyleCnt="3"/>
      <dgm:spPr/>
    </dgm:pt>
    <dgm:pt modelId="{A735CCF1-0919-41CA-BEEE-2142A7C8359B}" type="pres">
      <dgm:prSet presAssocID="{E2E4D43D-6985-483C-A9CE-C4F92CFB3E52}" presName="ParentBackground2" presStyleCnt="0"/>
      <dgm:spPr/>
    </dgm:pt>
    <dgm:pt modelId="{D40D4067-2AFC-4F75-8BEA-8E15BC9F4A05}" type="pres">
      <dgm:prSet presAssocID="{E2E4D43D-6985-483C-A9CE-C4F92CFB3E52}" presName="ParentBackground" presStyleLbl="fgAcc1" presStyleIdx="1" presStyleCnt="3"/>
      <dgm:spPr/>
    </dgm:pt>
    <dgm:pt modelId="{F5713FEA-3268-4690-B5DA-25F9DBFAB551}" type="pres">
      <dgm:prSet presAssocID="{E2E4D43D-6985-483C-A9CE-C4F92CFB3E52}" presName="Child2" presStyleLbl="revTx" presStyleIdx="1" presStyleCnt="3">
        <dgm:presLayoutVars>
          <dgm:chMax val="0"/>
          <dgm:chPref val="0"/>
          <dgm:bulletEnabled val="1"/>
        </dgm:presLayoutVars>
      </dgm:prSet>
      <dgm:spPr/>
    </dgm:pt>
    <dgm:pt modelId="{F7C8EAAF-5DB0-4F49-95F5-76AC053692AC}" type="pres">
      <dgm:prSet presAssocID="{E2E4D43D-6985-483C-A9CE-C4F92CFB3E52}" presName="Parent2" presStyleLbl="revTx" presStyleIdx="1" presStyleCnt="3">
        <dgm:presLayoutVars>
          <dgm:chMax val="1"/>
          <dgm:chPref val="1"/>
          <dgm:bulletEnabled val="1"/>
        </dgm:presLayoutVars>
      </dgm:prSet>
      <dgm:spPr/>
    </dgm:pt>
    <dgm:pt modelId="{DA4A3B1C-312C-4960-B3F2-08461AA4B0DB}" type="pres">
      <dgm:prSet presAssocID="{5C08E1F6-4CB4-4FBF-BD7E-7AAAA1B4063B}" presName="Accent1" presStyleCnt="0"/>
      <dgm:spPr/>
    </dgm:pt>
    <dgm:pt modelId="{9E04B462-3D5D-4CA3-A2D4-007B65A3A5B0}" type="pres">
      <dgm:prSet presAssocID="{5C08E1F6-4CB4-4FBF-BD7E-7AAAA1B4063B}" presName="Accent" presStyleLbl="node1" presStyleIdx="2" presStyleCnt="3"/>
      <dgm:spPr/>
    </dgm:pt>
    <dgm:pt modelId="{4E23F3D1-BF84-432A-A5F0-343CCE1CABFD}" type="pres">
      <dgm:prSet presAssocID="{5C08E1F6-4CB4-4FBF-BD7E-7AAAA1B4063B}" presName="ParentBackground1" presStyleCnt="0"/>
      <dgm:spPr/>
    </dgm:pt>
    <dgm:pt modelId="{927DC266-1774-4DAB-AB10-0D48021D93E9}" type="pres">
      <dgm:prSet presAssocID="{5C08E1F6-4CB4-4FBF-BD7E-7AAAA1B4063B}" presName="ParentBackground" presStyleLbl="fgAcc1" presStyleIdx="2" presStyleCnt="3"/>
      <dgm:spPr/>
    </dgm:pt>
    <dgm:pt modelId="{123FCA35-7F2E-4F40-B8D8-A2500DF36575}" type="pres">
      <dgm:prSet presAssocID="{5C08E1F6-4CB4-4FBF-BD7E-7AAAA1B4063B}" presName="Child1" presStyleLbl="revTx" presStyleIdx="2" presStyleCnt="3">
        <dgm:presLayoutVars>
          <dgm:chMax val="0"/>
          <dgm:chPref val="0"/>
          <dgm:bulletEnabled val="1"/>
        </dgm:presLayoutVars>
      </dgm:prSet>
      <dgm:spPr/>
    </dgm:pt>
    <dgm:pt modelId="{B71188E4-5B60-4E52-8ED5-0E1E77415300}" type="pres">
      <dgm:prSet presAssocID="{5C08E1F6-4CB4-4FBF-BD7E-7AAAA1B4063B}" presName="Parent1" presStyleLbl="revTx" presStyleIdx="2" presStyleCnt="3">
        <dgm:presLayoutVars>
          <dgm:chMax val="1"/>
          <dgm:chPref val="1"/>
          <dgm:bulletEnabled val="1"/>
        </dgm:presLayoutVars>
      </dgm:prSet>
      <dgm:spPr/>
    </dgm:pt>
  </dgm:ptLst>
  <dgm:cxnLst>
    <dgm:cxn modelId="{81030E01-E5A9-4B9A-88D6-4F6B7AE75B96}" type="presOf" srcId="{D51752AD-F488-45C7-AE23-4BF68B406C8E}" destId="{6B0FFD01-934D-4B49-BA05-5E2411CDE29F}" srcOrd="0" destOrd="0" presId="urn:microsoft.com/office/officeart/2011/layout/CircleProcess"/>
    <dgm:cxn modelId="{DDDC770F-B96E-4399-9A6A-A0F6B8D4C5B6}" type="presOf" srcId="{E2E4D43D-6985-483C-A9CE-C4F92CFB3E52}" destId="{F7C8EAAF-5DB0-4F49-95F5-76AC053692AC}" srcOrd="1" destOrd="0" presId="urn:microsoft.com/office/officeart/2011/layout/CircleProcess"/>
    <dgm:cxn modelId="{37F44C12-AC8E-4E68-8ACD-E40B73CCBFC4}" type="presOf" srcId="{59E2527A-485F-49AE-997D-36900432C260}" destId="{30344F7E-F9E6-46E8-987C-7003C35B6BF4}" srcOrd="0" destOrd="0" presId="urn:microsoft.com/office/officeart/2011/layout/CircleProcess"/>
    <dgm:cxn modelId="{457A5212-52C5-4FE7-B229-93A7D5D52E2D}" type="presOf" srcId="{D51752AD-F488-45C7-AE23-4BF68B406C8E}" destId="{2F0A2623-4A27-4396-A3C8-66A4706EF165}" srcOrd="1" destOrd="0" presId="urn:microsoft.com/office/officeart/2011/layout/CircleProcess"/>
    <dgm:cxn modelId="{D674E61B-E7E5-4EB0-991D-D10076ED6749}" type="presOf" srcId="{F54746FC-07C7-4676-91F2-DDED2833A340}" destId="{123FCA35-7F2E-4F40-B8D8-A2500DF36575}" srcOrd="0" destOrd="0" presId="urn:microsoft.com/office/officeart/2011/layout/CircleProcess"/>
    <dgm:cxn modelId="{CDC0A838-2255-42D6-9B35-BA7D1B615281}" srcId="{59E2527A-485F-49AE-997D-36900432C260}" destId="{D51752AD-F488-45C7-AE23-4BF68B406C8E}" srcOrd="2" destOrd="0" parTransId="{51160BF9-03AF-414D-8FD8-5DFFD54BA9FA}" sibTransId="{7C7D5A30-1C92-45EC-BCB5-3C30B62B29F0}"/>
    <dgm:cxn modelId="{555E023A-3BD1-4B82-A4CD-604234479EF7}" srcId="{5C08E1F6-4CB4-4FBF-BD7E-7AAAA1B4063B}" destId="{F54746FC-07C7-4676-91F2-DDED2833A340}" srcOrd="0" destOrd="0" parTransId="{3571A975-1F69-4B72-AE14-5620CE1D7DCF}" sibTransId="{3562A383-1C7C-4835-B102-A2AC9BF775A1}"/>
    <dgm:cxn modelId="{3D047A5F-9D9B-4A2E-A312-3BE039F52157}" type="presOf" srcId="{5C08E1F6-4CB4-4FBF-BD7E-7AAAA1B4063B}" destId="{927DC266-1774-4DAB-AB10-0D48021D93E9}" srcOrd="0" destOrd="0" presId="urn:microsoft.com/office/officeart/2011/layout/CircleProcess"/>
    <dgm:cxn modelId="{BDB01748-8AD1-4587-8154-E0C479E73389}" type="presOf" srcId="{65C722C5-0CCB-47B4-BC9E-3F5D6A609452}" destId="{EA97DC22-F76B-46FB-9856-FC1B4CC08BA7}" srcOrd="0" destOrd="0" presId="urn:microsoft.com/office/officeart/2011/layout/CircleProcess"/>
    <dgm:cxn modelId="{2400B255-0073-4E2A-A862-2B04C492D32D}" type="presOf" srcId="{B7796B60-53BE-4FD4-A354-5FE847F6B731}" destId="{F5713FEA-3268-4690-B5DA-25F9DBFAB551}" srcOrd="0" destOrd="0" presId="urn:microsoft.com/office/officeart/2011/layout/CircleProcess"/>
    <dgm:cxn modelId="{85A1E978-A0B4-4DF2-BF64-E81E4492E778}" srcId="{59E2527A-485F-49AE-997D-36900432C260}" destId="{E2E4D43D-6985-483C-A9CE-C4F92CFB3E52}" srcOrd="1" destOrd="0" parTransId="{CEF12646-96B5-4577-9202-42CED94CE65A}" sibTransId="{3225B12B-5798-4C93-B9C8-0369481A495D}"/>
    <dgm:cxn modelId="{90339F86-3E3A-4A5E-8A83-B42A492863AF}" type="presOf" srcId="{5C08E1F6-4CB4-4FBF-BD7E-7AAAA1B4063B}" destId="{B71188E4-5B60-4E52-8ED5-0E1E77415300}" srcOrd="1" destOrd="0" presId="urn:microsoft.com/office/officeart/2011/layout/CircleProcess"/>
    <dgm:cxn modelId="{4F4DE28E-BBD7-4A87-89E6-66FA863E5171}" srcId="{D51752AD-F488-45C7-AE23-4BF68B406C8E}" destId="{65C722C5-0CCB-47B4-BC9E-3F5D6A609452}" srcOrd="0" destOrd="0" parTransId="{EC9A7661-F4D9-4B3C-8CEC-580C9896DD7B}" sibTransId="{31C3BEFC-36D1-4F81-A91B-EF8F55884C0F}"/>
    <dgm:cxn modelId="{7B517F9D-60B5-4836-BD96-E6270DAECE66}" type="presOf" srcId="{E2E4D43D-6985-483C-A9CE-C4F92CFB3E52}" destId="{D40D4067-2AFC-4F75-8BEA-8E15BC9F4A05}" srcOrd="0" destOrd="0" presId="urn:microsoft.com/office/officeart/2011/layout/CircleProcess"/>
    <dgm:cxn modelId="{901D32B5-AD62-4523-BC56-A9420233CC94}" srcId="{E2E4D43D-6985-483C-A9CE-C4F92CFB3E52}" destId="{B7796B60-53BE-4FD4-A354-5FE847F6B731}" srcOrd="0" destOrd="0" parTransId="{B3CD1227-B02B-4908-AC20-A8D3507D830C}" sibTransId="{56AB108E-D23F-4365-B6E0-C3EA1D2136FA}"/>
    <dgm:cxn modelId="{063B0EBA-E77E-4569-9F7B-A9585BCA1048}" srcId="{59E2527A-485F-49AE-997D-36900432C260}" destId="{5C08E1F6-4CB4-4FBF-BD7E-7AAAA1B4063B}" srcOrd="0" destOrd="0" parTransId="{50875417-5DF4-4E9F-A98E-967204DD3981}" sibTransId="{E67603FE-073A-48BF-BDCC-5AE47B90D8CA}"/>
    <dgm:cxn modelId="{B753B114-D870-4033-9BE9-7A1505BF3319}" type="presParOf" srcId="{30344F7E-F9E6-46E8-987C-7003C35B6BF4}" destId="{D0DB6702-6392-40A4-91B0-6F0EA4065295}" srcOrd="0" destOrd="0" presId="urn:microsoft.com/office/officeart/2011/layout/CircleProcess"/>
    <dgm:cxn modelId="{FE65DFBE-D516-4F06-A544-AF61772291D1}" type="presParOf" srcId="{D0DB6702-6392-40A4-91B0-6F0EA4065295}" destId="{DDEB47C6-4311-41E0-AD1B-D0D93D3FBD70}" srcOrd="0" destOrd="0" presId="urn:microsoft.com/office/officeart/2011/layout/CircleProcess"/>
    <dgm:cxn modelId="{50C59231-8427-45C4-976F-AEB27EE8337B}" type="presParOf" srcId="{30344F7E-F9E6-46E8-987C-7003C35B6BF4}" destId="{C60BBC6A-CBA8-4228-82E1-E9BA85C06687}" srcOrd="1" destOrd="0" presId="urn:microsoft.com/office/officeart/2011/layout/CircleProcess"/>
    <dgm:cxn modelId="{16ADEF58-4854-403F-A2EE-2622BC8647B0}" type="presParOf" srcId="{C60BBC6A-CBA8-4228-82E1-E9BA85C06687}" destId="{6B0FFD01-934D-4B49-BA05-5E2411CDE29F}" srcOrd="0" destOrd="0" presId="urn:microsoft.com/office/officeart/2011/layout/CircleProcess"/>
    <dgm:cxn modelId="{DEFFE114-DDE8-44E3-95F7-89DFB7A30DD3}" type="presParOf" srcId="{30344F7E-F9E6-46E8-987C-7003C35B6BF4}" destId="{EA97DC22-F76B-46FB-9856-FC1B4CC08BA7}" srcOrd="2" destOrd="0" presId="urn:microsoft.com/office/officeart/2011/layout/CircleProcess"/>
    <dgm:cxn modelId="{6EB12965-354C-417C-985D-DB3A93C9AD9E}" type="presParOf" srcId="{30344F7E-F9E6-46E8-987C-7003C35B6BF4}" destId="{2F0A2623-4A27-4396-A3C8-66A4706EF165}" srcOrd="3" destOrd="0" presId="urn:microsoft.com/office/officeart/2011/layout/CircleProcess"/>
    <dgm:cxn modelId="{DF44DAA2-13BD-4FF5-AC56-A8FF5AE590A1}" type="presParOf" srcId="{30344F7E-F9E6-46E8-987C-7003C35B6BF4}" destId="{86A58F40-9858-4D23-9124-BBD06929F6F4}" srcOrd="4" destOrd="0" presId="urn:microsoft.com/office/officeart/2011/layout/CircleProcess"/>
    <dgm:cxn modelId="{9D6D02F4-270B-419A-87E8-A39B5DE36F53}" type="presParOf" srcId="{86A58F40-9858-4D23-9124-BBD06929F6F4}" destId="{84D366F8-5788-4ECB-861B-49D8CE1A069B}" srcOrd="0" destOrd="0" presId="urn:microsoft.com/office/officeart/2011/layout/CircleProcess"/>
    <dgm:cxn modelId="{FAB99E89-07BA-4E17-8DA5-A2A45268A157}" type="presParOf" srcId="{30344F7E-F9E6-46E8-987C-7003C35B6BF4}" destId="{A735CCF1-0919-41CA-BEEE-2142A7C8359B}" srcOrd="5" destOrd="0" presId="urn:microsoft.com/office/officeart/2011/layout/CircleProcess"/>
    <dgm:cxn modelId="{36F162D3-2C2C-49E1-87CE-083C23C03BCA}" type="presParOf" srcId="{A735CCF1-0919-41CA-BEEE-2142A7C8359B}" destId="{D40D4067-2AFC-4F75-8BEA-8E15BC9F4A05}" srcOrd="0" destOrd="0" presId="urn:microsoft.com/office/officeart/2011/layout/CircleProcess"/>
    <dgm:cxn modelId="{721CB04C-5432-4BE8-9E8D-F7844B93DD5C}" type="presParOf" srcId="{30344F7E-F9E6-46E8-987C-7003C35B6BF4}" destId="{F5713FEA-3268-4690-B5DA-25F9DBFAB551}" srcOrd="6" destOrd="0" presId="urn:microsoft.com/office/officeart/2011/layout/CircleProcess"/>
    <dgm:cxn modelId="{3A988B7B-0367-47E3-80D9-EB3D86EBD67F}" type="presParOf" srcId="{30344F7E-F9E6-46E8-987C-7003C35B6BF4}" destId="{F7C8EAAF-5DB0-4F49-95F5-76AC053692AC}" srcOrd="7" destOrd="0" presId="urn:microsoft.com/office/officeart/2011/layout/CircleProcess"/>
    <dgm:cxn modelId="{E6ED9711-00EC-4186-A29B-D80E59BC6640}" type="presParOf" srcId="{30344F7E-F9E6-46E8-987C-7003C35B6BF4}" destId="{DA4A3B1C-312C-4960-B3F2-08461AA4B0DB}" srcOrd="8" destOrd="0" presId="urn:microsoft.com/office/officeart/2011/layout/CircleProcess"/>
    <dgm:cxn modelId="{C23FC237-A9A3-49F6-B16D-725F5C2FE0C2}" type="presParOf" srcId="{DA4A3B1C-312C-4960-B3F2-08461AA4B0DB}" destId="{9E04B462-3D5D-4CA3-A2D4-007B65A3A5B0}" srcOrd="0" destOrd="0" presId="urn:microsoft.com/office/officeart/2011/layout/CircleProcess"/>
    <dgm:cxn modelId="{549C4A36-5A30-43BC-B599-534687DB8520}" type="presParOf" srcId="{30344F7E-F9E6-46E8-987C-7003C35B6BF4}" destId="{4E23F3D1-BF84-432A-A5F0-343CCE1CABFD}" srcOrd="9" destOrd="0" presId="urn:microsoft.com/office/officeart/2011/layout/CircleProcess"/>
    <dgm:cxn modelId="{F81A7455-D89A-4167-AF58-3D87AC70226F}" type="presParOf" srcId="{4E23F3D1-BF84-432A-A5F0-343CCE1CABFD}" destId="{927DC266-1774-4DAB-AB10-0D48021D93E9}" srcOrd="0" destOrd="0" presId="urn:microsoft.com/office/officeart/2011/layout/CircleProcess"/>
    <dgm:cxn modelId="{18324C2A-5C7F-4B53-AE73-A778E3BE7975}" type="presParOf" srcId="{30344F7E-F9E6-46E8-987C-7003C35B6BF4}" destId="{123FCA35-7F2E-4F40-B8D8-A2500DF36575}" srcOrd="10" destOrd="0" presId="urn:microsoft.com/office/officeart/2011/layout/CircleProcess"/>
    <dgm:cxn modelId="{DD9FC438-9A49-4548-8549-28F1D5B692DD}" type="presParOf" srcId="{30344F7E-F9E6-46E8-987C-7003C35B6BF4}" destId="{B71188E4-5B60-4E52-8ED5-0E1E77415300}"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A9D28C-C409-4B68-AD1D-AFDB9DBE18D4}"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zh-CN" altLang="en-US"/>
        </a:p>
      </dgm:t>
    </dgm:pt>
    <dgm:pt modelId="{0743CDD8-F7CA-4DE4-A8BE-8514AD742220}">
      <dgm:prSet/>
      <dgm:spPr/>
      <dgm:t>
        <a:bodyPr/>
        <a:lstStyle/>
        <a:p>
          <a:pPr rtl="0"/>
          <a:r>
            <a:rPr lang="en-US" b="0" dirty="0"/>
            <a:t>Path-Based Reasoning</a:t>
          </a:r>
          <a:endParaRPr lang="zh-CN" b="0" dirty="0"/>
        </a:p>
      </dgm:t>
    </dgm:pt>
    <dgm:pt modelId="{6BB189D9-8058-49FB-ACF9-9E89E8C8D737}" type="parTrans" cxnId="{0DFD99A6-8624-434A-944C-897FC9D445E1}">
      <dgm:prSet/>
      <dgm:spPr/>
      <dgm:t>
        <a:bodyPr/>
        <a:lstStyle/>
        <a:p>
          <a:endParaRPr lang="zh-CN" altLang="en-US" b="0"/>
        </a:p>
      </dgm:t>
    </dgm:pt>
    <dgm:pt modelId="{071540C8-3B33-4AFB-8869-9A52B0DDF94A}" type="sibTrans" cxnId="{0DFD99A6-8624-434A-944C-897FC9D445E1}">
      <dgm:prSet/>
      <dgm:spPr/>
      <dgm:t>
        <a:bodyPr/>
        <a:lstStyle/>
        <a:p>
          <a:endParaRPr lang="zh-CN" altLang="en-US" b="0"/>
        </a:p>
      </dgm:t>
    </dgm:pt>
    <dgm:pt modelId="{810F3752-F68F-42DF-9AE1-F37E64A2F844}">
      <dgm:prSet/>
      <dgm:spPr/>
      <dgm:t>
        <a:bodyPr/>
        <a:lstStyle/>
        <a:p>
          <a:pPr rtl="0"/>
          <a:r>
            <a:rPr lang="en-US" b="0"/>
            <a:t>Embedding-Based Reasoning</a:t>
          </a:r>
          <a:endParaRPr lang="zh-CN" b="0"/>
        </a:p>
      </dgm:t>
    </dgm:pt>
    <dgm:pt modelId="{ACF8B267-F34D-492A-8899-B429453BA03C}" type="parTrans" cxnId="{55FC5134-A0F7-4CF2-9CAC-269A1E8E124E}">
      <dgm:prSet/>
      <dgm:spPr/>
      <dgm:t>
        <a:bodyPr/>
        <a:lstStyle/>
        <a:p>
          <a:endParaRPr lang="zh-CN" altLang="en-US" b="0"/>
        </a:p>
      </dgm:t>
    </dgm:pt>
    <dgm:pt modelId="{CF364E55-E8DE-4129-B24E-14B559947222}" type="sibTrans" cxnId="{55FC5134-A0F7-4CF2-9CAC-269A1E8E124E}">
      <dgm:prSet/>
      <dgm:spPr/>
      <dgm:t>
        <a:bodyPr/>
        <a:lstStyle/>
        <a:p>
          <a:endParaRPr lang="zh-CN" altLang="en-US" b="0"/>
        </a:p>
      </dgm:t>
    </dgm:pt>
    <dgm:pt modelId="{34C1952C-D633-4A69-9E4F-1E69C08646E5}">
      <dgm:prSet/>
      <dgm:spPr/>
      <dgm:t>
        <a:bodyPr/>
        <a:lstStyle/>
        <a:p>
          <a:pPr rtl="0"/>
          <a:r>
            <a:rPr lang="en-US" b="0" dirty="0"/>
            <a:t>Bridging Path-Based and Embedding-Based Reasoning:</a:t>
          </a:r>
          <a:endParaRPr lang="zh-CN" b="0" dirty="0"/>
        </a:p>
      </dgm:t>
    </dgm:pt>
    <dgm:pt modelId="{F1065184-703E-4B23-8436-8AEF29E1A07A}" type="parTrans" cxnId="{35C6526C-8DEE-4CF5-8CDF-EDCFE11D4AAD}">
      <dgm:prSet/>
      <dgm:spPr/>
      <dgm:t>
        <a:bodyPr/>
        <a:lstStyle/>
        <a:p>
          <a:endParaRPr lang="zh-CN" altLang="en-US" b="0"/>
        </a:p>
      </dgm:t>
    </dgm:pt>
    <dgm:pt modelId="{5EC9F323-51C0-4C23-A195-9DFA909992EA}" type="sibTrans" cxnId="{35C6526C-8DEE-4CF5-8CDF-EDCFE11D4AAD}">
      <dgm:prSet/>
      <dgm:spPr/>
      <dgm:t>
        <a:bodyPr/>
        <a:lstStyle/>
        <a:p>
          <a:endParaRPr lang="zh-CN" altLang="en-US" b="0"/>
        </a:p>
      </dgm:t>
    </dgm:pt>
    <dgm:pt modelId="{2D560457-E2C3-4E28-96D9-BD6B9BCD7A0A}" type="pres">
      <dgm:prSet presAssocID="{FAA9D28C-C409-4B68-AD1D-AFDB9DBE18D4}" presName="CompostProcess" presStyleCnt="0">
        <dgm:presLayoutVars>
          <dgm:dir/>
          <dgm:resizeHandles val="exact"/>
        </dgm:presLayoutVars>
      </dgm:prSet>
      <dgm:spPr/>
    </dgm:pt>
    <dgm:pt modelId="{DFD3323B-AE67-4252-B434-74C67F2E4742}" type="pres">
      <dgm:prSet presAssocID="{FAA9D28C-C409-4B68-AD1D-AFDB9DBE18D4}" presName="arrow" presStyleLbl="bgShp" presStyleIdx="0" presStyleCnt="1"/>
      <dgm:spPr/>
    </dgm:pt>
    <dgm:pt modelId="{1F11AD5A-F771-4669-B72D-82CA5435F12F}" type="pres">
      <dgm:prSet presAssocID="{FAA9D28C-C409-4B68-AD1D-AFDB9DBE18D4}" presName="linearProcess" presStyleCnt="0"/>
      <dgm:spPr/>
    </dgm:pt>
    <dgm:pt modelId="{617FA7C4-084B-445A-A08B-7B891B6DAF33}" type="pres">
      <dgm:prSet presAssocID="{0743CDD8-F7CA-4DE4-A8BE-8514AD742220}" presName="textNode" presStyleLbl="node1" presStyleIdx="0" presStyleCnt="3">
        <dgm:presLayoutVars>
          <dgm:bulletEnabled val="1"/>
        </dgm:presLayoutVars>
      </dgm:prSet>
      <dgm:spPr/>
    </dgm:pt>
    <dgm:pt modelId="{56AAEEA5-D50E-43B2-8CD0-719D08055B82}" type="pres">
      <dgm:prSet presAssocID="{071540C8-3B33-4AFB-8869-9A52B0DDF94A}" presName="sibTrans" presStyleCnt="0"/>
      <dgm:spPr/>
    </dgm:pt>
    <dgm:pt modelId="{56AC602D-55BE-4E82-B804-5E440E7C0998}" type="pres">
      <dgm:prSet presAssocID="{810F3752-F68F-42DF-9AE1-F37E64A2F844}" presName="textNode" presStyleLbl="node1" presStyleIdx="1" presStyleCnt="3">
        <dgm:presLayoutVars>
          <dgm:bulletEnabled val="1"/>
        </dgm:presLayoutVars>
      </dgm:prSet>
      <dgm:spPr/>
    </dgm:pt>
    <dgm:pt modelId="{0A5F7B0B-4C4F-4EB4-B84B-83CC844ED089}" type="pres">
      <dgm:prSet presAssocID="{CF364E55-E8DE-4129-B24E-14B559947222}" presName="sibTrans" presStyleCnt="0"/>
      <dgm:spPr/>
    </dgm:pt>
    <dgm:pt modelId="{897CBD35-C365-4D1F-8BC0-96D9E6D365E9}" type="pres">
      <dgm:prSet presAssocID="{34C1952C-D633-4A69-9E4F-1E69C08646E5}" presName="textNode" presStyleLbl="node1" presStyleIdx="2" presStyleCnt="3">
        <dgm:presLayoutVars>
          <dgm:bulletEnabled val="1"/>
        </dgm:presLayoutVars>
      </dgm:prSet>
      <dgm:spPr/>
    </dgm:pt>
  </dgm:ptLst>
  <dgm:cxnLst>
    <dgm:cxn modelId="{55FC5134-A0F7-4CF2-9CAC-269A1E8E124E}" srcId="{FAA9D28C-C409-4B68-AD1D-AFDB9DBE18D4}" destId="{810F3752-F68F-42DF-9AE1-F37E64A2F844}" srcOrd="1" destOrd="0" parTransId="{ACF8B267-F34D-492A-8899-B429453BA03C}" sibTransId="{CF364E55-E8DE-4129-B24E-14B559947222}"/>
    <dgm:cxn modelId="{35C6526C-8DEE-4CF5-8CDF-EDCFE11D4AAD}" srcId="{FAA9D28C-C409-4B68-AD1D-AFDB9DBE18D4}" destId="{34C1952C-D633-4A69-9E4F-1E69C08646E5}" srcOrd="2" destOrd="0" parTransId="{F1065184-703E-4B23-8436-8AEF29E1A07A}" sibTransId="{5EC9F323-51C0-4C23-A195-9DFA909992EA}"/>
    <dgm:cxn modelId="{66C9B18F-3347-411E-9AAD-CFA4D93AB309}" type="presOf" srcId="{FAA9D28C-C409-4B68-AD1D-AFDB9DBE18D4}" destId="{2D560457-E2C3-4E28-96D9-BD6B9BCD7A0A}" srcOrd="0" destOrd="0" presId="urn:microsoft.com/office/officeart/2005/8/layout/hProcess9"/>
    <dgm:cxn modelId="{9C0C9290-23B7-41E6-92A0-5C88E0F7FCE5}" type="presOf" srcId="{0743CDD8-F7CA-4DE4-A8BE-8514AD742220}" destId="{617FA7C4-084B-445A-A08B-7B891B6DAF33}" srcOrd="0" destOrd="0" presId="urn:microsoft.com/office/officeart/2005/8/layout/hProcess9"/>
    <dgm:cxn modelId="{0DFD99A6-8624-434A-944C-897FC9D445E1}" srcId="{FAA9D28C-C409-4B68-AD1D-AFDB9DBE18D4}" destId="{0743CDD8-F7CA-4DE4-A8BE-8514AD742220}" srcOrd="0" destOrd="0" parTransId="{6BB189D9-8058-49FB-ACF9-9E89E8C8D737}" sibTransId="{071540C8-3B33-4AFB-8869-9A52B0DDF94A}"/>
    <dgm:cxn modelId="{DD43F6CA-8A79-4F6E-A7F1-27C8EE8E49FC}" type="presOf" srcId="{34C1952C-D633-4A69-9E4F-1E69C08646E5}" destId="{897CBD35-C365-4D1F-8BC0-96D9E6D365E9}" srcOrd="0" destOrd="0" presId="urn:microsoft.com/office/officeart/2005/8/layout/hProcess9"/>
    <dgm:cxn modelId="{747113D1-63B0-4484-86B2-93119AF2EF80}" type="presOf" srcId="{810F3752-F68F-42DF-9AE1-F37E64A2F844}" destId="{56AC602D-55BE-4E82-B804-5E440E7C0998}" srcOrd="0" destOrd="0" presId="urn:microsoft.com/office/officeart/2005/8/layout/hProcess9"/>
    <dgm:cxn modelId="{3FA0CF90-88CD-467F-9A53-FA63B0DF26FB}" type="presParOf" srcId="{2D560457-E2C3-4E28-96D9-BD6B9BCD7A0A}" destId="{DFD3323B-AE67-4252-B434-74C67F2E4742}" srcOrd="0" destOrd="0" presId="urn:microsoft.com/office/officeart/2005/8/layout/hProcess9"/>
    <dgm:cxn modelId="{A1FC34EA-4302-4455-BBFA-67B3437AAAD3}" type="presParOf" srcId="{2D560457-E2C3-4E28-96D9-BD6B9BCD7A0A}" destId="{1F11AD5A-F771-4669-B72D-82CA5435F12F}" srcOrd="1" destOrd="0" presId="urn:microsoft.com/office/officeart/2005/8/layout/hProcess9"/>
    <dgm:cxn modelId="{E1A9ECC9-28E6-4ABD-830F-E541993F8347}" type="presParOf" srcId="{1F11AD5A-F771-4669-B72D-82CA5435F12F}" destId="{617FA7C4-084B-445A-A08B-7B891B6DAF33}" srcOrd="0" destOrd="0" presId="urn:microsoft.com/office/officeart/2005/8/layout/hProcess9"/>
    <dgm:cxn modelId="{82D18814-0A8A-40B1-81C3-FC4F92BD051D}" type="presParOf" srcId="{1F11AD5A-F771-4669-B72D-82CA5435F12F}" destId="{56AAEEA5-D50E-43B2-8CD0-719D08055B82}" srcOrd="1" destOrd="0" presId="urn:microsoft.com/office/officeart/2005/8/layout/hProcess9"/>
    <dgm:cxn modelId="{5367481C-1BD8-4357-91BA-3B4C1001CB90}" type="presParOf" srcId="{1F11AD5A-F771-4669-B72D-82CA5435F12F}" destId="{56AC602D-55BE-4E82-B804-5E440E7C0998}" srcOrd="2" destOrd="0" presId="urn:microsoft.com/office/officeart/2005/8/layout/hProcess9"/>
    <dgm:cxn modelId="{2B12F602-66FC-4D9D-97D8-3B790B512DE2}" type="presParOf" srcId="{1F11AD5A-F771-4669-B72D-82CA5435F12F}" destId="{0A5F7B0B-4C4F-4EB4-B84B-83CC844ED089}" srcOrd="3" destOrd="0" presId="urn:microsoft.com/office/officeart/2005/8/layout/hProcess9"/>
    <dgm:cxn modelId="{D4C4C3EA-90C1-4895-AEE3-44644D0B99E0}" type="presParOf" srcId="{1F11AD5A-F771-4669-B72D-82CA5435F12F}" destId="{897CBD35-C365-4D1F-8BC0-96D9E6D365E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61269D-9661-45F1-9A24-0880D9FBDF33}">
      <dsp:nvSpPr>
        <dsp:cNvPr id="0" name=""/>
        <dsp:cNvSpPr/>
      </dsp:nvSpPr>
      <dsp:spPr>
        <a:xfrm>
          <a:off x="600074" y="0"/>
          <a:ext cx="6800850" cy="4392488"/>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C3934E9-9045-44E0-BF3C-9BC8EB90B693}">
      <dsp:nvSpPr>
        <dsp:cNvPr id="0" name=""/>
        <dsp:cNvSpPr/>
      </dsp:nvSpPr>
      <dsp:spPr>
        <a:xfrm>
          <a:off x="0" y="1317746"/>
          <a:ext cx="2400300" cy="17569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a:t>Manually curated</a:t>
          </a:r>
          <a:endParaRPr lang="zh-CN" sz="2000" kern="1200"/>
        </a:p>
      </dsp:txBody>
      <dsp:txXfrm>
        <a:off x="85769" y="1403515"/>
        <a:ext cx="2228762" cy="1585457"/>
      </dsp:txXfrm>
    </dsp:sp>
    <dsp:sp modelId="{12D61BA8-EF53-448C-9A10-674419949553}">
      <dsp:nvSpPr>
        <dsp:cNvPr id="0" name=""/>
        <dsp:cNvSpPr/>
      </dsp:nvSpPr>
      <dsp:spPr>
        <a:xfrm>
          <a:off x="2800349" y="1317746"/>
          <a:ext cx="2400300" cy="17569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t>Mapping from semi-structured data</a:t>
          </a:r>
          <a:endParaRPr lang="zh-CN" sz="2000" kern="1200" dirty="0"/>
        </a:p>
      </dsp:txBody>
      <dsp:txXfrm>
        <a:off x="2886118" y="1403515"/>
        <a:ext cx="2228762" cy="1585457"/>
      </dsp:txXfrm>
    </dsp:sp>
    <dsp:sp modelId="{4A468489-43F3-418E-A611-1A3768C359A2}">
      <dsp:nvSpPr>
        <dsp:cNvPr id="0" name=""/>
        <dsp:cNvSpPr/>
      </dsp:nvSpPr>
      <dsp:spPr>
        <a:xfrm>
          <a:off x="5600700" y="1317746"/>
          <a:ext cx="2400300" cy="1756995"/>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rtl="0">
            <a:lnSpc>
              <a:spcPct val="90000"/>
            </a:lnSpc>
            <a:spcBef>
              <a:spcPct val="0"/>
            </a:spcBef>
            <a:spcAft>
              <a:spcPct val="35000"/>
            </a:spcAft>
            <a:buNone/>
          </a:pPr>
          <a:r>
            <a:rPr lang="en-US" sz="2000" kern="1200" dirty="0"/>
            <a:t>From unstructured data</a:t>
          </a:r>
          <a:endParaRPr lang="zh-CN" sz="2000" kern="1200" dirty="0"/>
        </a:p>
        <a:p>
          <a:pPr marL="171450" lvl="1" indent="-171450" algn="l" defTabSz="711200" rtl="0">
            <a:lnSpc>
              <a:spcPct val="90000"/>
            </a:lnSpc>
            <a:spcBef>
              <a:spcPct val="0"/>
            </a:spcBef>
            <a:spcAft>
              <a:spcPct val="15000"/>
            </a:spcAft>
            <a:buChar char="•"/>
          </a:pPr>
          <a:r>
            <a:rPr lang="en-US" sz="1600" kern="1200" dirty="0"/>
            <a:t>natural language and images</a:t>
          </a:r>
          <a:endParaRPr lang="zh-CN" sz="1600" kern="1200" dirty="0"/>
        </a:p>
      </dsp:txBody>
      <dsp:txXfrm>
        <a:off x="5686469" y="1403515"/>
        <a:ext cx="2228762" cy="15854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BEC2-2A25-4973-9FD1-5DCC0DD14D40}">
      <dsp:nvSpPr>
        <dsp:cNvPr id="0" name=""/>
        <dsp:cNvSpPr/>
      </dsp:nvSpPr>
      <dsp:spPr>
        <a:xfrm rot="5400000">
          <a:off x="1306062" y="1148938"/>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BECF14-5A27-43B1-9C2F-A1F3BDB333EF}">
      <dsp:nvSpPr>
        <dsp:cNvPr id="0" name=""/>
        <dsp:cNvSpPr/>
      </dsp:nvSpPr>
      <dsp:spPr>
        <a:xfrm>
          <a:off x="1038734" y="30422"/>
          <a:ext cx="1698591" cy="1188959"/>
        </a:xfrm>
        <a:prstGeom prst="roundRect">
          <a:avLst>
            <a:gd name="adj" fmla="val 166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1. Mention Detection</a:t>
          </a:r>
          <a:endParaRPr lang="zh-CN" sz="1400" kern="1200" dirty="0"/>
        </a:p>
      </dsp:txBody>
      <dsp:txXfrm>
        <a:off x="1096785" y="88473"/>
        <a:ext cx="1582489" cy="1072857"/>
      </dsp:txXfrm>
    </dsp:sp>
    <dsp:sp modelId="{5538BC05-A6B5-4189-B892-39E6B158BE74}">
      <dsp:nvSpPr>
        <dsp:cNvPr id="0" name=""/>
        <dsp:cNvSpPr/>
      </dsp:nvSpPr>
      <dsp:spPr>
        <a:xfrm>
          <a:off x="2737326" y="143816"/>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45115CBD-3132-4246-A10C-97652F24F35F}">
      <dsp:nvSpPr>
        <dsp:cNvPr id="0" name=""/>
        <dsp:cNvSpPr/>
      </dsp:nvSpPr>
      <dsp:spPr>
        <a:xfrm rot="5400000">
          <a:off x="2714375" y="2484532"/>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6A1B6-8B61-4036-9E00-13C9EDAE9597}">
      <dsp:nvSpPr>
        <dsp:cNvPr id="0" name=""/>
        <dsp:cNvSpPr/>
      </dsp:nvSpPr>
      <dsp:spPr>
        <a:xfrm>
          <a:off x="2447047" y="1366015"/>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2. Mention </a:t>
          </a:r>
          <a:r>
            <a:rPr lang="en-US" altLang="zh-CN" sz="1400" kern="1200" dirty="0"/>
            <a:t>Disambiguation</a:t>
          </a:r>
          <a:endParaRPr lang="zh-CN" sz="1400" kern="1200" dirty="0"/>
        </a:p>
      </dsp:txBody>
      <dsp:txXfrm>
        <a:off x="2505098" y="1424066"/>
        <a:ext cx="1582489" cy="1072857"/>
      </dsp:txXfrm>
    </dsp:sp>
    <dsp:sp modelId="{F0EA9E0B-FB34-4D39-A02E-31EF45549F11}">
      <dsp:nvSpPr>
        <dsp:cNvPr id="0" name=""/>
        <dsp:cNvSpPr/>
      </dsp:nvSpPr>
      <dsp:spPr>
        <a:xfrm>
          <a:off x="4145639" y="1479410"/>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B5577D84-1850-454F-89AE-C839DB73E22D}">
      <dsp:nvSpPr>
        <dsp:cNvPr id="0" name=""/>
        <dsp:cNvSpPr/>
      </dsp:nvSpPr>
      <dsp:spPr>
        <a:xfrm rot="5400000">
          <a:off x="4122689" y="3820125"/>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8F9A77-3DE0-40E8-AEAF-E73B654BD242}">
      <dsp:nvSpPr>
        <dsp:cNvPr id="0" name=""/>
        <dsp:cNvSpPr/>
      </dsp:nvSpPr>
      <dsp:spPr>
        <a:xfrm>
          <a:off x="3855360" y="2701609"/>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altLang="zh-CN" sz="1400" kern="1200" dirty="0"/>
            <a:t>3. Entity Typing (F</a:t>
          </a:r>
          <a:r>
            <a:rPr lang="en-US" sz="1400" b="0" i="0" kern="1200" dirty="0"/>
            <a:t>ine-grained</a:t>
          </a:r>
          <a:r>
            <a:rPr lang="en-US" altLang="zh-CN" sz="1400" kern="1200" dirty="0"/>
            <a:t>)</a:t>
          </a:r>
          <a:endParaRPr lang="zh-CN" sz="1400" kern="1200" dirty="0"/>
        </a:p>
      </dsp:txBody>
      <dsp:txXfrm>
        <a:off x="3913411" y="2759660"/>
        <a:ext cx="1582489" cy="1072857"/>
      </dsp:txXfrm>
    </dsp:sp>
    <dsp:sp modelId="{610CFCFC-4D55-4302-96DE-6A4DE36DEABE}">
      <dsp:nvSpPr>
        <dsp:cNvPr id="0" name=""/>
        <dsp:cNvSpPr/>
      </dsp:nvSpPr>
      <dsp:spPr>
        <a:xfrm>
          <a:off x="5553952" y="2815003"/>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A2034573-D4B9-42B2-A090-1ADFD380677F}">
      <dsp:nvSpPr>
        <dsp:cNvPr id="0" name=""/>
        <dsp:cNvSpPr/>
      </dsp:nvSpPr>
      <dsp:spPr>
        <a:xfrm>
          <a:off x="5263673" y="403720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4. Relation Extraction</a:t>
          </a:r>
          <a:endParaRPr lang="zh-CN" sz="1400" kern="1200" dirty="0"/>
        </a:p>
      </dsp:txBody>
      <dsp:txXfrm>
        <a:off x="5321724" y="4095253"/>
        <a:ext cx="1582489" cy="10728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BEC2-2A25-4973-9FD1-5DCC0DD14D40}">
      <dsp:nvSpPr>
        <dsp:cNvPr id="0" name=""/>
        <dsp:cNvSpPr/>
      </dsp:nvSpPr>
      <dsp:spPr>
        <a:xfrm rot="5400000">
          <a:off x="1306062" y="1148938"/>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BECF14-5A27-43B1-9C2F-A1F3BDB333EF}">
      <dsp:nvSpPr>
        <dsp:cNvPr id="0" name=""/>
        <dsp:cNvSpPr/>
      </dsp:nvSpPr>
      <dsp:spPr>
        <a:xfrm>
          <a:off x="1038734" y="3042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1. Mention Detection</a:t>
          </a:r>
          <a:endParaRPr lang="zh-CN" sz="1400" kern="1200" dirty="0"/>
        </a:p>
      </dsp:txBody>
      <dsp:txXfrm>
        <a:off x="1096785" y="88473"/>
        <a:ext cx="1582489" cy="1072857"/>
      </dsp:txXfrm>
    </dsp:sp>
    <dsp:sp modelId="{5538BC05-A6B5-4189-B892-39E6B158BE74}">
      <dsp:nvSpPr>
        <dsp:cNvPr id="0" name=""/>
        <dsp:cNvSpPr/>
      </dsp:nvSpPr>
      <dsp:spPr>
        <a:xfrm>
          <a:off x="2737326" y="143816"/>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45115CBD-3132-4246-A10C-97652F24F35F}">
      <dsp:nvSpPr>
        <dsp:cNvPr id="0" name=""/>
        <dsp:cNvSpPr/>
      </dsp:nvSpPr>
      <dsp:spPr>
        <a:xfrm rot="5400000">
          <a:off x="2714375" y="2484532"/>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6A1B6-8B61-4036-9E00-13C9EDAE9597}">
      <dsp:nvSpPr>
        <dsp:cNvPr id="0" name=""/>
        <dsp:cNvSpPr/>
      </dsp:nvSpPr>
      <dsp:spPr>
        <a:xfrm>
          <a:off x="2447047" y="1366015"/>
          <a:ext cx="1698591" cy="1188959"/>
        </a:xfrm>
        <a:prstGeom prst="roundRect">
          <a:avLst>
            <a:gd name="adj" fmla="val 166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2. Mention </a:t>
          </a:r>
          <a:r>
            <a:rPr lang="en-US" altLang="zh-CN" sz="1400" kern="1200" dirty="0"/>
            <a:t>Disambiguation</a:t>
          </a:r>
          <a:endParaRPr lang="zh-CN" sz="1400" kern="1200" dirty="0"/>
        </a:p>
      </dsp:txBody>
      <dsp:txXfrm>
        <a:off x="2505098" y="1424066"/>
        <a:ext cx="1582489" cy="1072857"/>
      </dsp:txXfrm>
    </dsp:sp>
    <dsp:sp modelId="{F0EA9E0B-FB34-4D39-A02E-31EF45549F11}">
      <dsp:nvSpPr>
        <dsp:cNvPr id="0" name=""/>
        <dsp:cNvSpPr/>
      </dsp:nvSpPr>
      <dsp:spPr>
        <a:xfrm>
          <a:off x="4145639" y="1479410"/>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B5577D84-1850-454F-89AE-C839DB73E22D}">
      <dsp:nvSpPr>
        <dsp:cNvPr id="0" name=""/>
        <dsp:cNvSpPr/>
      </dsp:nvSpPr>
      <dsp:spPr>
        <a:xfrm rot="5400000">
          <a:off x="4122689" y="3820125"/>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8F9A77-3DE0-40E8-AEAF-E73B654BD242}">
      <dsp:nvSpPr>
        <dsp:cNvPr id="0" name=""/>
        <dsp:cNvSpPr/>
      </dsp:nvSpPr>
      <dsp:spPr>
        <a:xfrm>
          <a:off x="3855360" y="2701609"/>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altLang="zh-CN" sz="1400" kern="1200" dirty="0"/>
            <a:t>3. Entity Typing (F</a:t>
          </a:r>
          <a:r>
            <a:rPr lang="en-US" sz="1400" b="0" i="0" kern="1200" dirty="0"/>
            <a:t>ine-grained</a:t>
          </a:r>
          <a:r>
            <a:rPr lang="en-US" altLang="zh-CN" sz="1400" kern="1200" dirty="0"/>
            <a:t>)</a:t>
          </a:r>
          <a:endParaRPr lang="zh-CN" sz="1400" kern="1200" dirty="0"/>
        </a:p>
      </dsp:txBody>
      <dsp:txXfrm>
        <a:off x="3913411" y="2759660"/>
        <a:ext cx="1582489" cy="1072857"/>
      </dsp:txXfrm>
    </dsp:sp>
    <dsp:sp modelId="{610CFCFC-4D55-4302-96DE-6A4DE36DEABE}">
      <dsp:nvSpPr>
        <dsp:cNvPr id="0" name=""/>
        <dsp:cNvSpPr/>
      </dsp:nvSpPr>
      <dsp:spPr>
        <a:xfrm>
          <a:off x="5553952" y="2815003"/>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A2034573-D4B9-42B2-A090-1ADFD380677F}">
      <dsp:nvSpPr>
        <dsp:cNvPr id="0" name=""/>
        <dsp:cNvSpPr/>
      </dsp:nvSpPr>
      <dsp:spPr>
        <a:xfrm>
          <a:off x="5263673" y="403720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4. Relation Extraction</a:t>
          </a:r>
          <a:endParaRPr lang="zh-CN" sz="1400" kern="1200" dirty="0"/>
        </a:p>
      </dsp:txBody>
      <dsp:txXfrm>
        <a:off x="5321724" y="4095253"/>
        <a:ext cx="1582489" cy="10728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BEC2-2A25-4973-9FD1-5DCC0DD14D40}">
      <dsp:nvSpPr>
        <dsp:cNvPr id="0" name=""/>
        <dsp:cNvSpPr/>
      </dsp:nvSpPr>
      <dsp:spPr>
        <a:xfrm rot="5400000">
          <a:off x="1306062" y="1148938"/>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BECF14-5A27-43B1-9C2F-A1F3BDB333EF}">
      <dsp:nvSpPr>
        <dsp:cNvPr id="0" name=""/>
        <dsp:cNvSpPr/>
      </dsp:nvSpPr>
      <dsp:spPr>
        <a:xfrm>
          <a:off x="1038734" y="3042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1. Mention Detection</a:t>
          </a:r>
          <a:endParaRPr lang="zh-CN" sz="1400" kern="1200" dirty="0"/>
        </a:p>
      </dsp:txBody>
      <dsp:txXfrm>
        <a:off x="1096785" y="88473"/>
        <a:ext cx="1582489" cy="1072857"/>
      </dsp:txXfrm>
    </dsp:sp>
    <dsp:sp modelId="{5538BC05-A6B5-4189-B892-39E6B158BE74}">
      <dsp:nvSpPr>
        <dsp:cNvPr id="0" name=""/>
        <dsp:cNvSpPr/>
      </dsp:nvSpPr>
      <dsp:spPr>
        <a:xfrm>
          <a:off x="2737326" y="143816"/>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45115CBD-3132-4246-A10C-97652F24F35F}">
      <dsp:nvSpPr>
        <dsp:cNvPr id="0" name=""/>
        <dsp:cNvSpPr/>
      </dsp:nvSpPr>
      <dsp:spPr>
        <a:xfrm rot="5400000">
          <a:off x="2714375" y="2484532"/>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6A1B6-8B61-4036-9E00-13C9EDAE9597}">
      <dsp:nvSpPr>
        <dsp:cNvPr id="0" name=""/>
        <dsp:cNvSpPr/>
      </dsp:nvSpPr>
      <dsp:spPr>
        <a:xfrm>
          <a:off x="2447047" y="1366015"/>
          <a:ext cx="1698591" cy="1188959"/>
        </a:xfrm>
        <a:prstGeom prst="roundRect">
          <a:avLst>
            <a:gd name="adj" fmla="val 166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2. Mention </a:t>
          </a:r>
          <a:r>
            <a:rPr lang="en-US" altLang="zh-CN" sz="1400" kern="1200" dirty="0"/>
            <a:t>Disambiguation</a:t>
          </a:r>
          <a:endParaRPr lang="zh-CN" sz="1400" kern="1200" dirty="0"/>
        </a:p>
      </dsp:txBody>
      <dsp:txXfrm>
        <a:off x="2505098" y="1424066"/>
        <a:ext cx="1582489" cy="1072857"/>
      </dsp:txXfrm>
    </dsp:sp>
    <dsp:sp modelId="{F0EA9E0B-FB34-4D39-A02E-31EF45549F11}">
      <dsp:nvSpPr>
        <dsp:cNvPr id="0" name=""/>
        <dsp:cNvSpPr/>
      </dsp:nvSpPr>
      <dsp:spPr>
        <a:xfrm>
          <a:off x="4145639" y="1479410"/>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B5577D84-1850-454F-89AE-C839DB73E22D}">
      <dsp:nvSpPr>
        <dsp:cNvPr id="0" name=""/>
        <dsp:cNvSpPr/>
      </dsp:nvSpPr>
      <dsp:spPr>
        <a:xfrm rot="5400000">
          <a:off x="4122689" y="3820125"/>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8F9A77-3DE0-40E8-AEAF-E73B654BD242}">
      <dsp:nvSpPr>
        <dsp:cNvPr id="0" name=""/>
        <dsp:cNvSpPr/>
      </dsp:nvSpPr>
      <dsp:spPr>
        <a:xfrm>
          <a:off x="3855360" y="2701609"/>
          <a:ext cx="1698591" cy="1188959"/>
        </a:xfrm>
        <a:prstGeom prst="roundRect">
          <a:avLst>
            <a:gd name="adj" fmla="val 166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altLang="zh-CN" sz="1400" kern="1200" dirty="0"/>
            <a:t>3. Entity Typing (F</a:t>
          </a:r>
          <a:r>
            <a:rPr lang="en-US" sz="1400" b="0" i="0" kern="1200" dirty="0"/>
            <a:t>ine-grained</a:t>
          </a:r>
          <a:r>
            <a:rPr lang="en-US" altLang="zh-CN" sz="1400" kern="1200" dirty="0"/>
            <a:t>)</a:t>
          </a:r>
          <a:endParaRPr lang="zh-CN" sz="1400" kern="1200" dirty="0"/>
        </a:p>
      </dsp:txBody>
      <dsp:txXfrm>
        <a:off x="3913411" y="2759660"/>
        <a:ext cx="1582489" cy="1072857"/>
      </dsp:txXfrm>
    </dsp:sp>
    <dsp:sp modelId="{610CFCFC-4D55-4302-96DE-6A4DE36DEABE}">
      <dsp:nvSpPr>
        <dsp:cNvPr id="0" name=""/>
        <dsp:cNvSpPr/>
      </dsp:nvSpPr>
      <dsp:spPr>
        <a:xfrm>
          <a:off x="5553952" y="2815003"/>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A2034573-D4B9-42B2-A090-1ADFD380677F}">
      <dsp:nvSpPr>
        <dsp:cNvPr id="0" name=""/>
        <dsp:cNvSpPr/>
      </dsp:nvSpPr>
      <dsp:spPr>
        <a:xfrm>
          <a:off x="5263673" y="403720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4. Relation Extraction</a:t>
          </a:r>
          <a:endParaRPr lang="zh-CN" sz="1400" kern="1200" dirty="0"/>
        </a:p>
      </dsp:txBody>
      <dsp:txXfrm>
        <a:off x="5321724" y="4095253"/>
        <a:ext cx="1582489" cy="10728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F195B-2AFE-4A27-9ED3-A53558132E3B}">
      <dsp:nvSpPr>
        <dsp:cNvPr id="0" name=""/>
        <dsp:cNvSpPr/>
      </dsp:nvSpPr>
      <dsp:spPr>
        <a:xfrm>
          <a:off x="1090" y="439"/>
          <a:ext cx="2714404"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粗粒度类型实体 </a:t>
          </a:r>
        </a:p>
      </dsp:txBody>
      <dsp:txXfrm>
        <a:off x="28478" y="27827"/>
        <a:ext cx="2659628" cy="880308"/>
      </dsp:txXfrm>
    </dsp:sp>
    <dsp:sp modelId="{2E1F8306-418D-43C6-B6C7-60AE0465564F}">
      <dsp:nvSpPr>
        <dsp:cNvPr id="0" name=""/>
        <dsp:cNvSpPr/>
      </dsp:nvSpPr>
      <dsp:spPr>
        <a:xfrm>
          <a:off x="1090" y="1008691"/>
          <a:ext cx="508696"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地点</a:t>
          </a:r>
        </a:p>
      </dsp:txBody>
      <dsp:txXfrm>
        <a:off x="15989" y="1023590"/>
        <a:ext cx="478898" cy="905286"/>
      </dsp:txXfrm>
    </dsp:sp>
    <dsp:sp modelId="{1A4D4E6F-12C2-4C84-8C8D-65B60646FBAD}">
      <dsp:nvSpPr>
        <dsp:cNvPr id="0" name=""/>
        <dsp:cNvSpPr/>
      </dsp:nvSpPr>
      <dsp:spPr>
        <a:xfrm>
          <a:off x="552517" y="1008691"/>
          <a:ext cx="508696"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人名</a:t>
          </a:r>
        </a:p>
      </dsp:txBody>
      <dsp:txXfrm>
        <a:off x="567416" y="1023590"/>
        <a:ext cx="478898" cy="905286"/>
      </dsp:txXfrm>
    </dsp:sp>
    <dsp:sp modelId="{AF1A4ACF-0075-465E-A9F5-0D9AFFAC8093}">
      <dsp:nvSpPr>
        <dsp:cNvPr id="0" name=""/>
        <dsp:cNvSpPr/>
      </dsp:nvSpPr>
      <dsp:spPr>
        <a:xfrm>
          <a:off x="1103944" y="1008691"/>
          <a:ext cx="508696"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机构名</a:t>
          </a:r>
        </a:p>
      </dsp:txBody>
      <dsp:txXfrm>
        <a:off x="1118843" y="1023590"/>
        <a:ext cx="478898" cy="905286"/>
      </dsp:txXfrm>
    </dsp:sp>
    <dsp:sp modelId="{E655D23B-E352-42AC-8D3C-121BA553100B}">
      <dsp:nvSpPr>
        <dsp:cNvPr id="0" name=""/>
        <dsp:cNvSpPr/>
      </dsp:nvSpPr>
      <dsp:spPr>
        <a:xfrm>
          <a:off x="1655371" y="1008691"/>
          <a:ext cx="508696"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设施名</a:t>
          </a:r>
        </a:p>
      </dsp:txBody>
      <dsp:txXfrm>
        <a:off x="1670270" y="1023590"/>
        <a:ext cx="478898" cy="905286"/>
      </dsp:txXfrm>
    </dsp:sp>
    <dsp:sp modelId="{4B2C2EB5-20BE-40FD-B7C5-7B488B6ED1BB}">
      <dsp:nvSpPr>
        <dsp:cNvPr id="0" name=""/>
        <dsp:cNvSpPr/>
      </dsp:nvSpPr>
      <dsp:spPr>
        <a:xfrm>
          <a:off x="2206798" y="1008691"/>
          <a:ext cx="508696" cy="9350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地理位置</a:t>
          </a:r>
        </a:p>
      </dsp:txBody>
      <dsp:txXfrm>
        <a:off x="2221697" y="1023590"/>
        <a:ext cx="478898" cy="9052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1BEC2-2A25-4973-9FD1-5DCC0DD14D40}">
      <dsp:nvSpPr>
        <dsp:cNvPr id="0" name=""/>
        <dsp:cNvSpPr/>
      </dsp:nvSpPr>
      <dsp:spPr>
        <a:xfrm rot="5400000">
          <a:off x="1306062" y="1148938"/>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BECF14-5A27-43B1-9C2F-A1F3BDB333EF}">
      <dsp:nvSpPr>
        <dsp:cNvPr id="0" name=""/>
        <dsp:cNvSpPr/>
      </dsp:nvSpPr>
      <dsp:spPr>
        <a:xfrm>
          <a:off x="1038734" y="30422"/>
          <a:ext cx="1698591" cy="1188959"/>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1. Mention Detection</a:t>
          </a:r>
          <a:endParaRPr lang="zh-CN" sz="1400" kern="1200" dirty="0"/>
        </a:p>
      </dsp:txBody>
      <dsp:txXfrm>
        <a:off x="1096785" y="88473"/>
        <a:ext cx="1582489" cy="1072857"/>
      </dsp:txXfrm>
    </dsp:sp>
    <dsp:sp modelId="{5538BC05-A6B5-4189-B892-39E6B158BE74}">
      <dsp:nvSpPr>
        <dsp:cNvPr id="0" name=""/>
        <dsp:cNvSpPr/>
      </dsp:nvSpPr>
      <dsp:spPr>
        <a:xfrm>
          <a:off x="2737326" y="143816"/>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45115CBD-3132-4246-A10C-97652F24F35F}">
      <dsp:nvSpPr>
        <dsp:cNvPr id="0" name=""/>
        <dsp:cNvSpPr/>
      </dsp:nvSpPr>
      <dsp:spPr>
        <a:xfrm rot="5400000">
          <a:off x="2714375" y="2484532"/>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16A1B6-8B61-4036-9E00-13C9EDAE9597}">
      <dsp:nvSpPr>
        <dsp:cNvPr id="0" name=""/>
        <dsp:cNvSpPr/>
      </dsp:nvSpPr>
      <dsp:spPr>
        <a:xfrm>
          <a:off x="2447047" y="1366015"/>
          <a:ext cx="1698591" cy="1188959"/>
        </a:xfrm>
        <a:prstGeom prst="roundRect">
          <a:avLst>
            <a:gd name="adj" fmla="val 166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2. Mention </a:t>
          </a:r>
          <a:r>
            <a:rPr lang="en-US" altLang="zh-CN" sz="1400" kern="1200" dirty="0"/>
            <a:t>Disambiguation</a:t>
          </a:r>
          <a:endParaRPr lang="zh-CN" sz="1400" kern="1200" dirty="0"/>
        </a:p>
      </dsp:txBody>
      <dsp:txXfrm>
        <a:off x="2505098" y="1424066"/>
        <a:ext cx="1582489" cy="1072857"/>
      </dsp:txXfrm>
    </dsp:sp>
    <dsp:sp modelId="{F0EA9E0B-FB34-4D39-A02E-31EF45549F11}">
      <dsp:nvSpPr>
        <dsp:cNvPr id="0" name=""/>
        <dsp:cNvSpPr/>
      </dsp:nvSpPr>
      <dsp:spPr>
        <a:xfrm>
          <a:off x="4145639" y="1479410"/>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B5577D84-1850-454F-89AE-C839DB73E22D}">
      <dsp:nvSpPr>
        <dsp:cNvPr id="0" name=""/>
        <dsp:cNvSpPr/>
      </dsp:nvSpPr>
      <dsp:spPr>
        <a:xfrm rot="5400000">
          <a:off x="4122689" y="3820125"/>
          <a:ext cx="1009017" cy="1148731"/>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8F9A77-3DE0-40E8-AEAF-E73B654BD242}">
      <dsp:nvSpPr>
        <dsp:cNvPr id="0" name=""/>
        <dsp:cNvSpPr/>
      </dsp:nvSpPr>
      <dsp:spPr>
        <a:xfrm>
          <a:off x="3855360" y="2701609"/>
          <a:ext cx="1698591" cy="1188959"/>
        </a:xfrm>
        <a:prstGeom prst="roundRect">
          <a:avLst>
            <a:gd name="adj" fmla="val 1667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w="9525" cap="flat" cmpd="sng" algn="ctr">
          <a:solidFill>
            <a:schemeClr val="accent1">
              <a:shade val="95000"/>
              <a:satMod val="105000"/>
            </a:schemeClr>
          </a:solidFill>
          <a:prstDash val="solid"/>
        </a:ln>
        <a:effectLst>
          <a:outerShdw blurRad="40000" dist="230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altLang="zh-CN" sz="1400" kern="1200" dirty="0"/>
            <a:t>3. Entity Typing (F</a:t>
          </a:r>
          <a:r>
            <a:rPr lang="en-US" sz="1400" b="0" i="0" kern="1200" dirty="0"/>
            <a:t>ine-grained</a:t>
          </a:r>
          <a:r>
            <a:rPr lang="en-US" altLang="zh-CN" sz="1400" kern="1200" dirty="0"/>
            <a:t>)</a:t>
          </a:r>
          <a:endParaRPr lang="zh-CN" sz="1400" kern="1200" dirty="0"/>
        </a:p>
      </dsp:txBody>
      <dsp:txXfrm>
        <a:off x="3913411" y="2759660"/>
        <a:ext cx="1582489" cy="1072857"/>
      </dsp:txXfrm>
    </dsp:sp>
    <dsp:sp modelId="{610CFCFC-4D55-4302-96DE-6A4DE36DEABE}">
      <dsp:nvSpPr>
        <dsp:cNvPr id="0" name=""/>
        <dsp:cNvSpPr/>
      </dsp:nvSpPr>
      <dsp:spPr>
        <a:xfrm>
          <a:off x="5553952" y="2815003"/>
          <a:ext cx="1235393" cy="960969"/>
        </a:xfrm>
        <a:prstGeom prst="rect">
          <a:avLst/>
        </a:prstGeom>
        <a:noFill/>
        <a:ln>
          <a:noFill/>
        </a:ln>
        <a:effectLst/>
      </dsp:spPr>
      <dsp:style>
        <a:lnRef idx="0">
          <a:scrgbClr r="0" g="0" b="0"/>
        </a:lnRef>
        <a:fillRef idx="0">
          <a:scrgbClr r="0" g="0" b="0"/>
        </a:fillRef>
        <a:effectRef idx="0">
          <a:scrgbClr r="0" g="0" b="0"/>
        </a:effectRef>
        <a:fontRef idx="minor"/>
      </dsp:style>
    </dsp:sp>
    <dsp:sp modelId="{A2034573-D4B9-42B2-A090-1ADFD380677F}">
      <dsp:nvSpPr>
        <dsp:cNvPr id="0" name=""/>
        <dsp:cNvSpPr/>
      </dsp:nvSpPr>
      <dsp:spPr>
        <a:xfrm>
          <a:off x="5263673" y="4037202"/>
          <a:ext cx="1698591" cy="1188959"/>
        </a:xfrm>
        <a:prstGeom prst="roundRect">
          <a:avLst>
            <a:gd name="adj" fmla="val 16670"/>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4. Relation Extraction</a:t>
          </a:r>
          <a:endParaRPr lang="zh-CN" sz="1400" kern="1200" dirty="0"/>
        </a:p>
      </dsp:txBody>
      <dsp:txXfrm>
        <a:off x="5321724" y="4095253"/>
        <a:ext cx="1582489" cy="10728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B47C6-4311-41E0-AD1B-D0D93D3FBD70}">
      <dsp:nvSpPr>
        <dsp:cNvPr id="0" name=""/>
        <dsp:cNvSpPr/>
      </dsp:nvSpPr>
      <dsp:spPr>
        <a:xfrm>
          <a:off x="3571286" y="327899"/>
          <a:ext cx="1425568" cy="142583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0FFD01-934D-4B49-BA05-5E2411CDE29F}">
      <dsp:nvSpPr>
        <dsp:cNvPr id="0" name=""/>
        <dsp:cNvSpPr/>
      </dsp:nvSpPr>
      <dsp:spPr>
        <a:xfrm>
          <a:off x="3618619" y="375436"/>
          <a:ext cx="1330901" cy="1330759"/>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zh-CN" sz="1700" kern="1200" dirty="0"/>
            <a:t>远程监督生成的数据</a:t>
          </a:r>
        </a:p>
      </dsp:txBody>
      <dsp:txXfrm>
        <a:off x="3808880" y="565580"/>
        <a:ext cx="950378" cy="950471"/>
      </dsp:txXfrm>
    </dsp:sp>
    <dsp:sp modelId="{EA97DC22-F76B-46FB-9856-FC1B4CC08BA7}">
      <dsp:nvSpPr>
        <dsp:cNvPr id="0" name=""/>
        <dsp:cNvSpPr/>
      </dsp:nvSpPr>
      <dsp:spPr>
        <a:xfrm>
          <a:off x="3618619" y="1780002"/>
          <a:ext cx="1330901" cy="781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zh-CN" sz="1300" kern="1200" dirty="0"/>
            <a:t>质量最差</a:t>
          </a:r>
        </a:p>
      </dsp:txBody>
      <dsp:txXfrm>
        <a:off x="3618619" y="1780002"/>
        <a:ext cx="1330901" cy="781593"/>
      </dsp:txXfrm>
    </dsp:sp>
    <dsp:sp modelId="{84D366F8-5788-4ECB-861B-49D8CE1A069B}">
      <dsp:nvSpPr>
        <dsp:cNvPr id="0" name=""/>
        <dsp:cNvSpPr/>
      </dsp:nvSpPr>
      <dsp:spPr>
        <a:xfrm rot="2700000">
          <a:off x="2099637" y="329623"/>
          <a:ext cx="1422134" cy="1422134"/>
        </a:xfrm>
        <a:prstGeom prst="teardrop">
          <a:avLst>
            <a:gd name="adj" fmla="val 10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0D4067-2AFC-4F75-8BEA-8E15BC9F4A05}">
      <dsp:nvSpPr>
        <dsp:cNvPr id="0" name=""/>
        <dsp:cNvSpPr/>
      </dsp:nvSpPr>
      <dsp:spPr>
        <a:xfrm>
          <a:off x="2145253" y="375436"/>
          <a:ext cx="1330901" cy="1330759"/>
        </a:xfrm>
        <a:prstGeom prst="ellipse">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zh-CN" sz="1700" kern="1200" dirty="0"/>
            <a:t>主动学习算法标注的数据</a:t>
          </a:r>
        </a:p>
      </dsp:txBody>
      <dsp:txXfrm>
        <a:off x="2335515" y="565580"/>
        <a:ext cx="950378" cy="950471"/>
      </dsp:txXfrm>
    </dsp:sp>
    <dsp:sp modelId="{F5713FEA-3268-4690-B5DA-25F9DBFAB551}">
      <dsp:nvSpPr>
        <dsp:cNvPr id="0" name=""/>
        <dsp:cNvSpPr/>
      </dsp:nvSpPr>
      <dsp:spPr>
        <a:xfrm>
          <a:off x="2145253" y="1780002"/>
          <a:ext cx="1330901" cy="781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zh-CN" sz="1300" kern="1200" dirty="0"/>
            <a:t>质量由确信度来表示</a:t>
          </a:r>
        </a:p>
      </dsp:txBody>
      <dsp:txXfrm>
        <a:off x="2145253" y="1780002"/>
        <a:ext cx="1330901" cy="781593"/>
      </dsp:txXfrm>
    </dsp:sp>
    <dsp:sp modelId="{9E04B462-3D5D-4CA3-A2D4-007B65A3A5B0}">
      <dsp:nvSpPr>
        <dsp:cNvPr id="0" name=""/>
        <dsp:cNvSpPr/>
      </dsp:nvSpPr>
      <dsp:spPr>
        <a:xfrm rot="2700000">
          <a:off x="626271" y="329623"/>
          <a:ext cx="1422134" cy="1422134"/>
        </a:xfrm>
        <a:prstGeom prst="teardrop">
          <a:avLst>
            <a:gd name="adj" fmla="val 10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7DC266-1774-4DAB-AB10-0D48021D93E9}">
      <dsp:nvSpPr>
        <dsp:cNvPr id="0" name=""/>
        <dsp:cNvSpPr/>
      </dsp:nvSpPr>
      <dsp:spPr>
        <a:xfrm>
          <a:off x="671887" y="375436"/>
          <a:ext cx="1330901" cy="1330759"/>
        </a:xfrm>
        <a:prstGeom prst="ellipse">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zh-CN" sz="1700" kern="1200" dirty="0"/>
            <a:t>人工标注的数据</a:t>
          </a:r>
        </a:p>
      </dsp:txBody>
      <dsp:txXfrm>
        <a:off x="862149" y="565580"/>
        <a:ext cx="950378" cy="950471"/>
      </dsp:txXfrm>
    </dsp:sp>
    <dsp:sp modelId="{123FCA35-7F2E-4F40-B8D8-A2500DF36575}">
      <dsp:nvSpPr>
        <dsp:cNvPr id="0" name=""/>
        <dsp:cNvSpPr/>
      </dsp:nvSpPr>
      <dsp:spPr>
        <a:xfrm>
          <a:off x="671887" y="1780002"/>
          <a:ext cx="1330901" cy="781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114300" lvl="1" indent="-114300" algn="l" defTabSz="577850" rtl="0">
            <a:lnSpc>
              <a:spcPct val="90000"/>
            </a:lnSpc>
            <a:spcBef>
              <a:spcPct val="0"/>
            </a:spcBef>
            <a:spcAft>
              <a:spcPct val="15000"/>
            </a:spcAft>
            <a:buChar char="•"/>
          </a:pPr>
          <a:r>
            <a:rPr lang="zh-CN" sz="1300" kern="1200" dirty="0"/>
            <a:t>质量最好</a:t>
          </a:r>
        </a:p>
      </dsp:txBody>
      <dsp:txXfrm>
        <a:off x="671887" y="1780002"/>
        <a:ext cx="1330901" cy="7815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3323B-AE67-4252-B434-74C67F2E4742}">
      <dsp:nvSpPr>
        <dsp:cNvPr id="0" name=""/>
        <dsp:cNvSpPr/>
      </dsp:nvSpPr>
      <dsp:spPr>
        <a:xfrm>
          <a:off x="600074" y="0"/>
          <a:ext cx="6800850" cy="4320480"/>
        </a:xfrm>
        <a:prstGeom prst="rightArrow">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17FA7C4-084B-445A-A08B-7B891B6DAF33}">
      <dsp:nvSpPr>
        <dsp:cNvPr id="0" name=""/>
        <dsp:cNvSpPr/>
      </dsp:nvSpPr>
      <dsp:spPr>
        <a:xfrm>
          <a:off x="271127" y="1296144"/>
          <a:ext cx="2400300" cy="172819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kern="1200" dirty="0"/>
            <a:t>Path-Based Reasoning</a:t>
          </a:r>
          <a:endParaRPr lang="zh-CN" sz="2000" b="0" kern="1200" dirty="0"/>
        </a:p>
      </dsp:txBody>
      <dsp:txXfrm>
        <a:off x="355490" y="1380507"/>
        <a:ext cx="2231574" cy="1559466"/>
      </dsp:txXfrm>
    </dsp:sp>
    <dsp:sp modelId="{56AC602D-55BE-4E82-B804-5E440E7C0998}">
      <dsp:nvSpPr>
        <dsp:cNvPr id="0" name=""/>
        <dsp:cNvSpPr/>
      </dsp:nvSpPr>
      <dsp:spPr>
        <a:xfrm>
          <a:off x="2800349" y="1296144"/>
          <a:ext cx="2400300" cy="172819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kern="1200"/>
            <a:t>Embedding-Based Reasoning</a:t>
          </a:r>
          <a:endParaRPr lang="zh-CN" sz="2000" b="0" kern="1200"/>
        </a:p>
      </dsp:txBody>
      <dsp:txXfrm>
        <a:off x="2884712" y="1380507"/>
        <a:ext cx="2231574" cy="1559466"/>
      </dsp:txXfrm>
    </dsp:sp>
    <dsp:sp modelId="{897CBD35-C365-4D1F-8BC0-96D9E6D365E9}">
      <dsp:nvSpPr>
        <dsp:cNvPr id="0" name=""/>
        <dsp:cNvSpPr/>
      </dsp:nvSpPr>
      <dsp:spPr>
        <a:xfrm>
          <a:off x="5329572" y="1296144"/>
          <a:ext cx="2400300" cy="172819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kern="1200" dirty="0"/>
            <a:t>Bridging Path-Based and Embedding-Based Reasoning:</a:t>
          </a:r>
          <a:endParaRPr lang="zh-CN" sz="2000" b="0" kern="1200" dirty="0"/>
        </a:p>
      </dsp:txBody>
      <dsp:txXfrm>
        <a:off x="5413935" y="1380507"/>
        <a:ext cx="2231574" cy="15594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1/layout/CircleProcess">
  <dgm:title val="循环流程"/>
  <dgm:desc val="用于显示流程中的顺序步骤。限制为 11 个级别 1 形状，级别 2 形状数目不受限制。非常适合于少量文本。不使用的文本不出现，但是在切换版式后仍然可用。"/>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17DE0-9B39-4EB4-98DD-23908163ED4F}" type="datetimeFigureOut">
              <a:rPr lang="zh-CN" altLang="en-US" smtClean="0"/>
              <a:t>2022/5/10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61D34C3-0C60-4E1F-A338-0B646023A209}" type="slidenum">
              <a:rPr lang="zh-CN" altLang="en-US" smtClean="0"/>
              <a:t>‹#›</a:t>
            </a:fld>
            <a:endParaRPr lang="zh-CN" altLang="en-US"/>
          </a:p>
        </p:txBody>
      </p:sp>
    </p:spTree>
    <p:extLst>
      <p:ext uri="{BB962C8B-B14F-4D97-AF65-F5344CB8AC3E}">
        <p14:creationId xmlns:p14="http://schemas.microsoft.com/office/powerpoint/2010/main" val="24081168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5AFC09-5453-465E-9B1D-80C400401394}" type="datetimeFigureOut">
              <a:rPr lang="zh-CN" altLang="en-US" smtClean="0"/>
              <a:t>2022/5/10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62365F-19C8-4631-BDEC-2887AE35D037}" type="slidenum">
              <a:rPr lang="zh-CN" altLang="en-US" smtClean="0"/>
              <a:t>‹#›</a:t>
            </a:fld>
            <a:endParaRPr lang="zh-CN" altLang="en-US"/>
          </a:p>
        </p:txBody>
      </p:sp>
    </p:spTree>
    <p:extLst>
      <p:ext uri="{BB962C8B-B14F-4D97-AF65-F5344CB8AC3E}">
        <p14:creationId xmlns:p14="http://schemas.microsoft.com/office/powerpoint/2010/main" val="5724408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27687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979471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26824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07078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98259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5848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99282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带领团队</a:t>
            </a:r>
            <a:r>
              <a:rPr lang="zh-CN" altLang="zh-CN" sz="1200" dirty="0"/>
              <a:t>连续</a:t>
            </a:r>
            <a:r>
              <a:rPr lang="zh-CN" altLang="en-US" sz="1200" dirty="0"/>
              <a:t>参加</a:t>
            </a:r>
            <a:r>
              <a:rPr lang="zh-CN" altLang="zh-CN" sz="1200" dirty="0"/>
              <a:t>最具影响力的国际知识库构建大赛（</a:t>
            </a:r>
            <a:r>
              <a:rPr lang="en-US" altLang="zh-CN" sz="1200" dirty="0" err="1"/>
              <a:t>NIST</a:t>
            </a:r>
            <a:r>
              <a:rPr lang="en-US" altLang="zh-CN" sz="1200" dirty="0"/>
              <a:t> TAC</a:t>
            </a:r>
            <a:r>
              <a:rPr lang="zh-CN" altLang="zh-CN" sz="1200" dirty="0"/>
              <a:t>）</a:t>
            </a:r>
            <a:r>
              <a:rPr lang="zh-CN" altLang="en-US" sz="1200" dirty="0"/>
              <a:t>，</a:t>
            </a:r>
            <a:r>
              <a:rPr lang="en-US" altLang="zh-CN" sz="1200" dirty="0"/>
              <a:t>2016 </a:t>
            </a:r>
            <a:r>
              <a:rPr lang="zh-CN" altLang="en-US" sz="1200" dirty="0"/>
              <a:t>年获得</a:t>
            </a:r>
            <a:r>
              <a:rPr lang="en-US" altLang="zh-CN" sz="1200" dirty="0"/>
              <a:t>TAC </a:t>
            </a:r>
            <a:r>
              <a:rPr lang="en-US" altLang="zh-CN" sz="1200" dirty="0" err="1"/>
              <a:t>KBP</a:t>
            </a:r>
            <a:r>
              <a:rPr lang="en-US" altLang="zh-CN" sz="1200" dirty="0"/>
              <a:t> </a:t>
            </a:r>
            <a:r>
              <a:rPr lang="zh-CN" altLang="en-US" sz="1200" dirty="0"/>
              <a:t>英文实体检测、链接竞赛综合排名第一</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D595F259-31E2-485E-9A52-F2CCCBDA4AF4}" type="slidenum">
              <a:rPr lang="en-US" altLang="zh-CN" smtClean="0"/>
              <a:pPr/>
              <a:t>23</a:t>
            </a:fld>
            <a:endParaRPr lang="en-US" altLang="zh-CN"/>
          </a:p>
        </p:txBody>
      </p:sp>
    </p:spTree>
    <p:extLst>
      <p:ext uri="{BB962C8B-B14F-4D97-AF65-F5344CB8AC3E}">
        <p14:creationId xmlns:p14="http://schemas.microsoft.com/office/powerpoint/2010/main" val="2723329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a:t>2017 </a:t>
            </a:r>
            <a:r>
              <a:rPr lang="zh-CN" altLang="en-US" sz="1200" dirty="0"/>
              <a:t>年获得</a:t>
            </a:r>
            <a:r>
              <a:rPr lang="en-US" altLang="zh-CN" sz="1200" dirty="0"/>
              <a:t>TAC </a:t>
            </a:r>
            <a:r>
              <a:rPr lang="en-US" altLang="zh-CN" sz="1200" dirty="0" err="1"/>
              <a:t>KBP</a:t>
            </a:r>
            <a:r>
              <a:rPr lang="en-US" altLang="zh-CN" sz="1200" dirty="0"/>
              <a:t> </a:t>
            </a:r>
            <a:r>
              <a:rPr lang="zh-CN" altLang="en-US" sz="1200" dirty="0"/>
              <a:t>中文、英文、西班牙文三种语言实体识别与链接任务准确度第一、综合第二名</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D595F259-31E2-485E-9A52-F2CCCBDA4AF4}" type="slidenum">
              <a:rPr lang="en-US" altLang="zh-CN" smtClean="0"/>
              <a:pPr/>
              <a:t>24</a:t>
            </a:fld>
            <a:endParaRPr lang="en-US" altLang="zh-CN"/>
          </a:p>
        </p:txBody>
      </p:sp>
    </p:spTree>
    <p:extLst>
      <p:ext uri="{BB962C8B-B14F-4D97-AF65-F5344CB8AC3E}">
        <p14:creationId xmlns:p14="http://schemas.microsoft.com/office/powerpoint/2010/main" val="3822055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dirty="0"/>
              <a:t>2018</a:t>
            </a:r>
            <a:r>
              <a:rPr lang="zh-CN" altLang="en-US" sz="1200" dirty="0"/>
              <a:t>年参加</a:t>
            </a:r>
            <a:r>
              <a:rPr lang="en-US" altLang="zh-CN" sz="1200" dirty="0"/>
              <a:t>TAC </a:t>
            </a:r>
            <a:r>
              <a:rPr lang="en-US" altLang="zh-CN" sz="1200" dirty="0" err="1"/>
              <a:t>DDI</a:t>
            </a:r>
            <a:r>
              <a:rPr lang="zh-CN" altLang="en-US" sz="1200" dirty="0"/>
              <a:t>（药物作用关系抽取竞赛），在所参加的两项任务中均取得</a:t>
            </a:r>
            <a:r>
              <a:rPr lang="zh-CN" altLang="en-US" sz="1200" dirty="0">
                <a:solidFill>
                  <a:srgbClr val="C00000"/>
                </a:solidFill>
              </a:rPr>
              <a:t>第一名。这</a:t>
            </a:r>
            <a:r>
              <a:rPr lang="zh-CN" altLang="zh-CN" sz="1200" dirty="0"/>
              <a:t>显示我国自动化知识图谱构建技术处于国际领先水平</a:t>
            </a:r>
            <a:r>
              <a:rPr lang="zh-CN" altLang="en-US" sz="1200" dirty="0"/>
              <a:t>。</a:t>
            </a:r>
            <a:endParaRPr lang="zh-CN" altLang="zh-CN" sz="1200" dirty="0"/>
          </a:p>
          <a:p>
            <a:pPr marL="0" marR="0" indent="0" algn="l" defTabSz="914400" rtl="0" eaLnBrk="1" fontAlgn="base" latinLnBrk="0" hangingPunct="1">
              <a:lnSpc>
                <a:spcPct val="100000"/>
              </a:lnSpc>
              <a:spcBef>
                <a:spcPct val="30000"/>
              </a:spcBef>
              <a:spcAft>
                <a:spcPct val="0"/>
              </a:spcAft>
              <a:buClrTx/>
              <a:buSzTx/>
              <a:buFontTx/>
              <a:buNone/>
              <a:tabLst/>
              <a:defRPr/>
            </a:pPr>
            <a:endParaRPr lang="zh-CN" altLang="en-US" sz="1200" dirty="0">
              <a:solidFill>
                <a:srgbClr val="C00000"/>
              </a:solidFill>
            </a:endParaRPr>
          </a:p>
          <a:p>
            <a:endParaRPr lang="zh-CN" altLang="en-US" dirty="0"/>
          </a:p>
        </p:txBody>
      </p:sp>
      <p:sp>
        <p:nvSpPr>
          <p:cNvPr id="4" name="灯片编号占位符 3"/>
          <p:cNvSpPr>
            <a:spLocks noGrp="1"/>
          </p:cNvSpPr>
          <p:nvPr>
            <p:ph type="sldNum" sz="quarter" idx="10"/>
          </p:nvPr>
        </p:nvSpPr>
        <p:spPr/>
        <p:txBody>
          <a:bodyPr/>
          <a:lstStyle/>
          <a:p>
            <a:fld id="{D595F259-31E2-485E-9A52-F2CCCBDA4AF4}" type="slidenum">
              <a:rPr lang="en-US" altLang="zh-CN" smtClean="0"/>
              <a:pPr/>
              <a:t>25</a:t>
            </a:fld>
            <a:endParaRPr lang="en-US" altLang="zh-CN"/>
          </a:p>
        </p:txBody>
      </p:sp>
    </p:spTree>
    <p:extLst>
      <p:ext uri="{BB962C8B-B14F-4D97-AF65-F5344CB8AC3E}">
        <p14:creationId xmlns:p14="http://schemas.microsoft.com/office/powerpoint/2010/main" val="2115244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23732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60141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6627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93099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0075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2146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32354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41425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06201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4716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91302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810092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46006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33826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6253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23732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839022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3403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001904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23732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23732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4D3D63-F95B-45B2-8CBB-D2D47D4D07F6}" type="slidenum">
              <a:rPr lang="zh-CN" altLang="en-US" smtClean="0"/>
              <a:t>77</a:t>
            </a:fld>
            <a:endParaRPr lang="zh-CN" altLang="en-US"/>
          </a:p>
        </p:txBody>
      </p:sp>
    </p:spTree>
    <p:extLst>
      <p:ext uri="{BB962C8B-B14F-4D97-AF65-F5344CB8AC3E}">
        <p14:creationId xmlns:p14="http://schemas.microsoft.com/office/powerpoint/2010/main" val="2644061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162365F-19C8-4631-BDEC-2887AE35D037}" type="slidenum">
              <a:rPr lang="zh-CN" altLang="en-US" smtClean="0"/>
              <a:t>90</a:t>
            </a:fld>
            <a:endParaRPr lang="zh-CN" altLang="en-US"/>
          </a:p>
        </p:txBody>
      </p:sp>
    </p:spTree>
    <p:extLst>
      <p:ext uri="{BB962C8B-B14F-4D97-AF65-F5344CB8AC3E}">
        <p14:creationId xmlns:p14="http://schemas.microsoft.com/office/powerpoint/2010/main" val="3268785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32540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74416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6454189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433932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12400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810093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51726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686668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046619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7090669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5118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502770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704421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03" y="0"/>
                </a:lnTo>
                <a:lnTo>
                  <a:pt x="503"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21506" name="Rectangle 2"/>
          <p:cNvSpPr>
            <a:spLocks noGrp="1" noChangeArrowheads="1"/>
          </p:cNvSpPr>
          <p:nvPr>
            <p:ph type="ctrTitle"/>
          </p:nvPr>
        </p:nvSpPr>
        <p:spPr>
          <a:xfrm>
            <a:off x="685800" y="990600"/>
            <a:ext cx="7772400" cy="1371600"/>
          </a:xfrm>
        </p:spPr>
        <p:txBody>
          <a:bodyPr/>
          <a:lstStyle>
            <a:lvl1pPr>
              <a:defRPr sz="4400"/>
            </a:lvl1pPr>
          </a:lstStyle>
          <a:p>
            <a:r>
              <a:rPr lang="zh-CN" altLang="en-US" dirty="0"/>
              <a:t>单击此处编辑母版标题样式</a:t>
            </a:r>
          </a:p>
        </p:txBody>
      </p:sp>
      <p:sp>
        <p:nvSpPr>
          <p:cNvPr id="21507" name="Rectangle 3"/>
          <p:cNvSpPr>
            <a:spLocks noGrp="1" noChangeArrowheads="1"/>
          </p:cNvSpPr>
          <p:nvPr>
            <p:ph type="subTitle" idx="1"/>
          </p:nvPr>
        </p:nvSpPr>
        <p:spPr>
          <a:xfrm>
            <a:off x="1027113" y="4445000"/>
            <a:ext cx="7010400" cy="1252538"/>
          </a:xfrm>
        </p:spPr>
        <p:txBody>
          <a:bodyPr/>
          <a:lstStyle>
            <a:lvl1pPr marL="0" indent="0" algn="ctr">
              <a:buFont typeface="Wingdings" pitchFamily="2" charset="2"/>
              <a:buNone/>
              <a:defRPr sz="1800"/>
            </a:lvl1pPr>
          </a:lstStyle>
          <a:p>
            <a:r>
              <a:rPr lang="zh-CN" altLang="en-US" dirty="0"/>
              <a:t>单击此处编辑母版副标题样式</a:t>
            </a:r>
          </a:p>
        </p:txBody>
      </p:sp>
      <p:sp>
        <p:nvSpPr>
          <p:cNvPr id="5" name="矩形 4"/>
          <p:cNvSpPr/>
          <p:nvPr userDrawn="1"/>
        </p:nvSpPr>
        <p:spPr>
          <a:xfrm>
            <a:off x="1835696" y="6516884"/>
            <a:ext cx="5681363" cy="276999"/>
          </a:xfrm>
          <a:prstGeom prst="rect">
            <a:avLst/>
          </a:prstGeom>
        </p:spPr>
        <p:txBody>
          <a:bodyPr wrap="none">
            <a:spAutoFit/>
          </a:bodyPr>
          <a:lstStyle/>
          <a:p>
            <a:r>
              <a:rPr lang="zh-CN" altLang="en-US" sz="1200" dirty="0">
                <a:solidFill>
                  <a:sysClr val="windowText" lastClr="000000"/>
                </a:solidFill>
                <a:latin typeface="Times New Roman" pitchFamily="18" charset="0"/>
                <a:cs typeface="Times New Roman" pitchFamily="18" charset="0"/>
              </a:rPr>
              <a:t>本</a:t>
            </a:r>
            <a:r>
              <a:rPr lang="en-US" altLang="zh-CN" sz="1200" dirty="0" err="1">
                <a:solidFill>
                  <a:sysClr val="windowText" lastClr="000000"/>
                </a:solidFill>
                <a:latin typeface="Times New Roman" pitchFamily="18" charset="0"/>
                <a:cs typeface="Times New Roman" pitchFamily="18" charset="0"/>
              </a:rPr>
              <a:t>PPT</a:t>
            </a:r>
            <a:r>
              <a:rPr lang="zh-CN" altLang="en-US" sz="1200" dirty="0">
                <a:solidFill>
                  <a:sysClr val="windowText" lastClr="000000"/>
                </a:solidFill>
                <a:latin typeface="Times New Roman" pitchFamily="18" charset="0"/>
                <a:cs typeface="Times New Roman" pitchFamily="18" charset="0"/>
              </a:rPr>
              <a:t>仅用于教学目的，大量内容来自互联网，未指明引用处请见谅，请勿分发！</a:t>
            </a:r>
          </a:p>
        </p:txBody>
      </p:sp>
    </p:spTree>
    <p:extLst>
      <p:ext uri="{BB962C8B-B14F-4D97-AF65-F5344CB8AC3E}">
        <p14:creationId xmlns:p14="http://schemas.microsoft.com/office/powerpoint/2010/main" val="3787861501"/>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B2B7C7-FC46-47E9-9DC1-A957972167B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52235980"/>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5" y="304800"/>
            <a:ext cx="200818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769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111C8655-ED8D-4CEC-B14F-67E65621083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41253622"/>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304804"/>
            <a:ext cx="7993062" cy="963613"/>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484316"/>
            <a:ext cx="39243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484313"/>
            <a:ext cx="3924300" cy="2190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827464"/>
            <a:ext cx="3924300" cy="2192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6FBB4CC9-100A-4341-9A14-7623F9051ED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098105318"/>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6"/>
            <a:ext cx="8520599"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0" name="Shape 20"/>
          <p:cNvSpPr txBox="1">
            <a:spLocks noGrp="1"/>
          </p:cNvSpPr>
          <p:nvPr>
            <p:ph type="body" idx="1"/>
          </p:nvPr>
        </p:nvSpPr>
        <p:spPr>
          <a:xfrm>
            <a:off x="311700" y="1536633"/>
            <a:ext cx="8520599" cy="4555199"/>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wrap="square" lIns="91425" tIns="91425" rIns="91425" bIns="91425" anchor="ctr" anchorCtr="0">
            <a:noAutofit/>
          </a:bodyPr>
          <a:lstStyle/>
          <a:p>
            <a:pPr>
              <a:spcBef>
                <a:spcPts val="0"/>
              </a:spcBef>
            </a:pPr>
            <a:fld id="{00000000-1234-1234-1234-123412341234}" type="slidenum">
              <a:rPr lang="en">
                <a:solidFill>
                  <a:prstClr val="black"/>
                </a:solidFill>
              </a:rPr>
              <a:pPr>
                <a:spcBef>
                  <a:spcPts val="0"/>
                </a:spcBef>
              </a:pPr>
              <a:t>‹#›</a:t>
            </a:fld>
            <a:endParaRPr lang="en">
              <a:solidFill>
                <a:prstClr val="black"/>
              </a:solidFill>
            </a:endParaRPr>
          </a:p>
        </p:txBody>
      </p:sp>
      <p:sp>
        <p:nvSpPr>
          <p:cNvPr id="22" name="Shape 22"/>
          <p:cNvSpPr txBox="1"/>
          <p:nvPr/>
        </p:nvSpPr>
        <p:spPr>
          <a:xfrm>
            <a:off x="2201850" y="6177125"/>
            <a:ext cx="5190899" cy="605700"/>
          </a:xfrm>
          <a:prstGeom prst="rect">
            <a:avLst/>
          </a:prstGeom>
          <a:noFill/>
          <a:ln>
            <a:noFill/>
          </a:ln>
        </p:spPr>
        <p:txBody>
          <a:bodyPr wrap="square" lIns="91425" tIns="91425" rIns="91425" bIns="91425" anchor="t" anchorCtr="0">
            <a:noAutofit/>
          </a:bodyPr>
          <a:lstStyle/>
          <a:p>
            <a:endParaRPr>
              <a:solidFill>
                <a:prstClr val="black"/>
              </a:solidFill>
            </a:endParaRPr>
          </a:p>
        </p:txBody>
      </p:sp>
    </p:spTree>
    <p:extLst>
      <p:ext uri="{BB962C8B-B14F-4D97-AF65-F5344CB8AC3E}">
        <p14:creationId xmlns:p14="http://schemas.microsoft.com/office/powerpoint/2010/main" val="3919524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7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4185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D9482A-3D2D-4244-B45B-4D0BCC81DD2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38816308"/>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789040"/>
            <a:ext cx="7772400" cy="648076"/>
          </a:xfrm>
        </p:spPr>
        <p:txBody>
          <a:bodyPr anchor="t"/>
          <a:lstStyle>
            <a:lvl1pPr algn="l">
              <a:defRPr sz="3600" b="1" cap="none" baseline="0"/>
            </a:lvl1pPr>
          </a:lstStyle>
          <a:p>
            <a:r>
              <a:rPr lang="zh-CN" altLang="en-US" dirty="0"/>
              <a:t>单击此处编辑母版标题样式</a:t>
            </a:r>
          </a:p>
        </p:txBody>
      </p:sp>
      <p:sp>
        <p:nvSpPr>
          <p:cNvPr id="3" name="文本占位符 2"/>
          <p:cNvSpPr>
            <a:spLocks noGrp="1"/>
          </p:cNvSpPr>
          <p:nvPr>
            <p:ph type="body" idx="1"/>
          </p:nvPr>
        </p:nvSpPr>
        <p:spPr>
          <a:xfrm>
            <a:off x="722313" y="4546653"/>
            <a:ext cx="7772400" cy="682547"/>
          </a:xfrm>
        </p:spPr>
        <p:txBody>
          <a:bodyPr anchor="b"/>
          <a:lstStyle>
            <a:lvl1pPr marL="0" indent="0">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AutoShape 4"/>
          <p:cNvSpPr>
            <a:spLocks noChangeArrowheads="1"/>
          </p:cNvSpPr>
          <p:nvPr userDrawn="1"/>
        </p:nvSpPr>
        <p:spPr bwMode="auto">
          <a:xfrm>
            <a:off x="609600" y="4437116"/>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Tree>
    <p:extLst>
      <p:ext uri="{BB962C8B-B14F-4D97-AF65-F5344CB8AC3E}">
        <p14:creationId xmlns:p14="http://schemas.microsoft.com/office/powerpoint/2010/main" val="1114362548"/>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34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F3D58EB8-DC95-45F5-B015-B1B1B24B860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904149908"/>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980728"/>
            <a:ext cx="4040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484784"/>
            <a:ext cx="4040188"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7" y="980728"/>
            <a:ext cx="4041775"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7" y="1484784"/>
            <a:ext cx="4041775"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4A5BC2F-9435-449B-81B7-5EDCEB1FF2F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288423350"/>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C2F3444-B3A8-4DEA-8907-B01B6801EE54}"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66716328"/>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CFD1860-6637-4E89-9054-FF68FD4C0A72}"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6372763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10AE20F-0E7D-4006-8EF0-41E43E8C4F4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854593460"/>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9DCF956-66F4-4F8E-94D1-0EAA9B220E5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79999212"/>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88640"/>
            <a:ext cx="799306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566738" y="931026"/>
            <a:ext cx="8001000" cy="55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79918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1029" name="Line 5"/>
          <p:cNvSpPr>
            <a:spLocks noChangeShapeType="1"/>
          </p:cNvSpPr>
          <p:nvPr/>
        </p:nvSpPr>
        <p:spPr bwMode="auto">
          <a:xfrm flipV="1">
            <a:off x="609600" y="6525344"/>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1100">
              <a:solidFill>
                <a:srgbClr val="000000"/>
              </a:solidFill>
              <a:latin typeface="黑体" pitchFamily="49" charset="-122"/>
            </a:endParaRPr>
          </a:p>
        </p:txBody>
      </p:sp>
      <p:sp>
        <p:nvSpPr>
          <p:cNvPr id="20486" name="Rectangle 6"/>
          <p:cNvSpPr>
            <a:spLocks noGrp="1" noChangeArrowheads="1"/>
          </p:cNvSpPr>
          <p:nvPr>
            <p:ph type="dt" sz="half" idx="2"/>
          </p:nvPr>
        </p:nvSpPr>
        <p:spPr bwMode="auto">
          <a:xfrm>
            <a:off x="6096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7" name="Rectangle 7"/>
          <p:cNvSpPr>
            <a:spLocks noGrp="1" noChangeArrowheads="1"/>
          </p:cNvSpPr>
          <p:nvPr>
            <p:ph type="ftr" sz="quarter" idx="3"/>
          </p:nvPr>
        </p:nvSpPr>
        <p:spPr bwMode="auto">
          <a:xfrm>
            <a:off x="3124200" y="6597352"/>
            <a:ext cx="28956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8" name="Rectangle 8"/>
          <p:cNvSpPr>
            <a:spLocks noGrp="1" noChangeArrowheads="1"/>
          </p:cNvSpPr>
          <p:nvPr>
            <p:ph type="sldNum" sz="quarter" idx="4"/>
          </p:nvPr>
        </p:nvSpPr>
        <p:spPr bwMode="auto">
          <a:xfrm>
            <a:off x="65532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800">
                <a:latin typeface="+mn-lt"/>
                <a:ea typeface="宋体" pitchFamily="2" charset="-122"/>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72728992"/>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ransition spd="slow"/>
  <p:hf hdr="0" dt="0"/>
  <p:txStyles>
    <p:titleStyle>
      <a:lvl1pPr algn="l" rtl="0" eaLnBrk="1" fontAlgn="base" hangingPunct="1">
        <a:spcBef>
          <a:spcPct val="0"/>
        </a:spcBef>
        <a:spcAft>
          <a:spcPct val="0"/>
        </a:spcAft>
        <a:defRPr sz="3200" b="1">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spcBef>
          <a:spcPct val="0"/>
        </a:spcBef>
        <a:spcAft>
          <a:spcPct val="0"/>
        </a:spcAft>
        <a:defRPr sz="4200">
          <a:solidFill>
            <a:schemeClr val="tx2"/>
          </a:solidFill>
          <a:latin typeface="Verdana" pitchFamily="34" charset="0"/>
          <a:ea typeface="黑体" pitchFamily="49" charset="-122"/>
        </a:defRPr>
      </a:lvl2pPr>
      <a:lvl3pPr algn="l" rtl="0" eaLnBrk="1" fontAlgn="base" hangingPunct="1">
        <a:spcBef>
          <a:spcPct val="0"/>
        </a:spcBef>
        <a:spcAft>
          <a:spcPct val="0"/>
        </a:spcAft>
        <a:defRPr sz="4200">
          <a:solidFill>
            <a:schemeClr val="tx2"/>
          </a:solidFill>
          <a:latin typeface="Verdana" pitchFamily="34" charset="0"/>
          <a:ea typeface="黑体" pitchFamily="49" charset="-122"/>
        </a:defRPr>
      </a:lvl3pPr>
      <a:lvl4pPr algn="l" rtl="0" eaLnBrk="1" fontAlgn="base" hangingPunct="1">
        <a:spcBef>
          <a:spcPct val="0"/>
        </a:spcBef>
        <a:spcAft>
          <a:spcPct val="0"/>
        </a:spcAft>
        <a:defRPr sz="4200">
          <a:solidFill>
            <a:schemeClr val="tx2"/>
          </a:solidFill>
          <a:latin typeface="Verdana" pitchFamily="34" charset="0"/>
          <a:ea typeface="黑体" pitchFamily="49" charset="-122"/>
        </a:defRPr>
      </a:lvl4pPr>
      <a:lvl5pPr algn="l" rtl="0" eaLnBrk="1" fontAlgn="base" hangingPunct="1">
        <a:spcBef>
          <a:spcPct val="0"/>
        </a:spcBef>
        <a:spcAft>
          <a:spcPct val="0"/>
        </a:spcAft>
        <a:defRPr sz="4200">
          <a:solidFill>
            <a:schemeClr val="tx2"/>
          </a:solidFill>
          <a:latin typeface="Verdana" pitchFamily="34" charset="0"/>
          <a:ea typeface="黑体" pitchFamily="49" charset="-122"/>
        </a:defRPr>
      </a:lvl5pPr>
      <a:lvl6pPr marL="457200" algn="l" rtl="0" eaLnBrk="1" fontAlgn="base" hangingPunct="1">
        <a:spcBef>
          <a:spcPct val="0"/>
        </a:spcBef>
        <a:spcAft>
          <a:spcPct val="0"/>
        </a:spcAft>
        <a:defRPr sz="4200">
          <a:solidFill>
            <a:schemeClr val="tx2"/>
          </a:solidFill>
          <a:latin typeface="Verdana" pitchFamily="34" charset="0"/>
          <a:ea typeface="黑体" pitchFamily="49" charset="-122"/>
        </a:defRPr>
      </a:lvl6pPr>
      <a:lvl7pPr marL="914400" algn="l" rtl="0" eaLnBrk="1" fontAlgn="base" hangingPunct="1">
        <a:spcBef>
          <a:spcPct val="0"/>
        </a:spcBef>
        <a:spcAft>
          <a:spcPct val="0"/>
        </a:spcAft>
        <a:defRPr sz="4200">
          <a:solidFill>
            <a:schemeClr val="tx2"/>
          </a:solidFill>
          <a:latin typeface="Verdana" pitchFamily="34" charset="0"/>
          <a:ea typeface="黑体" pitchFamily="49" charset="-122"/>
        </a:defRPr>
      </a:lvl7pPr>
      <a:lvl8pPr marL="1371600" algn="l" rtl="0" eaLnBrk="1" fontAlgn="base" hangingPunct="1">
        <a:spcBef>
          <a:spcPct val="0"/>
        </a:spcBef>
        <a:spcAft>
          <a:spcPct val="0"/>
        </a:spcAft>
        <a:defRPr sz="4200">
          <a:solidFill>
            <a:schemeClr val="tx2"/>
          </a:solidFill>
          <a:latin typeface="Verdana" pitchFamily="34" charset="0"/>
          <a:ea typeface="黑体" pitchFamily="49" charset="-122"/>
        </a:defRPr>
      </a:lvl8pPr>
      <a:lvl9pPr marL="1828800" algn="l" rtl="0" eaLnBrk="1" fontAlgn="base" hangingPunct="1">
        <a:spcBef>
          <a:spcPct val="0"/>
        </a:spcBef>
        <a:spcAft>
          <a:spcPct val="0"/>
        </a:spcAft>
        <a:defRPr sz="4200">
          <a:solidFill>
            <a:schemeClr val="tx2"/>
          </a:solidFill>
          <a:latin typeface="Verdana" pitchFamily="34" charset="0"/>
          <a:ea typeface="黑体" pitchFamily="49" charset="-122"/>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mn-ea"/>
          <a:cs typeface="Times New Roman" panose="02020603050405020304" pitchFamily="18" charset="0"/>
        </a:defRPr>
      </a:lvl1pPr>
      <a:lvl2pPr marL="908050" indent="-436563" algn="l" rtl="0" eaLnBrk="1" fontAlgn="base" hangingPunct="1">
        <a:spcBef>
          <a:spcPct val="2000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mn-ea"/>
          <a:cs typeface="Times New Roman" panose="02020603050405020304" pitchFamily="18" charset="0"/>
        </a:defRPr>
      </a:lvl2pPr>
      <a:lvl3pPr marL="1304925" indent="-395288" algn="l" rtl="0" eaLnBrk="1" fontAlgn="base" hangingPunct="1">
        <a:spcBef>
          <a:spcPct val="20000"/>
        </a:spcBef>
        <a:spcAft>
          <a:spcPct val="0"/>
        </a:spcAft>
        <a:buClr>
          <a:schemeClr val="accent2"/>
        </a:buClr>
        <a:buFont typeface="Wingdings" pitchFamily="2" charset="2"/>
        <a:buChar char="o"/>
        <a:defRPr sz="1600">
          <a:solidFill>
            <a:schemeClr val="tx1"/>
          </a:solidFill>
          <a:latin typeface="Times New Roman" panose="02020603050405020304" pitchFamily="18" charset="0"/>
          <a:ea typeface="+mn-ea"/>
          <a:cs typeface="Times New Roman" panose="02020603050405020304" pitchFamily="18" charset="0"/>
        </a:defRPr>
      </a:lvl3pPr>
      <a:lvl4pPr marL="1693863" indent="-387350" algn="l" rtl="0" eaLnBrk="1" fontAlgn="base" hangingPunct="1">
        <a:spcBef>
          <a:spcPct val="20000"/>
        </a:spcBef>
        <a:spcAft>
          <a:spcPct val="0"/>
        </a:spcAft>
        <a:buClr>
          <a:schemeClr val="accent2"/>
        </a:buClr>
        <a:buFont typeface="Wingdings" pitchFamily="2" charset="2"/>
        <a:buChar char="n"/>
        <a:defRPr sz="1400">
          <a:solidFill>
            <a:schemeClr val="tx1"/>
          </a:solidFill>
          <a:latin typeface="Times New Roman" panose="02020603050405020304" pitchFamily="18" charset="0"/>
          <a:ea typeface="+mn-ea"/>
          <a:cs typeface="Times New Roman" panose="02020603050405020304" pitchFamily="18" charset="0"/>
        </a:defRPr>
      </a:lvl4pPr>
      <a:lvl5pPr marL="2093913" indent="-398463" algn="l" rtl="0" eaLnBrk="1" fontAlgn="base" hangingPunct="1">
        <a:spcBef>
          <a:spcPct val="25000"/>
        </a:spcBef>
        <a:spcAft>
          <a:spcPct val="0"/>
        </a:spcAft>
        <a:buClr>
          <a:schemeClr val="accent2"/>
        </a:buClr>
        <a:buFont typeface="Wingdings" pitchFamily="2" charset="2"/>
        <a:buChar char="§"/>
        <a:defRPr sz="1400">
          <a:solidFill>
            <a:schemeClr val="tx1"/>
          </a:solidFill>
          <a:latin typeface="Times New Roman" panose="02020603050405020304" pitchFamily="18" charset="0"/>
          <a:ea typeface="+mn-ea"/>
          <a:cs typeface="Times New Roman" panose="02020603050405020304"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710.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70.png"/><Relationship Id="rId18" Type="http://schemas.openxmlformats.org/officeDocument/2006/relationships/image" Target="../media/image170.png"/><Relationship Id="rId39" Type="http://schemas.openxmlformats.org/officeDocument/2006/relationships/image" Target="../media/image54.png"/><Relationship Id="rId3" Type="http://schemas.openxmlformats.org/officeDocument/2006/relationships/image" Target="../media/image1010.png"/><Relationship Id="rId34" Type="http://schemas.openxmlformats.org/officeDocument/2006/relationships/image" Target="../media/image350.png"/><Relationship Id="rId7" Type="http://schemas.openxmlformats.org/officeDocument/2006/relationships/image" Target="../media/image600.png"/><Relationship Id="rId33" Type="http://schemas.openxmlformats.org/officeDocument/2006/relationships/image" Target="../media/image340.png"/><Relationship Id="rId38" Type="http://schemas.openxmlformats.org/officeDocument/2006/relationships/image" Target="../media/image8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00.png"/><Relationship Id="rId32" Type="http://schemas.openxmlformats.org/officeDocument/2006/relationships/image" Target="../media/image330.png"/><Relationship Id="rId5" Type="http://schemas.openxmlformats.org/officeDocument/2006/relationships/image" Target="../media/image310.png"/><Relationship Id="rId31" Type="http://schemas.openxmlformats.org/officeDocument/2006/relationships/image" Target="../media/image320.png"/><Relationship Id="rId4" Type="http://schemas.openxmlformats.org/officeDocument/2006/relationships/image" Target="../media/image210.png"/><Relationship Id="rId9" Type="http://schemas.openxmlformats.org/officeDocument/2006/relationships/image" Target="../media/image70.png"/><Relationship Id="rId30" Type="http://schemas.openxmlformats.org/officeDocument/2006/relationships/image" Target="../media/image311.png"/></Relationships>
</file>

<file path=ppt/slides/_rels/slide4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00.png"/><Relationship Id="rId4" Type="http://schemas.openxmlformats.org/officeDocument/2006/relationships/image" Target="../media/image190.pn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01.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Layout" Target="../diagrams/layout7.xml"/><Relationship Id="rId7" Type="http://schemas.openxmlformats.org/officeDocument/2006/relationships/image" Target="../media/image9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00.png"/></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âNatural Language Processingâçå¾çæç´¢ç»æ"/>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576" y="2799776"/>
            <a:ext cx="7848872" cy="34627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p:txBody>
          <a:bodyPr/>
          <a:lstStyle/>
          <a:p>
            <a:pPr algn="ctr"/>
            <a:r>
              <a:rPr lang="en-US" altLang="zh-CN" dirty="0"/>
              <a:t>Knowledge</a:t>
            </a:r>
            <a:r>
              <a:rPr lang="zh-CN" altLang="en-US" dirty="0"/>
              <a:t> </a:t>
            </a:r>
            <a:r>
              <a:rPr lang="en-US" altLang="zh-CN" dirty="0"/>
              <a:t>Graph</a:t>
            </a:r>
            <a:endParaRPr lang="zh-CN" altLang="en-US" dirty="0"/>
          </a:p>
        </p:txBody>
      </p:sp>
      <p:sp>
        <p:nvSpPr>
          <p:cNvPr id="3" name="副标题 2"/>
          <p:cNvSpPr>
            <a:spLocks noGrp="1"/>
          </p:cNvSpPr>
          <p:nvPr>
            <p:ph type="subTitle" idx="1"/>
          </p:nvPr>
        </p:nvSpPr>
        <p:spPr/>
        <p:txBody>
          <a:bodyPr/>
          <a:lstStyle/>
          <a:p>
            <a:pPr algn="r"/>
            <a:r>
              <a:rPr lang="zh-CN" altLang="en-US" dirty="0"/>
              <a:t>汤斯亮（</a:t>
            </a:r>
            <a:r>
              <a:rPr lang="en-US" altLang="zh-CN" dirty="0" err="1"/>
              <a:t>Siliang</a:t>
            </a:r>
            <a:r>
              <a:rPr lang="en-US" altLang="zh-CN" dirty="0"/>
              <a:t> Tang</a:t>
            </a:r>
            <a:r>
              <a:rPr lang="zh-CN" altLang="en-US" dirty="0"/>
              <a:t>）</a:t>
            </a:r>
            <a:endParaRPr lang="en-US" altLang="zh-CN" dirty="0"/>
          </a:p>
          <a:p>
            <a:pPr algn="r"/>
            <a:r>
              <a:rPr lang="en-US" altLang="zh-CN" dirty="0" err="1"/>
              <a:t>siliang@zju.edu.cn</a:t>
            </a:r>
            <a:endParaRPr lang="zh-CN" altLang="en-US" dirty="0"/>
          </a:p>
        </p:txBody>
      </p:sp>
    </p:spTree>
    <p:extLst>
      <p:ext uri="{BB962C8B-B14F-4D97-AF65-F5344CB8AC3E}">
        <p14:creationId xmlns:p14="http://schemas.microsoft.com/office/powerpoint/2010/main" val="574908346"/>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12700"/>
            <a:r>
              <a:rPr lang="en-US" altLang="zh-CN" sz="3600" b="1" spc="-5" dirty="0">
                <a:latin typeface="Times New Roman" charset="0"/>
                <a:ea typeface="Times New Roman" charset="0"/>
                <a:cs typeface="Times New Roman" charset="0"/>
              </a:rPr>
              <a:t>Application: </a:t>
            </a:r>
            <a:r>
              <a:rPr kumimoji="1" lang="en-US" altLang="zh-CN" dirty="0">
                <a:solidFill>
                  <a:sysClr val="windowText" lastClr="000000"/>
                </a:solidFill>
                <a:latin typeface="Times New Roman" charset="0"/>
                <a:ea typeface="Times New Roman" charset="0"/>
                <a:cs typeface="Times New Roman" charset="0"/>
              </a:rPr>
              <a:t>Recommendation</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System</a:t>
            </a:r>
            <a:endParaRPr lang="en-US" sz="3600" b="1" spc="-5" dirty="0">
              <a:latin typeface="Times New Roman" charset="0"/>
              <a:ea typeface="Times New Roman" charset="0"/>
              <a:cs typeface="Times New Roman" charset="0"/>
            </a:endParaRPr>
          </a:p>
        </p:txBody>
      </p:sp>
      <p:sp>
        <p:nvSpPr>
          <p:cNvPr id="9" name="文本框 8"/>
          <p:cNvSpPr txBox="1"/>
          <p:nvPr/>
        </p:nvSpPr>
        <p:spPr bwMode="auto">
          <a:xfrm>
            <a:off x="623401" y="1340768"/>
            <a:ext cx="3372535"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4" name="图片 3"/>
          <p:cNvPicPr>
            <a:picLocks noChangeAspect="1"/>
          </p:cNvPicPr>
          <p:nvPr/>
        </p:nvPicPr>
        <p:blipFill>
          <a:blip r:embed="rId3"/>
          <a:stretch>
            <a:fillRect/>
          </a:stretch>
        </p:blipFill>
        <p:spPr>
          <a:xfrm>
            <a:off x="615381" y="1916832"/>
            <a:ext cx="8100392" cy="3589342"/>
          </a:xfrm>
          <a:prstGeom prst="rect">
            <a:avLst/>
          </a:prstGeom>
        </p:spPr>
      </p:pic>
    </p:spTree>
    <p:extLst>
      <p:ext uri="{BB962C8B-B14F-4D97-AF65-F5344CB8AC3E}">
        <p14:creationId xmlns:p14="http://schemas.microsoft.com/office/powerpoint/2010/main" val="149200841"/>
      </p:ext>
    </p:ext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22313" y="3754568"/>
            <a:ext cx="7772400" cy="682547"/>
          </a:xfrm>
        </p:spPr>
        <p:txBody>
          <a:bodyPr/>
          <a:lstStyle/>
          <a:p>
            <a:r>
              <a:rPr lang="en-US" altLang="zh-CN" dirty="0"/>
              <a:t>KG Completion (Reasoning)</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100</a:t>
            </a:fld>
            <a:endParaRPr lang="en-US" altLang="zh-CN">
              <a:solidFill>
                <a:srgbClr val="000000"/>
              </a:solidFill>
            </a:endParaRPr>
          </a:p>
        </p:txBody>
      </p:sp>
    </p:spTree>
    <p:extLst>
      <p:ext uri="{BB962C8B-B14F-4D97-AF65-F5344CB8AC3E}">
        <p14:creationId xmlns:p14="http://schemas.microsoft.com/office/powerpoint/2010/main" val="1314847900"/>
      </p:ext>
    </p:extLst>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172837"/>
            <a:ext cx="7993062" cy="591867"/>
          </a:xfrm>
          <a:prstGeom prst="rect">
            <a:avLst/>
          </a:prstGeom>
        </p:spPr>
        <p:txBody>
          <a:bodyPr vert="horz" wrap="square" lIns="0" tIns="37503" rIns="0" bIns="0" rtlCol="0">
            <a:spAutoFit/>
          </a:bodyPr>
          <a:lstStyle/>
          <a:p>
            <a:pPr marR="3572">
              <a:spcBef>
                <a:spcPts val="0"/>
              </a:spcBef>
            </a:pPr>
            <a:r>
              <a:rPr spc="63" dirty="0"/>
              <a:t>Knowledge</a:t>
            </a:r>
            <a:r>
              <a:rPr lang="en-US" spc="-53" dirty="0"/>
              <a:t> </a:t>
            </a:r>
            <a:r>
              <a:rPr spc="7" dirty="0"/>
              <a:t>Base </a:t>
            </a:r>
            <a:r>
              <a:rPr spc="42" dirty="0"/>
              <a:t>Incompleteness</a:t>
            </a:r>
          </a:p>
        </p:txBody>
      </p:sp>
      <p:sp>
        <p:nvSpPr>
          <p:cNvPr id="9" name="内容占位符 8"/>
          <p:cNvSpPr>
            <a:spLocks noGrp="1"/>
          </p:cNvSpPr>
          <p:nvPr>
            <p:ph idx="1"/>
          </p:nvPr>
        </p:nvSpPr>
        <p:spPr/>
        <p:txBody>
          <a:bodyPr/>
          <a:lstStyle/>
          <a:p>
            <a:r>
              <a:rPr lang="en-US" altLang="zh-CN" dirty="0"/>
              <a:t>Even w/ extremely large scale, knowledge bases  are by nature incomplete</a:t>
            </a:r>
          </a:p>
          <a:p>
            <a:r>
              <a:rPr lang="en-US" altLang="zh-CN" dirty="0"/>
              <a:t>e.g. in </a:t>
            </a:r>
            <a:r>
              <a:rPr lang="en-US" altLang="zh-CN" dirty="0" err="1"/>
              <a:t>FreeBase</a:t>
            </a:r>
            <a:r>
              <a:rPr lang="en-US" altLang="zh-CN" dirty="0"/>
              <a:t> 71% of humans were missing  “date of birth” (West et al. 2014)</a:t>
            </a:r>
          </a:p>
          <a:p>
            <a:endParaRPr lang="zh-CN" altLang="en-US" dirty="0"/>
          </a:p>
        </p:txBody>
      </p:sp>
      <p:pic>
        <p:nvPicPr>
          <p:cNvPr id="10" name="图片 9"/>
          <p:cNvPicPr>
            <a:picLocks noChangeAspect="1"/>
          </p:cNvPicPr>
          <p:nvPr/>
        </p:nvPicPr>
        <p:blipFill>
          <a:blip r:embed="rId2"/>
          <a:stretch>
            <a:fillRect/>
          </a:stretch>
        </p:blipFill>
        <p:spPr>
          <a:xfrm>
            <a:off x="1979712" y="2348880"/>
            <a:ext cx="5455344" cy="3917845"/>
          </a:xfrm>
          <a:prstGeom prst="rect">
            <a:avLst/>
          </a:prstGeom>
        </p:spPr>
      </p:pic>
    </p:spTree>
    <p:extLst>
      <p:ext uri="{BB962C8B-B14F-4D97-AF65-F5344CB8AC3E}">
        <p14:creationId xmlns:p14="http://schemas.microsoft.com/office/powerpoint/2010/main" val="6788261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72262"/>
            <a:ext cx="7993062" cy="492443"/>
          </a:xfrm>
          <a:prstGeom prst="rect">
            <a:avLst/>
          </a:prstGeom>
        </p:spPr>
        <p:txBody>
          <a:bodyPr vert="horz" wrap="square" lIns="0" tIns="0" rIns="0" bIns="0" rtlCol="0">
            <a:spAutoFit/>
          </a:bodyPr>
          <a:lstStyle/>
          <a:p>
            <a:pPr marL="12700">
              <a:lnSpc>
                <a:spcPct val="100000"/>
              </a:lnSpc>
            </a:pPr>
            <a:r>
              <a:rPr lang="en-US" altLang="zh-CN" sz="3200" spc="-5" dirty="0">
                <a:latin typeface="Times New Roman" charset="0"/>
                <a:ea typeface="Times New Roman" charset="0"/>
                <a:cs typeface="Times New Roman" charset="0"/>
              </a:rPr>
              <a:t>Knowledge</a:t>
            </a:r>
            <a:r>
              <a:rPr lang="zh-CN" altLang="en-US" sz="3200" spc="-5" dirty="0">
                <a:latin typeface="Times New Roman" charset="0"/>
                <a:ea typeface="Times New Roman" charset="0"/>
                <a:cs typeface="Times New Roman" charset="0"/>
              </a:rPr>
              <a:t> </a:t>
            </a:r>
            <a:r>
              <a:rPr lang="en-US" altLang="zh-CN" sz="3200" spc="-5" dirty="0">
                <a:latin typeface="Times New Roman" charset="0"/>
                <a:ea typeface="Times New Roman" charset="0"/>
                <a:cs typeface="Times New Roman" charset="0"/>
              </a:rPr>
              <a:t>Graph</a:t>
            </a:r>
            <a:r>
              <a:rPr lang="zh-CN" altLang="en-US" sz="3200" spc="-5" dirty="0">
                <a:latin typeface="Times New Roman" charset="0"/>
                <a:ea typeface="Times New Roman" charset="0"/>
                <a:cs typeface="Times New Roman" charset="0"/>
              </a:rPr>
              <a:t> </a:t>
            </a:r>
            <a:r>
              <a:rPr lang="en-US" altLang="zh-CN" sz="3200" dirty="0"/>
              <a:t>Completion (Reasoning)</a:t>
            </a:r>
            <a:endParaRPr lang="en-US" sz="32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Predicting the missing link</a:t>
            </a:r>
          </a:p>
          <a:p>
            <a:pPr lvl="1"/>
            <a:r>
              <a:rPr lang="en-US" altLang="zh-CN" dirty="0"/>
              <a:t>Given </a:t>
            </a:r>
            <a:r>
              <a:rPr lang="en-US" altLang="zh-CN" i="1" dirty="0" err="1"/>
              <a:t>e</a:t>
            </a:r>
            <a:r>
              <a:rPr lang="en-US" altLang="zh-CN" baseline="-25000" dirty="0" err="1"/>
              <a:t>1</a:t>
            </a:r>
            <a:r>
              <a:rPr lang="en-US" altLang="zh-CN" dirty="0"/>
              <a:t> and </a:t>
            </a:r>
            <a:r>
              <a:rPr lang="en-US" altLang="zh-CN" i="1" dirty="0" err="1"/>
              <a:t>e</a:t>
            </a:r>
            <a:r>
              <a:rPr lang="en-US" altLang="zh-CN" baseline="-25000" dirty="0" err="1"/>
              <a:t>2</a:t>
            </a:r>
            <a:r>
              <a:rPr lang="en-US" altLang="zh-CN" dirty="0"/>
              <a:t>, predict the relation r.</a:t>
            </a:r>
          </a:p>
          <a:p>
            <a:r>
              <a:rPr lang="en-US" altLang="zh-CN" dirty="0"/>
              <a:t>Predicting the missing entity</a:t>
            </a:r>
          </a:p>
          <a:p>
            <a:pPr lvl="1"/>
            <a:r>
              <a:rPr lang="en-US" altLang="zh-CN" dirty="0"/>
              <a:t>Given </a:t>
            </a:r>
            <a:r>
              <a:rPr lang="en-US" altLang="zh-CN" i="1" dirty="0" err="1"/>
              <a:t>e</a:t>
            </a:r>
            <a:r>
              <a:rPr lang="en-US" altLang="zh-CN" baseline="-25000" dirty="0" err="1"/>
              <a:t>1</a:t>
            </a:r>
            <a:r>
              <a:rPr lang="en-US" altLang="zh-CN" dirty="0"/>
              <a:t> and relation r, predict the missing entity </a:t>
            </a:r>
            <a:r>
              <a:rPr lang="en-US" altLang="zh-CN" i="1" dirty="0" err="1"/>
              <a:t>e</a:t>
            </a:r>
            <a:r>
              <a:rPr lang="en-US" altLang="zh-CN" baseline="-25000" dirty="0" err="1"/>
              <a:t>2</a:t>
            </a:r>
            <a:r>
              <a:rPr lang="en-US" altLang="zh-CN" dirty="0"/>
              <a:t>.</a:t>
            </a:r>
          </a:p>
          <a:p>
            <a:r>
              <a:rPr lang="en-US" altLang="zh-CN" dirty="0"/>
              <a:t>Predicting the triple</a:t>
            </a:r>
          </a:p>
          <a:p>
            <a:pPr lvl="1"/>
            <a:r>
              <a:rPr lang="en-US" altLang="zh-CN" dirty="0"/>
              <a:t>Given a triple, predict whether it is true or false.</a:t>
            </a:r>
          </a:p>
          <a:p>
            <a:endParaRPr lang="zh-CN" altLang="en-US" dirty="0"/>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986482755"/>
      </p:ext>
    </p:extLst>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Knowledge</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Graph</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Reasoning</a:t>
            </a:r>
            <a:endParaRPr lang="en-US" sz="3600" b="1" spc="-5" dirty="0">
              <a:latin typeface="Times New Roman" charset="0"/>
              <a:ea typeface="Times New Roman" charset="0"/>
              <a:cs typeface="Times New Roman"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3711328011"/>
              </p:ext>
            </p:extLst>
          </p:nvPr>
        </p:nvGraphicFramePr>
        <p:xfrm>
          <a:off x="566738" y="1628800"/>
          <a:ext cx="8001000"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475278864"/>
      </p:ext>
    </p:extLst>
  </p:cSld>
  <p:clrMapOvr>
    <a:masterClrMapping/>
  </p:clrMapOvr>
  <p:transition spd="slow"/>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199887"/>
            <a:ext cx="7993062" cy="564817"/>
          </a:xfrm>
          <a:prstGeom prst="rect">
            <a:avLst/>
          </a:prstGeom>
        </p:spPr>
        <p:txBody>
          <a:bodyPr vert="horz" wrap="square" lIns="0" tIns="10715" rIns="0" bIns="0" rtlCol="0">
            <a:spAutoFit/>
          </a:bodyPr>
          <a:lstStyle/>
          <a:p>
            <a:pPr marL="8929">
              <a:spcBef>
                <a:spcPts val="84"/>
              </a:spcBef>
            </a:pPr>
            <a:r>
              <a:rPr spc="80" dirty="0"/>
              <a:t>Modeling </a:t>
            </a:r>
            <a:r>
              <a:rPr spc="-35" dirty="0"/>
              <a:t>Relation</a:t>
            </a:r>
            <a:r>
              <a:rPr spc="-102" dirty="0"/>
              <a:t> </a:t>
            </a:r>
            <a:r>
              <a:rPr spc="-56" dirty="0"/>
              <a:t>Paths</a:t>
            </a:r>
            <a:endParaRPr dirty="0"/>
          </a:p>
        </p:txBody>
      </p:sp>
      <p:sp>
        <p:nvSpPr>
          <p:cNvPr id="5" name="内容占位符 4"/>
          <p:cNvSpPr>
            <a:spLocks noGrp="1"/>
          </p:cNvSpPr>
          <p:nvPr>
            <p:ph idx="1"/>
          </p:nvPr>
        </p:nvSpPr>
        <p:spPr/>
        <p:txBody>
          <a:bodyPr/>
          <a:lstStyle/>
          <a:p>
            <a:r>
              <a:rPr lang="en-US" altLang="zh-CN" dirty="0"/>
              <a:t>Multi-step paths can be informative for indicating  individual relations</a:t>
            </a:r>
          </a:p>
          <a:p>
            <a:endParaRPr lang="en-US" altLang="zh-CN" dirty="0"/>
          </a:p>
          <a:p>
            <a:r>
              <a:rPr lang="en-US" altLang="zh-CN" dirty="0"/>
              <a:t>e.g. “given word, recommend venue in which to  publish the paper”</a:t>
            </a:r>
          </a:p>
          <a:p>
            <a:endParaRPr lang="zh-CN" altLang="en-US" dirty="0"/>
          </a:p>
        </p:txBody>
      </p:sp>
      <p:sp>
        <p:nvSpPr>
          <p:cNvPr id="4" name="object 4"/>
          <p:cNvSpPr/>
          <p:nvPr/>
        </p:nvSpPr>
        <p:spPr>
          <a:xfrm>
            <a:off x="323528" y="2361205"/>
            <a:ext cx="8637734" cy="2386431"/>
          </a:xfrm>
          <a:prstGeom prst="rect">
            <a:avLst/>
          </a:prstGeom>
          <a:blipFill>
            <a:blip r:embed="rId2" cstate="print"/>
            <a:stretch>
              <a:fillRect/>
            </a:stretch>
          </a:blipFill>
        </p:spPr>
        <p:txBody>
          <a:bodyPr wrap="square" lIns="0" tIns="0" rIns="0" bIns="0" rtlCol="0"/>
          <a:lstStyle/>
          <a:p>
            <a:endParaRPr/>
          </a:p>
        </p:txBody>
      </p:sp>
      <p:sp>
        <p:nvSpPr>
          <p:cNvPr id="7" name="矩形 6"/>
          <p:cNvSpPr/>
          <p:nvPr/>
        </p:nvSpPr>
        <p:spPr>
          <a:xfrm>
            <a:off x="696516" y="6481802"/>
            <a:ext cx="2209259" cy="307777"/>
          </a:xfrm>
          <a:prstGeom prst="rect">
            <a:avLst/>
          </a:prstGeom>
        </p:spPr>
        <p:txBody>
          <a:bodyPr wrap="none">
            <a:spAutoFit/>
          </a:bodyPr>
          <a:lstStyle/>
          <a:p>
            <a:r>
              <a:rPr lang="en-US" altLang="zh-CN" sz="1400" dirty="0"/>
              <a:t>(Lao and Cohen 2010)</a:t>
            </a:r>
          </a:p>
        </p:txBody>
      </p:sp>
    </p:spTree>
    <p:extLst>
      <p:ext uri="{BB962C8B-B14F-4D97-AF65-F5344CB8AC3E}">
        <p14:creationId xmlns:p14="http://schemas.microsoft.com/office/powerpoint/2010/main" val="12156976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Path-Ranking Algorithm </a:t>
            </a:r>
            <a:r>
              <a:rPr lang="en-US" altLang="zh-CN" sz="3200" spc="-5" dirty="0">
                <a:latin typeface="Times New Roman" charset="0"/>
                <a:ea typeface="Times New Roman" charset="0"/>
                <a:cs typeface="Times New Roman" charset="0"/>
              </a:rPr>
              <a:t>[Lao et al., 2011]</a:t>
            </a:r>
            <a:endParaRPr lang="en-US" altLang="zh-CN" spc="-5" dirty="0">
              <a:latin typeface="Times New Roman" charset="0"/>
              <a:ea typeface="Times New Roman" charset="0"/>
              <a:cs typeface="Times New Roman" charset="0"/>
            </a:endParaRPr>
          </a:p>
        </p:txBody>
      </p:sp>
      <p:sp>
        <p:nvSpPr>
          <p:cNvPr id="5" name="内容占位符 4"/>
          <p:cNvSpPr>
            <a:spLocks noGrp="1"/>
          </p:cNvSpPr>
          <p:nvPr>
            <p:ph idx="1"/>
          </p:nvPr>
        </p:nvSpPr>
        <p:spPr/>
        <p:txBody>
          <a:bodyPr/>
          <a:lstStyle/>
          <a:p>
            <a:pPr>
              <a:buFont typeface="+mj-lt"/>
              <a:buAutoNum type="arabicPeriod"/>
            </a:pPr>
            <a:r>
              <a:rPr lang="en-US" altLang="zh-CN" dirty="0"/>
              <a:t>Run random walk with restarts to derive many paths.</a:t>
            </a:r>
          </a:p>
          <a:p>
            <a:pPr>
              <a:buFont typeface="+mj-lt"/>
              <a:buAutoNum type="arabicPeriod"/>
            </a:pPr>
            <a:endParaRPr lang="en-US" altLang="zh-CN" dirty="0"/>
          </a:p>
          <a:p>
            <a:pPr>
              <a:buFont typeface="+mj-lt"/>
              <a:buAutoNum type="arabicPeriod"/>
            </a:pPr>
            <a:r>
              <a:rPr lang="en-US" altLang="zh-CN" dirty="0"/>
              <a:t>Use supervised training to rank different paths.</a:t>
            </a:r>
          </a:p>
          <a:p>
            <a:endParaRPr lang="zh-CN" altLang="en-US" dirty="0"/>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pic>
        <p:nvPicPr>
          <p:cNvPr id="4" name="图片 3"/>
          <p:cNvPicPr>
            <a:picLocks noChangeAspect="1"/>
          </p:cNvPicPr>
          <p:nvPr/>
        </p:nvPicPr>
        <p:blipFill rotWithShape="1">
          <a:blip r:embed="rId3"/>
          <a:srcRect t="25274" r="54140" b="49452"/>
          <a:stretch/>
        </p:blipFill>
        <p:spPr>
          <a:xfrm>
            <a:off x="2646462" y="2204864"/>
            <a:ext cx="3901379" cy="738386"/>
          </a:xfrm>
          <a:prstGeom prst="rect">
            <a:avLst/>
          </a:prstGeom>
        </p:spPr>
      </p:pic>
      <p:pic>
        <p:nvPicPr>
          <p:cNvPr id="7" name="图片 6"/>
          <p:cNvPicPr>
            <a:picLocks noChangeAspect="1"/>
          </p:cNvPicPr>
          <p:nvPr/>
        </p:nvPicPr>
        <p:blipFill rotWithShape="1">
          <a:blip r:embed="rId3"/>
          <a:srcRect l="46980"/>
          <a:stretch/>
        </p:blipFill>
        <p:spPr>
          <a:xfrm>
            <a:off x="2041425" y="2998490"/>
            <a:ext cx="5410895" cy="3504660"/>
          </a:xfrm>
          <a:prstGeom prst="rect">
            <a:avLst/>
          </a:prstGeom>
        </p:spPr>
      </p:pic>
    </p:spTree>
    <p:extLst>
      <p:ext uri="{BB962C8B-B14F-4D97-AF65-F5344CB8AC3E}">
        <p14:creationId xmlns:p14="http://schemas.microsoft.com/office/powerpoint/2010/main" val="3382322401"/>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Path-Ranking Algorithm</a:t>
            </a:r>
          </a:p>
        </p:txBody>
      </p:sp>
      <p:sp>
        <p:nvSpPr>
          <p:cNvPr id="4" name="内容占位符 3"/>
          <p:cNvSpPr>
            <a:spLocks noGrp="1"/>
          </p:cNvSpPr>
          <p:nvPr>
            <p:ph idx="1"/>
          </p:nvPr>
        </p:nvSpPr>
        <p:spPr/>
        <p:txBody>
          <a:bodyPr/>
          <a:lstStyle/>
          <a:p>
            <a:pPr>
              <a:buFont typeface="+mj-lt"/>
              <a:buAutoNum type="arabicPeriod"/>
            </a:pPr>
            <a:r>
              <a:rPr lang="en-US" altLang="zh-CN" dirty="0"/>
              <a:t>Run random walk with restarts to derive many paths.</a:t>
            </a:r>
          </a:p>
          <a:p>
            <a:endParaRPr lang="zh-CN" altLang="en-US" dirty="0"/>
          </a:p>
        </p:txBody>
      </p:sp>
      <p:sp>
        <p:nvSpPr>
          <p:cNvPr id="9" name="文本框 8"/>
          <p:cNvSpPr txBox="1"/>
          <p:nvPr/>
        </p:nvSpPr>
        <p:spPr bwMode="auto">
          <a:xfrm>
            <a:off x="623401" y="1340768"/>
            <a:ext cx="7188959"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spcBef>
                <a:spcPts val="1800"/>
              </a:spcBef>
              <a:buClr>
                <a:srgbClr val="FF0000"/>
              </a:buClr>
            </a:pPr>
            <a:endParaRPr kumimoji="1" lang="en-US" altLang="zh-CN" sz="2000" b="1" dirty="0">
              <a:latin typeface="Times New Roman" charset="0"/>
              <a:ea typeface="Times New Roman" charset="0"/>
              <a:cs typeface="Times New Roman" charset="0"/>
            </a:endParaRPr>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pic>
        <p:nvPicPr>
          <p:cNvPr id="5" name="图片 4"/>
          <p:cNvPicPr>
            <a:picLocks noChangeAspect="1"/>
          </p:cNvPicPr>
          <p:nvPr/>
        </p:nvPicPr>
        <p:blipFill>
          <a:blip r:embed="rId3"/>
          <a:stretch>
            <a:fillRect/>
          </a:stretch>
        </p:blipFill>
        <p:spPr>
          <a:xfrm>
            <a:off x="899592" y="1610835"/>
            <a:ext cx="7260967" cy="1939463"/>
          </a:xfrm>
          <a:prstGeom prst="rect">
            <a:avLst/>
          </a:prstGeom>
        </p:spPr>
      </p:pic>
    </p:spTree>
    <p:extLst>
      <p:ext uri="{BB962C8B-B14F-4D97-AF65-F5344CB8AC3E}">
        <p14:creationId xmlns:p14="http://schemas.microsoft.com/office/powerpoint/2010/main" val="798738426"/>
      </p:ext>
    </p:extLst>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Path-Ranking Algorithm</a:t>
            </a:r>
          </a:p>
        </p:txBody>
      </p:sp>
      <p:sp>
        <p:nvSpPr>
          <p:cNvPr id="5" name="内容占位符 4"/>
          <p:cNvSpPr>
            <a:spLocks noGrp="1"/>
          </p:cNvSpPr>
          <p:nvPr>
            <p:ph idx="1"/>
          </p:nvPr>
        </p:nvSpPr>
        <p:spPr/>
        <p:txBody>
          <a:bodyPr/>
          <a:lstStyle/>
          <a:p>
            <a:pPr>
              <a:buFont typeface="+mj-lt"/>
              <a:buAutoNum type="arabicPeriod"/>
            </a:pPr>
            <a:r>
              <a:rPr lang="en-US" altLang="zh-CN" dirty="0"/>
              <a:t>Run random walk with restarts to derive many paths.</a:t>
            </a:r>
          </a:p>
          <a:p>
            <a:endParaRPr lang="zh-CN" altLang="en-US" dirty="0"/>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pic>
        <p:nvPicPr>
          <p:cNvPr id="4" name="图片 3"/>
          <p:cNvPicPr>
            <a:picLocks noChangeAspect="1"/>
          </p:cNvPicPr>
          <p:nvPr/>
        </p:nvPicPr>
        <p:blipFill>
          <a:blip r:embed="rId3"/>
          <a:stretch>
            <a:fillRect/>
          </a:stretch>
        </p:blipFill>
        <p:spPr>
          <a:xfrm>
            <a:off x="1115616" y="1844824"/>
            <a:ext cx="6684903" cy="2651678"/>
          </a:xfrm>
          <a:prstGeom prst="rect">
            <a:avLst/>
          </a:prstGeom>
        </p:spPr>
      </p:pic>
    </p:spTree>
    <p:extLst>
      <p:ext uri="{BB962C8B-B14F-4D97-AF65-F5344CB8AC3E}">
        <p14:creationId xmlns:p14="http://schemas.microsoft.com/office/powerpoint/2010/main" val="1560337938"/>
      </p:ext>
    </p:extLst>
  </p:cSld>
  <p:clrMapOvr>
    <a:masterClrMapping/>
  </p:clrMapOvr>
  <p:transition spd="slow"/>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Path-Ranking Algorithm</a:t>
            </a:r>
          </a:p>
        </p:txBody>
      </p:sp>
      <p:sp>
        <p:nvSpPr>
          <p:cNvPr id="4" name="内容占位符 3"/>
          <p:cNvSpPr>
            <a:spLocks noGrp="1"/>
          </p:cNvSpPr>
          <p:nvPr>
            <p:ph idx="1"/>
          </p:nvPr>
        </p:nvSpPr>
        <p:spPr/>
        <p:txBody>
          <a:bodyPr/>
          <a:lstStyle/>
          <a:p>
            <a:pPr>
              <a:buFont typeface="+mj-lt"/>
              <a:buAutoNum type="arabicPeriod" startAt="2"/>
            </a:pPr>
            <a:r>
              <a:rPr lang="en-US" altLang="zh-CN" dirty="0"/>
              <a:t>Use supervised training to rank different paths.</a:t>
            </a:r>
          </a:p>
          <a:p>
            <a:endParaRPr lang="zh-CN" altLang="en-US" dirty="0"/>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pic>
        <p:nvPicPr>
          <p:cNvPr id="5" name="图片 4"/>
          <p:cNvPicPr>
            <a:picLocks noChangeAspect="1"/>
          </p:cNvPicPr>
          <p:nvPr/>
        </p:nvPicPr>
        <p:blipFill>
          <a:blip r:embed="rId3"/>
          <a:stretch>
            <a:fillRect/>
          </a:stretch>
        </p:blipFill>
        <p:spPr>
          <a:xfrm>
            <a:off x="623401" y="2132856"/>
            <a:ext cx="8325707" cy="2874842"/>
          </a:xfrm>
          <a:prstGeom prst="rect">
            <a:avLst/>
          </a:prstGeom>
        </p:spPr>
      </p:pic>
    </p:spTree>
    <p:extLst>
      <p:ext uri="{BB962C8B-B14F-4D97-AF65-F5344CB8AC3E}">
        <p14:creationId xmlns:p14="http://schemas.microsoft.com/office/powerpoint/2010/main" val="1118303137"/>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Path-Ranking Algorithm</a:t>
            </a:r>
          </a:p>
        </p:txBody>
      </p:sp>
      <p:sp>
        <p:nvSpPr>
          <p:cNvPr id="3" name="文本框 2"/>
          <p:cNvSpPr txBox="1"/>
          <p:nvPr/>
        </p:nvSpPr>
        <p:spPr bwMode="auto">
          <a:xfrm>
            <a:off x="-2753710" y="384678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kumimoji="1" lang="zh-CN" altLang="en-US" sz="2400" dirty="0">
              <a:solidFill>
                <a:sysClr val="windowText" lastClr="000000"/>
              </a:solidFill>
              <a:latin typeface="Times New Roman" pitchFamily="18" charset="0"/>
              <a:cs typeface="Times New Roman" pitchFamily="18" charset="0"/>
            </a:endParaRPr>
          </a:p>
        </p:txBody>
      </p:sp>
      <p:pic>
        <p:nvPicPr>
          <p:cNvPr id="4" name="图片 3"/>
          <p:cNvPicPr>
            <a:picLocks noChangeAspect="1"/>
          </p:cNvPicPr>
          <p:nvPr/>
        </p:nvPicPr>
        <p:blipFill>
          <a:blip r:embed="rId3"/>
          <a:stretch>
            <a:fillRect/>
          </a:stretch>
        </p:blipFill>
        <p:spPr>
          <a:xfrm>
            <a:off x="971600" y="1556792"/>
            <a:ext cx="7188959" cy="4248836"/>
          </a:xfrm>
          <a:prstGeom prst="rect">
            <a:avLst/>
          </a:prstGeom>
        </p:spPr>
      </p:pic>
      <p:sp>
        <p:nvSpPr>
          <p:cNvPr id="7" name="内容占位符 3"/>
          <p:cNvSpPr>
            <a:spLocks noGrp="1"/>
          </p:cNvSpPr>
          <p:nvPr>
            <p:ph idx="1"/>
          </p:nvPr>
        </p:nvSpPr>
        <p:spPr/>
        <p:txBody>
          <a:bodyPr/>
          <a:lstStyle/>
          <a:p>
            <a:pPr>
              <a:buFont typeface="+mj-lt"/>
              <a:buAutoNum type="arabicPeriod" startAt="2"/>
            </a:pPr>
            <a:r>
              <a:rPr lang="en-US" altLang="zh-CN" dirty="0"/>
              <a:t>Use supervised training to rank different paths.</a:t>
            </a:r>
          </a:p>
          <a:p>
            <a:endParaRPr lang="zh-CN" altLang="en-US" dirty="0"/>
          </a:p>
        </p:txBody>
      </p:sp>
    </p:spTree>
    <p:extLst>
      <p:ext uri="{BB962C8B-B14F-4D97-AF65-F5344CB8AC3E}">
        <p14:creationId xmlns:p14="http://schemas.microsoft.com/office/powerpoint/2010/main" val="35566601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12700"/>
            <a:r>
              <a:rPr lang="en-US" altLang="zh-CN" sz="3600" b="1" spc="-5" dirty="0">
                <a:latin typeface="Times New Roman" charset="0"/>
                <a:ea typeface="Times New Roman" charset="0"/>
                <a:cs typeface="Times New Roman" charset="0"/>
              </a:rPr>
              <a:t>Application: </a:t>
            </a:r>
            <a:r>
              <a:rPr kumimoji="1" lang="en-US" altLang="zh-CN" dirty="0">
                <a:solidFill>
                  <a:sysClr val="windowText" lastClr="000000"/>
                </a:solidFill>
                <a:latin typeface="Times New Roman" charset="0"/>
                <a:ea typeface="Times New Roman" charset="0"/>
                <a:cs typeface="Times New Roman" charset="0"/>
              </a:rPr>
              <a:t>Decision</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Support</a:t>
            </a:r>
            <a:endParaRPr lang="en-US" sz="3600" b="1" spc="-5" dirty="0">
              <a:latin typeface="Times New Roman" charset="0"/>
              <a:ea typeface="Times New Roman" charset="0"/>
              <a:cs typeface="Times New Roman" charset="0"/>
            </a:endParaRPr>
          </a:p>
        </p:txBody>
      </p:sp>
      <p:sp>
        <p:nvSpPr>
          <p:cNvPr id="9" name="文本框 8"/>
          <p:cNvSpPr txBox="1"/>
          <p:nvPr/>
        </p:nvSpPr>
        <p:spPr bwMode="auto">
          <a:xfrm>
            <a:off x="623401" y="1340768"/>
            <a:ext cx="3372535"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3" name="图片 2"/>
          <p:cNvPicPr>
            <a:picLocks noChangeAspect="1"/>
          </p:cNvPicPr>
          <p:nvPr/>
        </p:nvPicPr>
        <p:blipFill>
          <a:blip r:embed="rId3"/>
          <a:stretch>
            <a:fillRect/>
          </a:stretch>
        </p:blipFill>
        <p:spPr>
          <a:xfrm>
            <a:off x="640413" y="1772755"/>
            <a:ext cx="7027932" cy="4428335"/>
          </a:xfrm>
          <a:prstGeom prst="rect">
            <a:avLst/>
          </a:prstGeom>
        </p:spPr>
      </p:pic>
    </p:spTree>
    <p:extLst>
      <p:ext uri="{BB962C8B-B14F-4D97-AF65-F5344CB8AC3E}">
        <p14:creationId xmlns:p14="http://schemas.microsoft.com/office/powerpoint/2010/main" val="849397666"/>
      </p:ext>
    </p:extLst>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nb-NO" sz="3600" b="1" dirty="0"/>
              <a:t>ProPPR </a:t>
            </a:r>
            <a:r>
              <a:rPr lang="en-US" sz="3200" dirty="0"/>
              <a:t>[</a:t>
            </a:r>
            <a:r>
              <a:rPr lang="nb-NO" sz="3200" b="1" dirty="0"/>
              <a:t>Wang et al.,2013;2015]</a:t>
            </a:r>
            <a:endParaRPr sz="3200" b="1" dirty="0"/>
          </a:p>
        </p:txBody>
      </p:sp>
      <p:sp>
        <p:nvSpPr>
          <p:cNvPr id="3" name="内容占位符 2"/>
          <p:cNvSpPr>
            <a:spLocks noGrp="1"/>
          </p:cNvSpPr>
          <p:nvPr>
            <p:ph idx="1"/>
          </p:nvPr>
        </p:nvSpPr>
        <p:spPr/>
        <p:txBody>
          <a:bodyPr/>
          <a:lstStyle/>
          <a:p>
            <a:r>
              <a:rPr lang="en-US" altLang="zh-CN" dirty="0" err="1"/>
              <a:t>ProPPR</a:t>
            </a:r>
            <a:r>
              <a:rPr lang="en-US" altLang="zh-CN" dirty="0"/>
              <a:t> generalizes PRA with recursive probabilistic logic programs.</a:t>
            </a:r>
          </a:p>
          <a:p>
            <a:endParaRPr lang="en-US" altLang="zh-CN" dirty="0"/>
          </a:p>
          <a:p>
            <a:r>
              <a:rPr lang="en-US" altLang="zh-CN" dirty="0"/>
              <a:t>You may use other relations to jointly infer this target relation.</a:t>
            </a:r>
          </a:p>
          <a:p>
            <a:endParaRPr lang="zh-CN" altLang="en-US" dirty="0"/>
          </a:p>
        </p:txBody>
      </p:sp>
      <p:pic>
        <p:nvPicPr>
          <p:cNvPr id="5" name="图片 4"/>
          <p:cNvPicPr>
            <a:picLocks noChangeAspect="1"/>
          </p:cNvPicPr>
          <p:nvPr/>
        </p:nvPicPr>
        <p:blipFill>
          <a:blip r:embed="rId2"/>
          <a:stretch>
            <a:fillRect/>
          </a:stretch>
        </p:blipFill>
        <p:spPr>
          <a:xfrm>
            <a:off x="1259632" y="2852936"/>
            <a:ext cx="6884718" cy="3173586"/>
          </a:xfrm>
          <a:prstGeom prst="rect">
            <a:avLst/>
          </a:prstGeom>
        </p:spPr>
      </p:pic>
    </p:spTree>
    <p:extLst>
      <p:ext uri="{BB962C8B-B14F-4D97-AF65-F5344CB8AC3E}">
        <p14:creationId xmlns:p14="http://schemas.microsoft.com/office/powerpoint/2010/main" val="12252816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Embedding-Based Reasoning</a:t>
            </a:r>
            <a:br>
              <a:rPr lang="en-US" altLang="zh-CN" dirty="0"/>
            </a:br>
            <a:endParaRPr lang="zh-CN" altLang="en-US"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111</a:t>
            </a:fld>
            <a:endParaRPr lang="en-US" altLang="zh-CN">
              <a:solidFill>
                <a:srgbClr val="000000"/>
              </a:solidFill>
            </a:endParaRPr>
          </a:p>
        </p:txBody>
      </p:sp>
    </p:spTree>
    <p:extLst>
      <p:ext uri="{BB962C8B-B14F-4D97-AF65-F5344CB8AC3E}">
        <p14:creationId xmlns:p14="http://schemas.microsoft.com/office/powerpoint/2010/main" val="2150534893"/>
      </p:ext>
    </p:extLst>
  </p:cSld>
  <p:clrMapOvr>
    <a:masterClrMapping/>
  </p:clrMapOvr>
  <p:transition spd="slow"/>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01690"/>
            <a:ext cx="7993062" cy="563014"/>
          </a:xfrm>
          <a:prstGeom prst="rect">
            <a:avLst/>
          </a:prstGeom>
        </p:spPr>
        <p:txBody>
          <a:bodyPr vert="horz" wrap="square" lIns="0" tIns="8929" rIns="0" bIns="0" rtlCol="0">
            <a:spAutoFit/>
          </a:bodyPr>
          <a:lstStyle/>
          <a:p>
            <a:pPr marL="8929">
              <a:spcBef>
                <a:spcPts val="70"/>
              </a:spcBef>
            </a:pPr>
            <a:r>
              <a:rPr spc="-158" dirty="0"/>
              <a:t>Tensor</a:t>
            </a:r>
            <a:r>
              <a:rPr spc="-35" dirty="0"/>
              <a:t> </a:t>
            </a:r>
            <a:r>
              <a:rPr spc="46" dirty="0"/>
              <a:t>Decomposition</a:t>
            </a:r>
            <a:r>
              <a:rPr lang="en-US" spc="46" dirty="0"/>
              <a:t> </a:t>
            </a:r>
            <a:r>
              <a:rPr lang="en-US" sz="2800" spc="46" dirty="0"/>
              <a:t>(</a:t>
            </a:r>
            <a:r>
              <a:rPr lang="en-US" sz="2800" spc="46" dirty="0" err="1"/>
              <a:t>Sutskever</a:t>
            </a:r>
            <a:r>
              <a:rPr lang="en-US" sz="2800" spc="46" dirty="0"/>
              <a:t> et al. 2009)</a:t>
            </a:r>
            <a:endParaRPr dirty="0"/>
          </a:p>
        </p:txBody>
      </p:sp>
      <p:sp>
        <p:nvSpPr>
          <p:cNvPr id="6" name="内容占位符 5"/>
          <p:cNvSpPr>
            <a:spLocks noGrp="1"/>
          </p:cNvSpPr>
          <p:nvPr>
            <p:ph idx="1"/>
          </p:nvPr>
        </p:nvSpPr>
        <p:spPr/>
        <p:txBody>
          <a:bodyPr/>
          <a:lstStyle/>
          <a:p>
            <a:r>
              <a:rPr lang="en-US" altLang="zh-CN" dirty="0"/>
              <a:t>Can model relations by decomposing a tensor  containing entity/relation/entity tuples</a:t>
            </a:r>
          </a:p>
          <a:p>
            <a:endParaRPr lang="zh-CN" altLang="en-US" dirty="0"/>
          </a:p>
        </p:txBody>
      </p:sp>
      <p:sp>
        <p:nvSpPr>
          <p:cNvPr id="5" name="object 5"/>
          <p:cNvSpPr/>
          <p:nvPr/>
        </p:nvSpPr>
        <p:spPr>
          <a:xfrm>
            <a:off x="2555776" y="2132856"/>
            <a:ext cx="3630774" cy="361935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3511065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nb-NO" sz="3600" b="1" dirty="0"/>
              <a:t>RESCAL </a:t>
            </a:r>
            <a:r>
              <a:rPr lang="nb-NO" sz="3200" b="1" dirty="0"/>
              <a:t>(</a:t>
            </a:r>
            <a:r>
              <a:rPr lang="nb-NO" sz="3200" b="1" dirty="0" err="1"/>
              <a:t>Nickel</a:t>
            </a:r>
            <a:r>
              <a:rPr lang="nb-NO" sz="3200" b="1" dirty="0"/>
              <a:t> et al., 2011)</a:t>
            </a:r>
            <a:endParaRPr sz="3200" b="1" dirty="0"/>
          </a:p>
        </p:txBody>
      </p:sp>
      <p:sp>
        <p:nvSpPr>
          <p:cNvPr id="3" name="内容占位符 2"/>
          <p:cNvSpPr>
            <a:spLocks noGrp="1"/>
          </p:cNvSpPr>
          <p:nvPr>
            <p:ph idx="1"/>
          </p:nvPr>
        </p:nvSpPr>
        <p:spPr/>
        <p:txBody>
          <a:bodyPr/>
          <a:lstStyle/>
          <a:p>
            <a:r>
              <a:rPr lang="en-US" altLang="zh-CN" dirty="0"/>
              <a:t>Tensor factorization on the </a:t>
            </a:r>
          </a:p>
          <a:p>
            <a:pPr lvl="1"/>
            <a:r>
              <a:rPr lang="en-US" altLang="zh-CN" dirty="0"/>
              <a:t>(head)entity-(tail)entity-relation tensor</a:t>
            </a:r>
          </a:p>
          <a:p>
            <a:endParaRPr lang="zh-CN" altLang="en-US" dirty="0"/>
          </a:p>
        </p:txBody>
      </p:sp>
      <p:pic>
        <p:nvPicPr>
          <p:cNvPr id="5" name="图片 4"/>
          <p:cNvPicPr>
            <a:picLocks noChangeAspect="1"/>
          </p:cNvPicPr>
          <p:nvPr/>
        </p:nvPicPr>
        <p:blipFill>
          <a:blip r:embed="rId2"/>
          <a:stretch>
            <a:fillRect/>
          </a:stretch>
        </p:blipFill>
        <p:spPr>
          <a:xfrm>
            <a:off x="1171898" y="2348880"/>
            <a:ext cx="6732240" cy="3654379"/>
          </a:xfrm>
          <a:prstGeom prst="rect">
            <a:avLst/>
          </a:prstGeom>
        </p:spPr>
      </p:pic>
    </p:spTree>
    <p:extLst>
      <p:ext uri="{BB962C8B-B14F-4D97-AF65-F5344CB8AC3E}">
        <p14:creationId xmlns:p14="http://schemas.microsoft.com/office/powerpoint/2010/main" val="41842453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36074"/>
            <a:ext cx="7993062" cy="528630"/>
          </a:xfrm>
          <a:prstGeom prst="rect">
            <a:avLst/>
          </a:prstGeom>
        </p:spPr>
        <p:txBody>
          <a:bodyPr vert="horz" wrap="square" lIns="0" tIns="5358" rIns="0" bIns="0" rtlCol="0">
            <a:spAutoFit/>
          </a:bodyPr>
          <a:lstStyle/>
          <a:p>
            <a:pPr marL="8929" marR="3572">
              <a:spcBef>
                <a:spcPts val="42"/>
              </a:spcBef>
            </a:pPr>
            <a:r>
              <a:rPr sz="3400" spc="-4" dirty="0"/>
              <a:t>Matrix </a:t>
            </a:r>
            <a:r>
              <a:rPr sz="3400" dirty="0"/>
              <a:t>Factorization </a:t>
            </a:r>
            <a:r>
              <a:rPr sz="2000" spc="7" dirty="0"/>
              <a:t>(Riedel et al.</a:t>
            </a:r>
            <a:r>
              <a:rPr sz="2000" spc="-11" dirty="0"/>
              <a:t> </a:t>
            </a:r>
            <a:r>
              <a:rPr sz="2000" spc="11" dirty="0"/>
              <a:t>2013)</a:t>
            </a:r>
            <a:endParaRPr sz="2000" dirty="0"/>
          </a:p>
        </p:txBody>
      </p:sp>
      <p:sp>
        <p:nvSpPr>
          <p:cNvPr id="8" name="内容占位符 7"/>
          <p:cNvSpPr>
            <a:spLocks noGrp="1"/>
          </p:cNvSpPr>
          <p:nvPr>
            <p:ph idx="1"/>
          </p:nvPr>
        </p:nvSpPr>
        <p:spPr>
          <a:xfrm>
            <a:off x="566738" y="931026"/>
            <a:ext cx="4357593" cy="5522310"/>
          </a:xfrm>
        </p:spPr>
        <p:txBody>
          <a:bodyPr/>
          <a:lstStyle/>
          <a:p>
            <a:r>
              <a:rPr lang="en-US" altLang="zh-CN" spc="18" dirty="0"/>
              <a:t>Reconcile </a:t>
            </a:r>
            <a:r>
              <a:rPr lang="en-US" altLang="zh-CN" spc="28" dirty="0"/>
              <a:t>Schema-based </a:t>
            </a:r>
            <a:r>
              <a:rPr lang="en-US" altLang="zh-CN" spc="60" dirty="0"/>
              <a:t>and </a:t>
            </a:r>
            <a:r>
              <a:rPr lang="en-US" altLang="zh-CN" spc="46" dirty="0"/>
              <a:t>Open </a:t>
            </a:r>
            <a:r>
              <a:rPr lang="en-US" altLang="zh-CN" spc="-95" dirty="0"/>
              <a:t>IE</a:t>
            </a:r>
            <a:r>
              <a:rPr lang="en-US" altLang="zh-CN" spc="-169" dirty="0"/>
              <a:t> </a:t>
            </a:r>
            <a:r>
              <a:rPr lang="en-US" altLang="zh-CN" dirty="0"/>
              <a:t>Extractions</a:t>
            </a:r>
          </a:p>
          <a:p>
            <a:endParaRPr lang="en-US" altLang="zh-CN" dirty="0"/>
          </a:p>
          <a:p>
            <a:endParaRPr lang="en-US" altLang="zh-CN" dirty="0"/>
          </a:p>
          <a:p>
            <a:r>
              <a:rPr lang="en-US" altLang="zh-CN" dirty="0"/>
              <a:t>What to do when we  have a knowledge base, and text from  </a:t>
            </a:r>
            <a:r>
              <a:rPr lang="en-US" altLang="zh-CN" dirty="0" err="1"/>
              <a:t>OpenIE</a:t>
            </a:r>
            <a:r>
              <a:rPr lang="en-US" altLang="zh-CN" dirty="0"/>
              <a:t> extractions?</a:t>
            </a:r>
          </a:p>
          <a:p>
            <a:endParaRPr lang="en-US" altLang="zh-CN" dirty="0"/>
          </a:p>
          <a:p>
            <a:r>
              <a:rPr lang="en-US" altLang="zh-CN" b="1" dirty="0"/>
              <a:t>Universal schema:  </a:t>
            </a:r>
            <a:r>
              <a:rPr lang="en-US" altLang="zh-CN" dirty="0"/>
              <a:t>embed relations from multiple schema in the same space</a:t>
            </a:r>
          </a:p>
          <a:p>
            <a:endParaRPr lang="zh-CN" altLang="en-US" dirty="0"/>
          </a:p>
        </p:txBody>
      </p:sp>
      <p:sp>
        <p:nvSpPr>
          <p:cNvPr id="7" name="object 7"/>
          <p:cNvSpPr/>
          <p:nvPr/>
        </p:nvSpPr>
        <p:spPr>
          <a:xfrm>
            <a:off x="4952652" y="920676"/>
            <a:ext cx="4048094" cy="54726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01866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80055"/>
            <a:ext cx="7993062" cy="684649"/>
          </a:xfrm>
          <a:prstGeom prst="rect">
            <a:avLst/>
          </a:prstGeom>
        </p:spPr>
        <p:txBody>
          <a:bodyPr vert="horz" wrap="square" lIns="0" tIns="37503" rIns="0" bIns="0" rtlCol="0">
            <a:spAutoFit/>
          </a:bodyPr>
          <a:lstStyle/>
          <a:p>
            <a:pPr marR="3572" indent="-1901956">
              <a:lnSpc>
                <a:spcPts val="5625"/>
              </a:lnSpc>
              <a:spcBef>
                <a:spcPts val="0"/>
              </a:spcBef>
            </a:pPr>
            <a:r>
              <a:rPr spc="28" dirty="0"/>
              <a:t>Consistency</a:t>
            </a:r>
            <a:r>
              <a:rPr lang="en-US" spc="-35" dirty="0"/>
              <a:t> </a:t>
            </a:r>
            <a:r>
              <a:rPr spc="4" dirty="0"/>
              <a:t>in</a:t>
            </a:r>
            <a:r>
              <a:rPr lang="en-US" spc="4" dirty="0"/>
              <a:t> </a:t>
            </a:r>
            <a:r>
              <a:rPr spc="84" dirty="0" err="1"/>
              <a:t>Embeddings</a:t>
            </a:r>
            <a:endParaRPr spc="84" dirty="0"/>
          </a:p>
        </p:txBody>
      </p:sp>
      <p:sp>
        <p:nvSpPr>
          <p:cNvPr id="6" name="内容占位符 5"/>
          <p:cNvSpPr>
            <a:spLocks noGrp="1"/>
          </p:cNvSpPr>
          <p:nvPr>
            <p:ph idx="1"/>
          </p:nvPr>
        </p:nvSpPr>
        <p:spPr/>
        <p:txBody>
          <a:bodyPr/>
          <a:lstStyle/>
          <a:p>
            <a:r>
              <a:rPr lang="en-US" altLang="zh-CN" dirty="0"/>
              <a:t>e.g. king – man + woman = queen (</a:t>
            </a:r>
            <a:r>
              <a:rPr lang="en-US" altLang="zh-CN" dirty="0" err="1"/>
              <a:t>Mikolov</a:t>
            </a:r>
            <a:r>
              <a:rPr lang="en-US" altLang="zh-CN" dirty="0"/>
              <a:t> et al.  2013)</a:t>
            </a:r>
          </a:p>
          <a:p>
            <a:endParaRPr lang="zh-CN" altLang="en-US" dirty="0"/>
          </a:p>
        </p:txBody>
      </p:sp>
      <p:sp>
        <p:nvSpPr>
          <p:cNvPr id="5" name="object 5"/>
          <p:cNvSpPr/>
          <p:nvPr/>
        </p:nvSpPr>
        <p:spPr>
          <a:xfrm>
            <a:off x="1213398" y="2939898"/>
            <a:ext cx="6761749" cy="23422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273159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58796"/>
            <a:ext cx="7993062" cy="505908"/>
          </a:xfrm>
          <a:prstGeom prst="rect">
            <a:avLst/>
          </a:prstGeom>
        </p:spPr>
        <p:txBody>
          <a:bodyPr vert="horz" wrap="square" lIns="0" tIns="13335" rIns="0" bIns="0" rtlCol="0">
            <a:spAutoFit/>
          </a:bodyPr>
          <a:lstStyle/>
          <a:p>
            <a:pPr marL="12700">
              <a:spcBef>
                <a:spcPts val="105"/>
              </a:spcBef>
            </a:pPr>
            <a:r>
              <a:rPr lang="nb-NO" sz="3200" b="1" dirty="0"/>
              <a:t>Neural Tensor Networks </a:t>
            </a:r>
            <a:r>
              <a:rPr lang="nb-NO" sz="2800" b="1" dirty="0"/>
              <a:t>(Socher et al., 2013)</a:t>
            </a:r>
            <a:endParaRPr sz="2800" b="1" dirty="0"/>
          </a:p>
        </p:txBody>
      </p:sp>
      <p:sp>
        <p:nvSpPr>
          <p:cNvPr id="5" name="内容占位符 4"/>
          <p:cNvSpPr>
            <a:spLocks noGrp="1"/>
          </p:cNvSpPr>
          <p:nvPr>
            <p:ph idx="1"/>
          </p:nvPr>
        </p:nvSpPr>
        <p:spPr/>
        <p:txBody>
          <a:bodyPr/>
          <a:lstStyle/>
          <a:p>
            <a:r>
              <a:rPr lang="en-US" altLang="zh-CN" dirty="0"/>
              <a:t>Model the bilinear interaction between entity pairs with tensors.</a:t>
            </a:r>
          </a:p>
        </p:txBody>
      </p:sp>
      <p:pic>
        <p:nvPicPr>
          <p:cNvPr id="3" name="图片 2"/>
          <p:cNvPicPr>
            <a:picLocks noChangeAspect="1"/>
          </p:cNvPicPr>
          <p:nvPr/>
        </p:nvPicPr>
        <p:blipFill>
          <a:blip r:embed="rId2"/>
          <a:stretch>
            <a:fillRect/>
          </a:stretch>
        </p:blipFill>
        <p:spPr>
          <a:xfrm>
            <a:off x="1331640" y="1772816"/>
            <a:ext cx="6313264" cy="4235996"/>
          </a:xfrm>
          <a:prstGeom prst="rect">
            <a:avLst/>
          </a:prstGeom>
        </p:spPr>
      </p:pic>
    </p:spTree>
    <p:extLst>
      <p:ext uri="{BB962C8B-B14F-4D97-AF65-F5344CB8AC3E}">
        <p14:creationId xmlns:p14="http://schemas.microsoft.com/office/powerpoint/2010/main" val="5335885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nb-NO" sz="3600" b="1" dirty="0" err="1"/>
              <a:t>TransE</a:t>
            </a:r>
            <a:r>
              <a:rPr lang="nb-NO" sz="3600" b="1" dirty="0"/>
              <a:t> </a:t>
            </a:r>
            <a:r>
              <a:rPr lang="nb-NO" sz="3200" b="1" dirty="0"/>
              <a:t>(Bordes et al., 2013)</a:t>
            </a:r>
            <a:endParaRPr sz="3200" b="1" dirty="0"/>
          </a:p>
        </p:txBody>
      </p:sp>
      <p:sp>
        <p:nvSpPr>
          <p:cNvPr id="3" name="内容占位符 2"/>
          <p:cNvSpPr>
            <a:spLocks noGrp="1"/>
          </p:cNvSpPr>
          <p:nvPr>
            <p:ph idx="1"/>
          </p:nvPr>
        </p:nvSpPr>
        <p:spPr/>
        <p:txBody>
          <a:bodyPr/>
          <a:lstStyle/>
          <a:p>
            <a:r>
              <a:rPr lang="en-US" altLang="zh-CN" dirty="0"/>
              <a:t>Assumption: in the vector space, when adding the relation to the head entity, we should get close to the target tail entity</a:t>
            </a:r>
          </a:p>
          <a:p>
            <a:endParaRPr lang="en-US" altLang="zh-CN" dirty="0"/>
          </a:p>
          <a:p>
            <a:r>
              <a:rPr lang="en-US" altLang="zh-CN" dirty="0"/>
              <a:t>Margin based loss function:</a:t>
            </a:r>
          </a:p>
          <a:p>
            <a:pPr lvl="1"/>
            <a:r>
              <a:rPr lang="en-US" altLang="zh-CN" dirty="0"/>
              <a:t>Minimize the distance between (</a:t>
            </a:r>
            <a:r>
              <a:rPr lang="en-US" altLang="zh-CN" i="1" dirty="0" err="1"/>
              <a:t>h+l</a:t>
            </a:r>
            <a:r>
              <a:rPr lang="en-US" altLang="zh-CN" dirty="0"/>
              <a:t>) and </a:t>
            </a:r>
            <a:r>
              <a:rPr lang="en-US" altLang="zh-CN" i="1" dirty="0"/>
              <a:t>t</a:t>
            </a:r>
          </a:p>
          <a:p>
            <a:pPr lvl="1"/>
            <a:r>
              <a:rPr lang="en-US" altLang="zh-CN" dirty="0"/>
              <a:t>Maximize the distance between (</a:t>
            </a:r>
            <a:r>
              <a:rPr lang="en-US" altLang="zh-CN" i="1" dirty="0" err="1"/>
              <a:t>h+l</a:t>
            </a:r>
            <a:r>
              <a:rPr lang="en-US" altLang="zh-CN" dirty="0"/>
              <a:t>) to a randomly sampled tail </a:t>
            </a:r>
            <a:r>
              <a:rPr lang="en-US" altLang="zh-CN" i="1" dirty="0"/>
              <a:t>t’</a:t>
            </a:r>
            <a:r>
              <a:rPr lang="en-US" altLang="zh-CN" dirty="0"/>
              <a:t> (negative example).</a:t>
            </a:r>
          </a:p>
          <a:p>
            <a:endParaRPr lang="zh-CN" altLang="en-US" dirty="0"/>
          </a:p>
        </p:txBody>
      </p:sp>
      <p:pic>
        <p:nvPicPr>
          <p:cNvPr id="6" name="图片 5"/>
          <p:cNvPicPr>
            <a:picLocks noChangeAspect="1"/>
          </p:cNvPicPr>
          <p:nvPr/>
        </p:nvPicPr>
        <p:blipFill>
          <a:blip r:embed="rId2"/>
          <a:stretch>
            <a:fillRect/>
          </a:stretch>
        </p:blipFill>
        <p:spPr>
          <a:xfrm>
            <a:off x="683568" y="4300267"/>
            <a:ext cx="7884368" cy="928711"/>
          </a:xfrm>
          <a:prstGeom prst="rect">
            <a:avLst/>
          </a:prstGeom>
        </p:spPr>
      </p:pic>
    </p:spTree>
    <p:extLst>
      <p:ext uri="{BB962C8B-B14F-4D97-AF65-F5344CB8AC3E}">
        <p14:creationId xmlns:p14="http://schemas.microsoft.com/office/powerpoint/2010/main" val="30784246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58796"/>
            <a:ext cx="7993062" cy="505908"/>
          </a:xfrm>
          <a:prstGeom prst="rect">
            <a:avLst/>
          </a:prstGeom>
        </p:spPr>
        <p:txBody>
          <a:bodyPr vert="horz" wrap="square" lIns="0" tIns="13335" rIns="0" bIns="0" rtlCol="0">
            <a:spAutoFit/>
          </a:bodyPr>
          <a:lstStyle/>
          <a:p>
            <a:pPr marL="12700">
              <a:spcBef>
                <a:spcPts val="105"/>
              </a:spcBef>
            </a:pPr>
            <a:r>
              <a:rPr lang="nb-NO" sz="3200" b="1" dirty="0"/>
              <a:t>Poincaré Embeddings </a:t>
            </a:r>
            <a:r>
              <a:rPr lang="nb-NO" sz="2800" b="1" dirty="0"/>
              <a:t>(Nickel and Kiela, 2017)</a:t>
            </a:r>
            <a:endParaRPr sz="3200" b="1" dirty="0"/>
          </a:p>
        </p:txBody>
      </p:sp>
      <p:sp>
        <p:nvSpPr>
          <p:cNvPr id="5" name="内容占位符 4"/>
          <p:cNvSpPr>
            <a:spLocks noGrp="1"/>
          </p:cNvSpPr>
          <p:nvPr>
            <p:ph idx="1"/>
          </p:nvPr>
        </p:nvSpPr>
        <p:spPr/>
        <p:txBody>
          <a:bodyPr/>
          <a:lstStyle/>
          <a:p>
            <a:r>
              <a:rPr lang="en-US" altLang="zh-CN" dirty="0"/>
              <a:t>Idea: learn hierarchical KB representations by looking at hyperbolic space.</a:t>
            </a:r>
          </a:p>
          <a:p>
            <a:endParaRPr lang="zh-CN" altLang="en-US" dirty="0"/>
          </a:p>
        </p:txBody>
      </p:sp>
      <p:pic>
        <p:nvPicPr>
          <p:cNvPr id="3" name="图片 2"/>
          <p:cNvPicPr>
            <a:picLocks noChangeAspect="1"/>
          </p:cNvPicPr>
          <p:nvPr/>
        </p:nvPicPr>
        <p:blipFill>
          <a:blip r:embed="rId2"/>
          <a:stretch>
            <a:fillRect/>
          </a:stretch>
        </p:blipFill>
        <p:spPr>
          <a:xfrm>
            <a:off x="1994403" y="1988841"/>
            <a:ext cx="5112568" cy="667858"/>
          </a:xfrm>
          <a:prstGeom prst="rect">
            <a:avLst/>
          </a:prstGeom>
        </p:spPr>
      </p:pic>
      <p:pic>
        <p:nvPicPr>
          <p:cNvPr id="6" name="图片 5"/>
          <p:cNvPicPr>
            <a:picLocks noChangeAspect="1"/>
          </p:cNvPicPr>
          <p:nvPr/>
        </p:nvPicPr>
        <p:blipFill>
          <a:blip r:embed="rId3"/>
          <a:stretch>
            <a:fillRect/>
          </a:stretch>
        </p:blipFill>
        <p:spPr>
          <a:xfrm>
            <a:off x="1403648" y="3099791"/>
            <a:ext cx="6294078" cy="2793230"/>
          </a:xfrm>
          <a:prstGeom prst="rect">
            <a:avLst/>
          </a:prstGeom>
        </p:spPr>
      </p:pic>
    </p:spTree>
    <p:extLst>
      <p:ext uri="{BB962C8B-B14F-4D97-AF65-F5344CB8AC3E}">
        <p14:creationId xmlns:p14="http://schemas.microsoft.com/office/powerpoint/2010/main" val="28502243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722313" y="3212976"/>
            <a:ext cx="7772400" cy="1224136"/>
          </a:xfrm>
        </p:spPr>
        <p:txBody>
          <a:bodyPr/>
          <a:lstStyle/>
          <a:p>
            <a:r>
              <a:rPr lang="en-US" altLang="zh-CN" dirty="0"/>
              <a:t>Bridging Path-Based and Embedding-Based Reasoning</a:t>
            </a:r>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119</a:t>
            </a:fld>
            <a:endParaRPr lang="en-US" altLang="zh-CN">
              <a:solidFill>
                <a:srgbClr val="000000"/>
              </a:solidFill>
            </a:endParaRPr>
          </a:p>
        </p:txBody>
      </p:sp>
    </p:spTree>
    <p:extLst>
      <p:ext uri="{BB962C8B-B14F-4D97-AF65-F5344CB8AC3E}">
        <p14:creationId xmlns:p14="http://schemas.microsoft.com/office/powerpoint/2010/main" val="406827641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12700"/>
            <a:r>
              <a:rPr lang="en-US" altLang="zh-CN" sz="3600" b="1" spc="-5" dirty="0">
                <a:latin typeface="Times New Roman" charset="0"/>
                <a:ea typeface="Times New Roman" charset="0"/>
                <a:cs typeface="Times New Roman" charset="0"/>
              </a:rPr>
              <a:t>Application:</a:t>
            </a:r>
            <a:r>
              <a:rPr kumimoji="1" lang="en-US" altLang="zh-CN" dirty="0">
                <a:solidFill>
                  <a:sysClr val="windowText" lastClr="000000"/>
                </a:solidFill>
                <a:latin typeface="Times New Roman" charset="0"/>
                <a:ea typeface="Times New Roman" charset="0"/>
                <a:cs typeface="Times New Roman" charset="0"/>
              </a:rPr>
              <a:t> Conversation</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kumimoji="1" lang="en-US" altLang="zh-CN" dirty="0">
                <a:solidFill>
                  <a:sysClr val="windowText" lastClr="000000"/>
                </a:solidFill>
                <a:latin typeface="Times New Roman" charset="0"/>
                <a:ea typeface="Times New Roman" charset="0"/>
                <a:cs typeface="Times New Roman" charset="0"/>
              </a:rPr>
              <a:t>Knowledge-powered Conversation</a:t>
            </a:r>
            <a:endParaRPr lang="zh-CN" altLang="en-US" dirty="0"/>
          </a:p>
        </p:txBody>
      </p:sp>
      <p:sp>
        <p:nvSpPr>
          <p:cNvPr id="9" name="文本框 8"/>
          <p:cNvSpPr txBox="1"/>
          <p:nvPr/>
        </p:nvSpPr>
        <p:spPr bwMode="auto">
          <a:xfrm>
            <a:off x="623401" y="1340768"/>
            <a:ext cx="6036831"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sp>
        <p:nvSpPr>
          <p:cNvPr id="5" name="矩形 4"/>
          <p:cNvSpPr/>
          <p:nvPr/>
        </p:nvSpPr>
        <p:spPr bwMode="auto">
          <a:xfrm>
            <a:off x="6660232" y="5445224"/>
            <a:ext cx="432048" cy="216024"/>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pic>
        <p:nvPicPr>
          <p:cNvPr id="6" name="图片 5"/>
          <p:cNvPicPr>
            <a:picLocks noChangeAspect="1"/>
          </p:cNvPicPr>
          <p:nvPr/>
        </p:nvPicPr>
        <p:blipFill>
          <a:blip r:embed="rId3"/>
          <a:stretch>
            <a:fillRect/>
          </a:stretch>
        </p:blipFill>
        <p:spPr>
          <a:xfrm>
            <a:off x="648350" y="1772816"/>
            <a:ext cx="7740073" cy="4237362"/>
          </a:xfrm>
          <a:prstGeom prst="rect">
            <a:avLst/>
          </a:prstGeom>
        </p:spPr>
      </p:pic>
    </p:spTree>
    <p:extLst>
      <p:ext uri="{BB962C8B-B14F-4D97-AF65-F5344CB8AC3E}">
        <p14:creationId xmlns:p14="http://schemas.microsoft.com/office/powerpoint/2010/main" val="909974146"/>
      </p:ext>
    </p:extLst>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nb-NO" sz="3600" b="1" dirty="0"/>
              <a:t>Chain of Reasoning </a:t>
            </a:r>
            <a:r>
              <a:rPr lang="nb-NO" sz="3200" b="1" dirty="0"/>
              <a:t>[Das et al,2017]</a:t>
            </a:r>
            <a:endParaRPr sz="3600" b="1" dirty="0"/>
          </a:p>
        </p:txBody>
      </p:sp>
      <p:sp>
        <p:nvSpPr>
          <p:cNvPr id="5" name="内容占位符 4"/>
          <p:cNvSpPr>
            <a:spLocks noGrp="1"/>
          </p:cNvSpPr>
          <p:nvPr>
            <p:ph idx="1"/>
          </p:nvPr>
        </p:nvSpPr>
        <p:spPr/>
        <p:txBody>
          <a:bodyPr/>
          <a:lstStyle/>
          <a:p>
            <a:r>
              <a:rPr lang="en-US" altLang="zh-CN" dirty="0"/>
              <a:t>Use PRA to derive the path.</a:t>
            </a:r>
          </a:p>
          <a:p>
            <a:r>
              <a:rPr lang="en-US" altLang="zh-CN" dirty="0"/>
              <a:t>Use </a:t>
            </a:r>
            <a:r>
              <a:rPr lang="en-US" altLang="zh-CN" dirty="0" err="1"/>
              <a:t>RNNs</a:t>
            </a:r>
            <a:r>
              <a:rPr lang="en-US" altLang="zh-CN" dirty="0"/>
              <a:t> to perform reasoning of the target relation.</a:t>
            </a:r>
          </a:p>
          <a:p>
            <a:endParaRPr lang="zh-CN" altLang="en-US" dirty="0"/>
          </a:p>
        </p:txBody>
      </p:sp>
      <p:pic>
        <p:nvPicPr>
          <p:cNvPr id="3" name="图片 2"/>
          <p:cNvPicPr>
            <a:picLocks noChangeAspect="1"/>
          </p:cNvPicPr>
          <p:nvPr/>
        </p:nvPicPr>
        <p:blipFill>
          <a:blip r:embed="rId2"/>
          <a:stretch>
            <a:fillRect/>
          </a:stretch>
        </p:blipFill>
        <p:spPr>
          <a:xfrm>
            <a:off x="889260" y="2348880"/>
            <a:ext cx="7139124" cy="3217633"/>
          </a:xfrm>
          <a:prstGeom prst="rect">
            <a:avLst/>
          </a:prstGeom>
        </p:spPr>
      </p:pic>
    </p:spTree>
    <p:extLst>
      <p:ext uri="{BB962C8B-B14F-4D97-AF65-F5344CB8AC3E}">
        <p14:creationId xmlns:p14="http://schemas.microsoft.com/office/powerpoint/2010/main" val="28250970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en-US" altLang="zh-CN" sz="3600" b="1" dirty="0" err="1"/>
              <a:t>DeepPath</a:t>
            </a:r>
            <a:r>
              <a:rPr lang="nb-NO" sz="3600" b="1" dirty="0"/>
              <a:t> </a:t>
            </a:r>
            <a:r>
              <a:rPr lang="nb-NO" sz="3200" b="1" dirty="0"/>
              <a:t>(</a:t>
            </a:r>
            <a:r>
              <a:rPr lang="en-US" altLang="zh-CN" sz="3200" b="1" dirty="0"/>
              <a:t>Wang</a:t>
            </a:r>
            <a:r>
              <a:rPr lang="nb-NO" sz="3200" b="1" dirty="0"/>
              <a:t> et al, 2018)</a:t>
            </a:r>
            <a:endParaRPr sz="3200" b="1" dirty="0"/>
          </a:p>
        </p:txBody>
      </p:sp>
      <p:sp>
        <p:nvSpPr>
          <p:cNvPr id="5" name="内容占位符 4"/>
          <p:cNvSpPr>
            <a:spLocks noGrp="1"/>
          </p:cNvSpPr>
          <p:nvPr>
            <p:ph idx="1"/>
          </p:nvPr>
        </p:nvSpPr>
        <p:spPr/>
        <p:txBody>
          <a:bodyPr/>
          <a:lstStyle/>
          <a:p>
            <a:r>
              <a:rPr lang="en-US" altLang="zh-CN" dirty="0"/>
              <a:t> Reinforcement Learning for Knowledge Graph Reasoning</a:t>
            </a:r>
          </a:p>
          <a:p>
            <a:endParaRPr lang="zh-CN" altLang="en-US" dirty="0"/>
          </a:p>
        </p:txBody>
      </p:sp>
      <p:pic>
        <p:nvPicPr>
          <p:cNvPr id="3" name="图片 2"/>
          <p:cNvPicPr>
            <a:picLocks noChangeAspect="1"/>
          </p:cNvPicPr>
          <p:nvPr/>
        </p:nvPicPr>
        <p:blipFill>
          <a:blip r:embed="rId2"/>
          <a:stretch>
            <a:fillRect/>
          </a:stretch>
        </p:blipFill>
        <p:spPr>
          <a:xfrm>
            <a:off x="683568" y="1988840"/>
            <a:ext cx="7272486" cy="3826480"/>
          </a:xfrm>
          <a:prstGeom prst="rect">
            <a:avLst/>
          </a:prstGeom>
        </p:spPr>
      </p:pic>
    </p:spTree>
    <p:extLst>
      <p:ext uri="{BB962C8B-B14F-4D97-AF65-F5344CB8AC3E}">
        <p14:creationId xmlns:p14="http://schemas.microsoft.com/office/powerpoint/2010/main" val="18332356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en-US" altLang="zh-CN" sz="3600" b="1" dirty="0" err="1"/>
              <a:t>DeepPath</a:t>
            </a:r>
            <a:r>
              <a:rPr lang="nb-NO" sz="3600" b="1" dirty="0"/>
              <a:t> </a:t>
            </a:r>
            <a:r>
              <a:rPr lang="nb-NO" sz="3200" b="1" dirty="0"/>
              <a:t>(</a:t>
            </a:r>
            <a:r>
              <a:rPr lang="en-US" altLang="zh-CN" sz="3200" b="1" dirty="0"/>
              <a:t>Wang</a:t>
            </a:r>
            <a:r>
              <a:rPr lang="nb-NO" sz="3200" b="1" dirty="0"/>
              <a:t> et al, 2018)</a:t>
            </a:r>
            <a:endParaRPr sz="3200" b="1" dirty="0"/>
          </a:p>
        </p:txBody>
      </p:sp>
      <mc:AlternateContent xmlns:mc="http://schemas.openxmlformats.org/markup-compatibility/2006" xmlns:a14="http://schemas.microsoft.com/office/drawing/2010/main">
        <mc:Choice Requires="a14">
          <p:sp>
            <p:nvSpPr>
              <p:cNvPr id="4" name="object 4"/>
              <p:cNvSpPr txBox="1"/>
              <p:nvPr/>
            </p:nvSpPr>
            <p:spPr>
              <a:xfrm>
                <a:off x="683568" y="1412776"/>
                <a:ext cx="7708900" cy="4414029"/>
              </a:xfrm>
              <a:prstGeom prst="rect">
                <a:avLst/>
              </a:prstGeom>
            </p:spPr>
            <p:txBody>
              <a:bodyPr vert="horz" wrap="square" lIns="0" tIns="12700" rIns="0" bIns="0" rtlCol="0">
                <a:spAutoFit/>
              </a:bodyPr>
              <a:lstStyle/>
              <a:p>
                <a:pPr marL="355600" indent="-342900">
                  <a:spcBef>
                    <a:spcPts val="1800"/>
                  </a:spcBef>
                  <a:buClr>
                    <a:srgbClr val="FF0000"/>
                  </a:buClr>
                  <a:buSzPct val="100000"/>
                  <a:buFont typeface="Wingdings" charset="2"/>
                  <a:buChar char="p"/>
                  <a:tabLst>
                    <a:tab pos="332105" algn="l"/>
                    <a:tab pos="332740" algn="l"/>
                  </a:tabLst>
                </a:pPr>
                <a:r>
                  <a:rPr lang="en-US" altLang="zh-CN" sz="2000" dirty="0">
                    <a:latin typeface="Times New Roman" charset="0"/>
                    <a:ea typeface="Times New Roman" charset="0"/>
                    <a:cs typeface="Times New Roman" charset="0"/>
                  </a:rPr>
                  <a:t> Markov decision process &lt; S,</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A,</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P,</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R</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&gt;</a:t>
                </a:r>
              </a:p>
              <a:p>
                <a:pPr marL="812800" lvl="1" indent="-342900">
                  <a:spcBef>
                    <a:spcPts val="1800"/>
                  </a:spcBef>
                  <a:buClr>
                    <a:srgbClr val="FF0000"/>
                  </a:buClr>
                  <a:buSzPct val="100000"/>
                  <a:buFont typeface="Wingdings" charset="2"/>
                  <a:buChar char="n"/>
                  <a:tabLst>
                    <a:tab pos="332105" algn="l"/>
                    <a:tab pos="332740" algn="l"/>
                  </a:tabLst>
                </a:pPr>
                <a:r>
                  <a:rPr lang="en-US" altLang="zh-CN" dirty="0">
                    <a:latin typeface="Times New Roman" charset="0"/>
                    <a:ea typeface="Times New Roman" charset="0"/>
                    <a:cs typeface="Times New Roman" charset="0"/>
                  </a:rPr>
                  <a:t>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continuous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states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represented</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with</a:t>
                </a:r>
                <a:r>
                  <a:rPr lang="zh-CN" altLang="en-US" dirty="0">
                    <a:latin typeface="Times New Roman" charset="0"/>
                    <a:ea typeface="Times New Roman" charset="0"/>
                    <a:cs typeface="Times New Roman" charset="0"/>
                  </a:rPr>
                  <a:t> </a:t>
                </a:r>
                <a:r>
                  <a:rPr lang="en-US" altLang="zh-CN" dirty="0" err="1">
                    <a:latin typeface="Times New Roman" charset="0"/>
                    <a:ea typeface="Times New Roman" charset="0"/>
                    <a:cs typeface="Times New Roman" charset="0"/>
                  </a:rPr>
                  <a:t>embeddings</a:t>
                </a:r>
                <a:endParaRPr lang="en-US" altLang="zh-CN" dirty="0">
                  <a:latin typeface="Times New Roman" charset="0"/>
                  <a:ea typeface="Times New Roman" charset="0"/>
                  <a:cs typeface="Times New Roman" charset="0"/>
                </a:endParaRPr>
              </a:p>
              <a:p>
                <a:pPr marL="812800" lvl="1" indent="-342900">
                  <a:spcBef>
                    <a:spcPts val="1800"/>
                  </a:spcBef>
                  <a:buClr>
                    <a:srgbClr val="FF0000"/>
                  </a:buClr>
                  <a:buSzPct val="100000"/>
                  <a:buFont typeface="Wingdings" charset="2"/>
                  <a:buChar char="n"/>
                  <a:tabLst>
                    <a:tab pos="332105" algn="l"/>
                    <a:tab pos="332740" algn="l"/>
                  </a:tabLst>
                </a:pPr>
                <a:r>
                  <a:rPr lang="en-US" altLang="zh-CN" dirty="0">
                    <a:latin typeface="Times New Roman" charset="0"/>
                    <a:ea typeface="Times New Roman" charset="0"/>
                    <a:cs typeface="Times New Roman" charset="0"/>
                  </a:rPr>
                  <a:t>A:</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action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space</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(relations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or</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edges)</a:t>
                </a:r>
              </a:p>
              <a:p>
                <a:pPr marL="812800" lvl="1" indent="-342900">
                  <a:spcBef>
                    <a:spcPts val="1800"/>
                  </a:spcBef>
                  <a:buClr>
                    <a:srgbClr val="FF0000"/>
                  </a:buClr>
                  <a:buSzPct val="100000"/>
                  <a:buFont typeface="Wingdings" charset="2"/>
                  <a:buChar char="n"/>
                  <a:tabLst>
                    <a:tab pos="332105" algn="l"/>
                    <a:tab pos="332740" algn="l"/>
                  </a:tabLst>
                </a:pPr>
                <a14:m>
                  <m:oMath xmlns:m="http://schemas.openxmlformats.org/officeDocument/2006/math">
                    <m:r>
                      <a:rPr lang="en-US" altLang="zh-CN" b="0" i="1" smtClean="0">
                        <a:latin typeface="Cambria Math" charset="0"/>
                        <a:ea typeface="Times New Roman" charset="0"/>
                        <a:cs typeface="Times New Roman" charset="0"/>
                      </a:rPr>
                      <m:t>𝑃</m:t>
                    </m:r>
                    <m:d>
                      <m:dPr>
                        <m:ctrlPr>
                          <a:rPr lang="en-US" altLang="zh-CN" b="0" i="1" smtClean="0">
                            <a:latin typeface="Cambria Math" panose="02040503050406030204" pitchFamily="18" charset="0"/>
                            <a:ea typeface="Times New Roman" charset="0"/>
                            <a:cs typeface="Times New Roman" charset="0"/>
                          </a:rPr>
                        </m:ctrlPr>
                      </m:dPr>
                      <m:e>
                        <m:sSub>
                          <m:sSubPr>
                            <m:ctrlPr>
                              <a:rPr lang="en-US" altLang="zh-CN" b="0" i="1" smtClean="0">
                                <a:latin typeface="Cambria Math" panose="02040503050406030204" pitchFamily="18" charset="0"/>
                                <a:ea typeface="Times New Roman" charset="0"/>
                                <a:cs typeface="Times New Roman" charset="0"/>
                              </a:rPr>
                            </m:ctrlPr>
                          </m:sSubPr>
                          <m:e>
                            <m:r>
                              <a:rPr lang="en-US" altLang="zh-CN" b="0" i="1" smtClean="0">
                                <a:latin typeface="Cambria Math" charset="0"/>
                                <a:ea typeface="Times New Roman" charset="0"/>
                                <a:cs typeface="Times New Roman" charset="0"/>
                              </a:rPr>
                              <m:t>𝑆</m:t>
                            </m:r>
                          </m:e>
                          <m:sub>
                            <m:r>
                              <a:rPr lang="en-US" altLang="zh-CN" b="0" i="1" smtClean="0">
                                <a:latin typeface="Cambria Math" charset="0"/>
                                <a:ea typeface="Times New Roman" charset="0"/>
                                <a:cs typeface="Times New Roman" charset="0"/>
                              </a:rPr>
                              <m:t>𝑡</m:t>
                            </m:r>
                            <m:r>
                              <a:rPr lang="en-US" altLang="zh-CN" b="0" i="1" smtClean="0">
                                <a:latin typeface="Cambria Math" charset="0"/>
                                <a:ea typeface="Times New Roman" charset="0"/>
                                <a:cs typeface="Times New Roman" charset="0"/>
                              </a:rPr>
                              <m:t>+1</m:t>
                            </m:r>
                          </m:sub>
                        </m:sSub>
                        <m:r>
                          <a:rPr lang="en-US" altLang="zh-CN" b="0" i="1" smtClean="0">
                            <a:latin typeface="Cambria Math" charset="0"/>
                            <a:ea typeface="Times New Roman" charset="0"/>
                            <a:cs typeface="Times New Roman" charset="0"/>
                          </a:rPr>
                          <m:t>=</m:t>
                        </m:r>
                        <m:sSup>
                          <m:sSupPr>
                            <m:ctrlPr>
                              <a:rPr lang="en-US" altLang="zh-CN" b="0" i="1" smtClean="0">
                                <a:latin typeface="Cambria Math" panose="02040503050406030204" pitchFamily="18" charset="0"/>
                                <a:ea typeface="Times New Roman" charset="0"/>
                                <a:cs typeface="Times New Roman" charset="0"/>
                              </a:rPr>
                            </m:ctrlPr>
                          </m:sSupPr>
                          <m:e>
                            <m:r>
                              <a:rPr lang="en-US" altLang="zh-CN" b="0" i="1" smtClean="0">
                                <a:latin typeface="Cambria Math" charset="0"/>
                                <a:ea typeface="Times New Roman" charset="0"/>
                                <a:cs typeface="Times New Roman" charset="0"/>
                              </a:rPr>
                              <m:t>𝑠</m:t>
                            </m:r>
                          </m:e>
                          <m:sup>
                            <m:r>
                              <a:rPr lang="en-US" altLang="zh-CN" b="0" i="1" smtClean="0">
                                <a:latin typeface="Cambria Math" charset="0"/>
                                <a:ea typeface="Times New Roman" charset="0"/>
                                <a:cs typeface="Times New Roman" charset="0"/>
                              </a:rPr>
                              <m:t>′</m:t>
                            </m:r>
                          </m:sup>
                        </m:sSup>
                      </m:e>
                      <m:e>
                        <m:sSub>
                          <m:sSubPr>
                            <m:ctrlPr>
                              <a:rPr lang="en-US" altLang="zh-CN" b="0" i="1" smtClean="0">
                                <a:latin typeface="Cambria Math" panose="02040503050406030204" pitchFamily="18" charset="0"/>
                                <a:ea typeface="Times New Roman" charset="0"/>
                                <a:cs typeface="Times New Roman" charset="0"/>
                              </a:rPr>
                            </m:ctrlPr>
                          </m:sSubPr>
                          <m:e>
                            <m:r>
                              <a:rPr lang="en-US" altLang="zh-CN" b="0" i="1" smtClean="0">
                                <a:latin typeface="Cambria Math" charset="0"/>
                                <a:ea typeface="Times New Roman" charset="0"/>
                                <a:cs typeface="Times New Roman" charset="0"/>
                              </a:rPr>
                              <m:t>𝑆</m:t>
                            </m:r>
                          </m:e>
                          <m:sub>
                            <m:r>
                              <a:rPr lang="en-US" altLang="zh-CN" b="0" i="1" smtClean="0">
                                <a:latin typeface="Cambria Math" charset="0"/>
                                <a:ea typeface="Times New Roman" charset="0"/>
                                <a:cs typeface="Times New Roman" charset="0"/>
                              </a:rPr>
                              <m:t>𝑡</m:t>
                            </m:r>
                          </m:sub>
                        </m:sSub>
                        <m:r>
                          <a:rPr lang="en-US" altLang="zh-CN" b="0" i="1" smtClean="0">
                            <a:latin typeface="Cambria Math" charset="0"/>
                            <a:ea typeface="Times New Roman" charset="0"/>
                            <a:cs typeface="Times New Roman" charset="0"/>
                          </a:rPr>
                          <m:t>=</m:t>
                        </m:r>
                        <m:r>
                          <a:rPr lang="en-US" altLang="zh-CN" b="0" i="1" smtClean="0">
                            <a:latin typeface="Cambria Math" charset="0"/>
                            <a:ea typeface="Times New Roman" charset="0"/>
                            <a:cs typeface="Times New Roman" charset="0"/>
                          </a:rPr>
                          <m:t>𝑠</m:t>
                        </m:r>
                        <m:r>
                          <a:rPr lang="en-US" altLang="zh-CN" b="0" i="1" smtClean="0">
                            <a:latin typeface="Cambria Math" charset="0"/>
                            <a:ea typeface="Times New Roman" charset="0"/>
                            <a:cs typeface="Times New Roman" charset="0"/>
                          </a:rPr>
                          <m:t>,</m:t>
                        </m:r>
                        <m:sSub>
                          <m:sSubPr>
                            <m:ctrlPr>
                              <a:rPr lang="en-US" altLang="zh-CN" b="0" i="1" smtClean="0">
                                <a:latin typeface="Cambria Math" panose="02040503050406030204" pitchFamily="18" charset="0"/>
                                <a:ea typeface="Times New Roman" charset="0"/>
                                <a:cs typeface="Times New Roman" charset="0"/>
                              </a:rPr>
                            </m:ctrlPr>
                          </m:sSubPr>
                          <m:e>
                            <m:r>
                              <a:rPr lang="en-US" altLang="zh-CN" b="0" i="1" smtClean="0">
                                <a:latin typeface="Cambria Math" charset="0"/>
                                <a:ea typeface="Times New Roman" charset="0"/>
                                <a:cs typeface="Times New Roman" charset="0"/>
                              </a:rPr>
                              <m:t>𝐴</m:t>
                            </m:r>
                          </m:e>
                          <m:sub>
                            <m:r>
                              <a:rPr lang="en-US" altLang="zh-CN" b="0" i="1" smtClean="0">
                                <a:latin typeface="Cambria Math" charset="0"/>
                                <a:ea typeface="Times New Roman" charset="0"/>
                                <a:cs typeface="Times New Roman" charset="0"/>
                              </a:rPr>
                              <m:t>𝑡</m:t>
                            </m:r>
                          </m:sub>
                        </m:sSub>
                        <m:r>
                          <a:rPr lang="en-US" altLang="zh-CN" b="0" i="1" smtClean="0">
                            <a:latin typeface="Cambria Math" charset="0"/>
                            <a:ea typeface="Times New Roman" charset="0"/>
                            <a:cs typeface="Times New Roman" charset="0"/>
                          </a:rPr>
                          <m:t>=</m:t>
                        </m:r>
                        <m:r>
                          <a:rPr lang="en-US" altLang="zh-CN" b="0" i="1" smtClean="0">
                            <a:latin typeface="Cambria Math" charset="0"/>
                            <a:ea typeface="Times New Roman" charset="0"/>
                            <a:cs typeface="Times New Roman" charset="0"/>
                          </a:rPr>
                          <m:t>𝑎</m:t>
                        </m:r>
                      </m:e>
                    </m:d>
                  </m:oMath>
                </a14:m>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transition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probability</a:t>
                </a:r>
              </a:p>
              <a:p>
                <a:pPr marL="812800" lvl="1" indent="-342900">
                  <a:spcBef>
                    <a:spcPts val="1800"/>
                  </a:spcBef>
                  <a:buClr>
                    <a:srgbClr val="FF0000"/>
                  </a:buClr>
                  <a:buSzPct val="100000"/>
                  <a:buFont typeface="Wingdings" charset="2"/>
                  <a:buChar char="n"/>
                  <a:tabLst>
                    <a:tab pos="332105" algn="l"/>
                    <a:tab pos="332740" algn="l"/>
                  </a:tabLst>
                </a:pPr>
                <a:r>
                  <a:rPr lang="en-US" altLang="zh-CN" dirty="0">
                    <a:latin typeface="Times New Roman" charset="0"/>
                    <a:ea typeface="Times New Roman" charset="0"/>
                    <a:cs typeface="Times New Roman" charset="0"/>
                  </a:rPr>
                  <a:t>R(s,</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a):</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reward</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received</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for</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each</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taken</a:t>
                </a:r>
                <a:r>
                  <a:rPr lang="zh-CN" altLang="en-US" dirty="0">
                    <a:latin typeface="Times New Roman" charset="0"/>
                    <a:ea typeface="Times New Roman" charset="0"/>
                    <a:cs typeface="Times New Roman" charset="0"/>
                  </a:rPr>
                  <a:t> </a:t>
                </a:r>
                <a:r>
                  <a:rPr lang="en-US" altLang="zh-CN" dirty="0">
                    <a:latin typeface="Times New Roman" charset="0"/>
                    <a:ea typeface="Times New Roman" charset="0"/>
                    <a:cs typeface="Times New Roman" charset="0"/>
                  </a:rPr>
                  <a:t>step</a:t>
                </a:r>
              </a:p>
              <a:p>
                <a:pPr marL="355600" indent="-342900">
                  <a:spcBef>
                    <a:spcPts val="1800"/>
                  </a:spcBef>
                  <a:buClr>
                    <a:srgbClr val="FF0000"/>
                  </a:buClr>
                  <a:buSzPct val="100000"/>
                  <a:buFont typeface="Wingdings" charset="2"/>
                  <a:buChar char="p"/>
                  <a:tabLst>
                    <a:tab pos="332105" algn="l"/>
                    <a:tab pos="332740" algn="l"/>
                  </a:tabLst>
                </a:pPr>
                <a:r>
                  <a:rPr lang="en-US" altLang="zh-CN" sz="2000" dirty="0">
                    <a:latin typeface="Times New Roman" charset="0"/>
                    <a:ea typeface="Times New Roman" charset="0"/>
                    <a:cs typeface="Times New Roman" charset="0"/>
                  </a:rPr>
                  <a:t>With</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pretrained</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KG</a:t>
                </a:r>
                <a:r>
                  <a:rPr lang="zh-CN" altLang="en-US" sz="2000" dirty="0">
                    <a:latin typeface="Times New Roman" charset="0"/>
                    <a:ea typeface="Times New Roman" charset="0"/>
                    <a:cs typeface="Times New Roman" charset="0"/>
                  </a:rPr>
                  <a:t> </a:t>
                </a:r>
                <a:r>
                  <a:rPr lang="en-US" altLang="zh-CN" sz="2000" dirty="0">
                    <a:latin typeface="Times New Roman" charset="0"/>
                    <a:ea typeface="Times New Roman" charset="0"/>
                    <a:cs typeface="Times New Roman" charset="0"/>
                  </a:rPr>
                  <a:t>embeddings</a:t>
                </a:r>
              </a:p>
              <a:p>
                <a:pPr marL="812800" lvl="1" indent="-342900">
                  <a:spcBef>
                    <a:spcPts val="1800"/>
                  </a:spcBef>
                  <a:buClr>
                    <a:srgbClr val="FF0000"/>
                  </a:buClr>
                  <a:buSzPct val="100000"/>
                  <a:buFont typeface="Wingdings" charset="2"/>
                  <a:buChar char="n"/>
                  <a:tabLst>
                    <a:tab pos="332105" algn="l"/>
                    <a:tab pos="332740" algn="l"/>
                  </a:tabLst>
                </a:pPr>
                <a:r>
                  <a:rPr lang="zh-CN" altLang="en-US" dirty="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pPr marL="812800" lvl="1" indent="-342900">
                  <a:spcBef>
                    <a:spcPts val="1800"/>
                  </a:spcBef>
                  <a:buClr>
                    <a:srgbClr val="FF0000"/>
                  </a:buClr>
                  <a:buSzPct val="100000"/>
                  <a:buFont typeface="Wingdings" charset="2"/>
                  <a:buChar char="n"/>
                  <a:tabLst>
                    <a:tab pos="332105" algn="l"/>
                    <a:tab pos="332740" algn="l"/>
                  </a:tabLst>
                </a:pPr>
                <a:r>
                  <a:rPr lang="zh-CN" altLang="en-US" dirty="0">
                    <a:latin typeface="Times New Roman" charset="0"/>
                    <a:ea typeface="Times New Roman" charset="0"/>
                    <a:cs typeface="Times New Roman" charset="0"/>
                  </a:rPr>
                  <a:t> </a:t>
                </a:r>
                <a:endParaRPr lang="en-US" altLang="zh-CN" dirty="0">
                  <a:latin typeface="Times New Roman" charset="0"/>
                  <a:ea typeface="Times New Roman" charset="0"/>
                  <a:cs typeface="Times New Roman" charset="0"/>
                </a:endParaRPr>
              </a:p>
              <a:p>
                <a:pPr marL="812800" lvl="1" indent="-342900">
                  <a:spcBef>
                    <a:spcPts val="1800"/>
                  </a:spcBef>
                  <a:buClr>
                    <a:srgbClr val="FF0000"/>
                  </a:buClr>
                  <a:buSzPct val="100000"/>
                  <a:buFont typeface="Wingdings" charset="2"/>
                  <a:buChar char="n"/>
                  <a:tabLst>
                    <a:tab pos="332105" algn="l"/>
                    <a:tab pos="332740" algn="l"/>
                  </a:tabLst>
                </a:pPr>
                <a:endParaRPr lang="en-US" altLang="zh-CN" dirty="0">
                  <a:latin typeface="Times New Roman" charset="0"/>
                  <a:ea typeface="Times New Roman" charset="0"/>
                  <a:cs typeface="Times New Roman" charset="0"/>
                </a:endParaRPr>
              </a:p>
            </p:txBody>
          </p:sp>
        </mc:Choice>
        <mc:Fallback xmlns="">
          <p:sp>
            <p:nvSpPr>
              <p:cNvPr id="4" name="object 4"/>
              <p:cNvSpPr txBox="1">
                <a:spLocks noRot="1" noChangeAspect="1" noMove="1" noResize="1" noEditPoints="1" noAdjustHandles="1" noChangeArrowheads="1" noChangeShapeType="1" noTextEdit="1"/>
              </p:cNvSpPr>
              <p:nvPr/>
            </p:nvSpPr>
            <p:spPr>
              <a:xfrm>
                <a:off x="683568" y="1412776"/>
                <a:ext cx="7708900" cy="4414029"/>
              </a:xfrm>
              <a:prstGeom prst="rect">
                <a:avLst/>
              </a:prstGeom>
              <a:blipFill rotWithShape="0">
                <a:blip r:embed="rId2"/>
                <a:stretch>
                  <a:fillRect l="-1739" t="-1519"/>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1475656" y="4509120"/>
            <a:ext cx="2736304" cy="317951"/>
          </a:xfrm>
          <a:prstGeom prst="rect">
            <a:avLst/>
          </a:prstGeom>
        </p:spPr>
      </p:pic>
      <p:pic>
        <p:nvPicPr>
          <p:cNvPr id="6" name="图片 5"/>
          <p:cNvPicPr>
            <a:picLocks noChangeAspect="1"/>
          </p:cNvPicPr>
          <p:nvPr/>
        </p:nvPicPr>
        <p:blipFill>
          <a:blip r:embed="rId4"/>
          <a:stretch>
            <a:fillRect/>
          </a:stretch>
        </p:blipFill>
        <p:spPr>
          <a:xfrm>
            <a:off x="1475656" y="5030233"/>
            <a:ext cx="4033329" cy="300855"/>
          </a:xfrm>
          <a:prstGeom prst="rect">
            <a:avLst/>
          </a:prstGeom>
        </p:spPr>
      </p:pic>
    </p:spTree>
    <p:extLst>
      <p:ext uri="{BB962C8B-B14F-4D97-AF65-F5344CB8AC3E}">
        <p14:creationId xmlns:p14="http://schemas.microsoft.com/office/powerpoint/2010/main" val="24769138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en-US" altLang="zh-CN" sz="3600" b="1" dirty="0" err="1"/>
              <a:t>DeepPath</a:t>
            </a:r>
            <a:r>
              <a:rPr lang="nb-NO" sz="3600" b="1" dirty="0"/>
              <a:t> </a:t>
            </a:r>
            <a:r>
              <a:rPr lang="nb-NO" sz="3200" b="1" dirty="0"/>
              <a:t>(</a:t>
            </a:r>
            <a:r>
              <a:rPr lang="en-US" altLang="zh-CN" sz="3200" b="1" dirty="0"/>
              <a:t>Wang</a:t>
            </a:r>
            <a:r>
              <a:rPr lang="nb-NO" sz="3200" b="1" dirty="0"/>
              <a:t> et al, 2018)</a:t>
            </a:r>
            <a:endParaRPr sz="3200" b="1" dirty="0"/>
          </a:p>
        </p:txBody>
      </p:sp>
      <p:sp>
        <p:nvSpPr>
          <p:cNvPr id="3" name="内容占位符 2"/>
          <p:cNvSpPr>
            <a:spLocks noGrp="1"/>
          </p:cNvSpPr>
          <p:nvPr>
            <p:ph idx="1"/>
          </p:nvPr>
        </p:nvSpPr>
        <p:spPr/>
        <p:txBody>
          <a:bodyPr/>
          <a:lstStyle/>
          <a:p>
            <a:r>
              <a:rPr lang="en-US" altLang="zh-CN" dirty="0"/>
              <a:t> Reward Functions</a:t>
            </a:r>
          </a:p>
          <a:p>
            <a:endParaRPr lang="zh-CN" altLang="en-US" dirty="0"/>
          </a:p>
        </p:txBody>
      </p:sp>
      <p:pic>
        <p:nvPicPr>
          <p:cNvPr id="5" name="图片 4"/>
          <p:cNvPicPr>
            <a:picLocks noChangeAspect="1"/>
          </p:cNvPicPr>
          <p:nvPr/>
        </p:nvPicPr>
        <p:blipFill>
          <a:blip r:embed="rId2"/>
          <a:stretch>
            <a:fillRect/>
          </a:stretch>
        </p:blipFill>
        <p:spPr>
          <a:xfrm>
            <a:off x="1835696" y="1772816"/>
            <a:ext cx="5987808" cy="3815060"/>
          </a:xfrm>
          <a:prstGeom prst="rect">
            <a:avLst/>
          </a:prstGeom>
        </p:spPr>
      </p:pic>
    </p:spTree>
    <p:extLst>
      <p:ext uri="{BB962C8B-B14F-4D97-AF65-F5344CB8AC3E}">
        <p14:creationId xmlns:p14="http://schemas.microsoft.com/office/powerpoint/2010/main" val="27386525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spcBef>
                <a:spcPts val="105"/>
              </a:spcBef>
            </a:pPr>
            <a:r>
              <a:rPr lang="en-US" altLang="zh-CN" sz="3600" b="1" dirty="0" err="1"/>
              <a:t>DeepPath</a:t>
            </a:r>
            <a:r>
              <a:rPr lang="nb-NO" sz="3600" b="1" dirty="0"/>
              <a:t> </a:t>
            </a:r>
            <a:r>
              <a:rPr lang="nb-NO" sz="3200" b="1" dirty="0"/>
              <a:t>(</a:t>
            </a:r>
            <a:r>
              <a:rPr lang="en-US" altLang="zh-CN" sz="3200" b="1" dirty="0"/>
              <a:t>Wang</a:t>
            </a:r>
            <a:r>
              <a:rPr lang="nb-NO" sz="3200" b="1" dirty="0"/>
              <a:t> et al, 2018)</a:t>
            </a:r>
            <a:endParaRPr sz="3200" b="1" dirty="0"/>
          </a:p>
        </p:txBody>
      </p:sp>
      <p:sp>
        <p:nvSpPr>
          <p:cNvPr id="5" name="内容占位符 4"/>
          <p:cNvSpPr>
            <a:spLocks noGrp="1"/>
          </p:cNvSpPr>
          <p:nvPr>
            <p:ph idx="1"/>
          </p:nvPr>
        </p:nvSpPr>
        <p:spPr/>
        <p:txBody>
          <a:bodyPr/>
          <a:lstStyle/>
          <a:p>
            <a:r>
              <a:rPr lang="en-US" altLang="zh-CN" dirty="0"/>
              <a:t>Training with Policy Gradient</a:t>
            </a:r>
          </a:p>
          <a:p>
            <a:endParaRPr lang="zh-CN" altLang="en-US" dirty="0"/>
          </a:p>
        </p:txBody>
      </p:sp>
      <p:pic>
        <p:nvPicPr>
          <p:cNvPr id="3" name="图片 2"/>
          <p:cNvPicPr>
            <a:picLocks noChangeAspect="1"/>
          </p:cNvPicPr>
          <p:nvPr/>
        </p:nvPicPr>
        <p:blipFill>
          <a:blip r:embed="rId2"/>
          <a:stretch>
            <a:fillRect/>
          </a:stretch>
        </p:blipFill>
        <p:spPr>
          <a:xfrm>
            <a:off x="1259632" y="2110615"/>
            <a:ext cx="6477000" cy="2552700"/>
          </a:xfrm>
          <a:prstGeom prst="rect">
            <a:avLst/>
          </a:prstGeom>
        </p:spPr>
      </p:pic>
    </p:spTree>
    <p:extLst>
      <p:ext uri="{BB962C8B-B14F-4D97-AF65-F5344CB8AC3E}">
        <p14:creationId xmlns:p14="http://schemas.microsoft.com/office/powerpoint/2010/main" val="34985609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150478"/>
            <a:ext cx="8209284" cy="614226"/>
          </a:xfrm>
          <a:prstGeom prst="rect">
            <a:avLst/>
          </a:prstGeom>
        </p:spPr>
        <p:txBody>
          <a:bodyPr vert="horz" wrap="square" lIns="0" tIns="105366" rIns="0" bIns="0" rtlCol="0">
            <a:spAutoFit/>
          </a:bodyPr>
          <a:lstStyle/>
          <a:p>
            <a:pPr marR="3572">
              <a:spcBef>
                <a:spcPts val="0"/>
              </a:spcBef>
            </a:pPr>
            <a:r>
              <a:rPr sz="3300" spc="39" dirty="0"/>
              <a:t>Optimizing </a:t>
            </a:r>
            <a:r>
              <a:rPr sz="3300" spc="-35" dirty="0"/>
              <a:t>Relation </a:t>
            </a:r>
            <a:r>
              <a:rPr sz="3300" spc="60" dirty="0" err="1"/>
              <a:t>Embeddings</a:t>
            </a:r>
            <a:r>
              <a:rPr lang="en-US" sz="3300" spc="60" dirty="0"/>
              <a:t> </a:t>
            </a:r>
            <a:r>
              <a:rPr sz="3300" spc="-7" dirty="0"/>
              <a:t>over</a:t>
            </a:r>
            <a:r>
              <a:rPr lang="en-US" sz="3300" spc="-7" dirty="0"/>
              <a:t> </a:t>
            </a:r>
            <a:r>
              <a:rPr sz="3300" spc="-53" dirty="0"/>
              <a:t>Paths</a:t>
            </a:r>
            <a:endParaRPr sz="3300" dirty="0"/>
          </a:p>
        </p:txBody>
      </p:sp>
      <p:sp>
        <p:nvSpPr>
          <p:cNvPr id="5" name="内容占位符 4"/>
          <p:cNvSpPr>
            <a:spLocks noGrp="1"/>
          </p:cNvSpPr>
          <p:nvPr>
            <p:ph idx="1"/>
          </p:nvPr>
        </p:nvSpPr>
        <p:spPr/>
        <p:txBody>
          <a:bodyPr/>
          <a:lstStyle/>
          <a:p>
            <a:r>
              <a:rPr lang="en-US" altLang="zh-CN" dirty="0"/>
              <a:t>Traveling over relations might result in error propagation</a:t>
            </a:r>
          </a:p>
          <a:p>
            <a:endParaRPr lang="en-US" altLang="zh-CN" dirty="0"/>
          </a:p>
          <a:p>
            <a:r>
              <a:rPr lang="en-US" altLang="zh-CN" dirty="0"/>
              <a:t>Simple idea: optimize so that after traveling along a path,  we still get the correct entity</a:t>
            </a:r>
          </a:p>
          <a:p>
            <a:endParaRPr lang="zh-CN" altLang="en-US" dirty="0"/>
          </a:p>
        </p:txBody>
      </p:sp>
      <p:sp>
        <p:nvSpPr>
          <p:cNvPr id="4" name="object 4"/>
          <p:cNvSpPr/>
          <p:nvPr/>
        </p:nvSpPr>
        <p:spPr>
          <a:xfrm>
            <a:off x="2298367" y="2359252"/>
            <a:ext cx="4447850" cy="4129415"/>
          </a:xfrm>
          <a:prstGeom prst="rect">
            <a:avLst/>
          </a:prstGeom>
          <a:blipFill>
            <a:blip r:embed="rId2" cstate="print"/>
            <a:stretch>
              <a:fillRect/>
            </a:stretch>
          </a:blipFill>
        </p:spPr>
        <p:txBody>
          <a:bodyPr wrap="square" lIns="0" tIns="0" rIns="0" bIns="0" rtlCol="0"/>
          <a:lstStyle/>
          <a:p>
            <a:endParaRPr/>
          </a:p>
        </p:txBody>
      </p:sp>
      <p:sp>
        <p:nvSpPr>
          <p:cNvPr id="7" name="矩形 6"/>
          <p:cNvSpPr/>
          <p:nvPr/>
        </p:nvSpPr>
        <p:spPr>
          <a:xfrm>
            <a:off x="539552" y="6488668"/>
            <a:ext cx="1758815" cy="307777"/>
          </a:xfrm>
          <a:prstGeom prst="rect">
            <a:avLst/>
          </a:prstGeom>
        </p:spPr>
        <p:txBody>
          <a:bodyPr wrap="none">
            <a:spAutoFit/>
          </a:bodyPr>
          <a:lstStyle/>
          <a:p>
            <a:r>
              <a:rPr lang="en-US" altLang="zh-CN" sz="1400" dirty="0"/>
              <a:t>(</a:t>
            </a:r>
            <a:r>
              <a:rPr lang="en-US" altLang="zh-CN" sz="1400" dirty="0" err="1"/>
              <a:t>Guu</a:t>
            </a:r>
            <a:r>
              <a:rPr lang="en-US" altLang="zh-CN" sz="1400" dirty="0"/>
              <a:t> et al. 2015)</a:t>
            </a:r>
            <a:endParaRPr lang="zh-CN" altLang="en-US" sz="1400" dirty="0"/>
          </a:p>
        </p:txBody>
      </p:sp>
    </p:spTree>
    <p:extLst>
      <p:ext uri="{BB962C8B-B14F-4D97-AF65-F5344CB8AC3E}">
        <p14:creationId xmlns:p14="http://schemas.microsoft.com/office/powerpoint/2010/main" val="28870839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0715" rIns="0" bIns="0" rtlCol="0">
            <a:spAutoFit/>
          </a:bodyPr>
          <a:lstStyle/>
          <a:p>
            <a:pPr marL="8929">
              <a:spcBef>
                <a:spcPts val="84"/>
              </a:spcBef>
            </a:pPr>
            <a:r>
              <a:rPr spc="11" dirty="0"/>
              <a:t>Differentiable </a:t>
            </a:r>
            <a:r>
              <a:rPr spc="123" dirty="0"/>
              <a:t>Logic</a:t>
            </a:r>
            <a:r>
              <a:rPr spc="-42" dirty="0"/>
              <a:t> </a:t>
            </a:r>
            <a:r>
              <a:rPr spc="-53" dirty="0"/>
              <a:t>Rules</a:t>
            </a:r>
            <a:endParaRPr dirty="0"/>
          </a:p>
        </p:txBody>
      </p:sp>
      <p:sp>
        <p:nvSpPr>
          <p:cNvPr id="8" name="内容占位符 7"/>
          <p:cNvSpPr>
            <a:spLocks noGrp="1"/>
          </p:cNvSpPr>
          <p:nvPr>
            <p:ph idx="1"/>
          </p:nvPr>
        </p:nvSpPr>
        <p:spPr/>
        <p:txBody>
          <a:bodyPr/>
          <a:lstStyle/>
          <a:p>
            <a:r>
              <a:rPr lang="en-US" altLang="zh-CN" dirty="0"/>
              <a:t>Consider whole paths in a differentiable framework</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Treat path as a sequence of matrix multiplies,  where the rule weight is α</a:t>
            </a:r>
          </a:p>
          <a:p>
            <a:endParaRPr lang="zh-CN" altLang="en-US" dirty="0"/>
          </a:p>
        </p:txBody>
      </p:sp>
      <p:sp>
        <p:nvSpPr>
          <p:cNvPr id="4" name="object 4"/>
          <p:cNvSpPr/>
          <p:nvPr/>
        </p:nvSpPr>
        <p:spPr>
          <a:xfrm>
            <a:off x="476436" y="1772816"/>
            <a:ext cx="7670602" cy="2080617"/>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3779912" y="5085184"/>
            <a:ext cx="1803797" cy="580430"/>
          </a:xfrm>
          <a:prstGeom prst="rect">
            <a:avLst/>
          </a:prstGeom>
          <a:blipFill>
            <a:blip r:embed="rId3" cstate="print"/>
            <a:stretch>
              <a:fillRect/>
            </a:stretch>
          </a:blipFill>
        </p:spPr>
        <p:txBody>
          <a:bodyPr wrap="square" lIns="0" tIns="0" rIns="0" bIns="0" rtlCol="0"/>
          <a:lstStyle/>
          <a:p>
            <a:endParaRPr/>
          </a:p>
        </p:txBody>
      </p:sp>
      <p:sp>
        <p:nvSpPr>
          <p:cNvPr id="10" name="矩形 9"/>
          <p:cNvSpPr/>
          <p:nvPr/>
        </p:nvSpPr>
        <p:spPr>
          <a:xfrm>
            <a:off x="611560" y="6550223"/>
            <a:ext cx="1823513" cy="307777"/>
          </a:xfrm>
          <a:prstGeom prst="rect">
            <a:avLst/>
          </a:prstGeom>
        </p:spPr>
        <p:txBody>
          <a:bodyPr wrap="none">
            <a:spAutoFit/>
          </a:bodyPr>
          <a:lstStyle/>
          <a:p>
            <a:r>
              <a:rPr lang="en-US" altLang="zh-CN" sz="1400" dirty="0"/>
              <a:t>(Yang et al. 2017)</a:t>
            </a:r>
          </a:p>
        </p:txBody>
      </p:sp>
    </p:spTree>
    <p:extLst>
      <p:ext uri="{BB962C8B-B14F-4D97-AF65-F5344CB8AC3E}">
        <p14:creationId xmlns:p14="http://schemas.microsoft.com/office/powerpoint/2010/main" val="218289371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313" y="3284984"/>
            <a:ext cx="7772400" cy="648076"/>
          </a:xfrm>
        </p:spPr>
        <p:txBody>
          <a:bodyPr/>
          <a:lstStyle/>
          <a:p>
            <a:r>
              <a:rPr lang="en-US" dirty="0"/>
              <a:t>Using Knowledge Bases to Inform Neural Models</a:t>
            </a:r>
          </a:p>
        </p:txBody>
      </p:sp>
      <p:sp>
        <p:nvSpPr>
          <p:cNvPr id="8" name="文本占位符 7">
            <a:extLst>
              <a:ext uri="{FF2B5EF4-FFF2-40B4-BE49-F238E27FC236}">
                <a16:creationId xmlns:a16="http://schemas.microsoft.com/office/drawing/2014/main" id="{C7603949-68DD-4E5C-BE4C-CA68DF1958BD}"/>
              </a:ext>
            </a:extLst>
          </p:cNvPr>
          <p:cNvSpPr>
            <a:spLocks noGrp="1"/>
          </p:cNvSpPr>
          <p:nvPr>
            <p:ph type="body" idx="1"/>
          </p:nvPr>
        </p:nvSpPr>
        <p:spPr/>
        <p:txBody>
          <a:bodyPr/>
          <a:lstStyle/>
          <a:p>
            <a:endParaRPr lang="zh-CN" altLang="en-US"/>
          </a:p>
        </p:txBody>
      </p:sp>
    </p:spTree>
  </p:cSld>
  <p:clrMapOvr>
    <a:masterClrMapping/>
  </p:clrMapOvr>
  <p:transition spd="slow"/>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sz="2800" dirty="0"/>
              <a:t>Retrofitting of Embeddings to Existing Lexicons</a:t>
            </a:r>
          </a:p>
        </p:txBody>
      </p:sp>
      <p:sp>
        <p:nvSpPr>
          <p:cNvPr id="13" name="内容占位符 12">
            <a:extLst>
              <a:ext uri="{FF2B5EF4-FFF2-40B4-BE49-F238E27FC236}">
                <a16:creationId xmlns:a16="http://schemas.microsoft.com/office/drawing/2014/main" id="{69FF7218-0E65-4EBB-9A33-F1D4B5773DED}"/>
              </a:ext>
            </a:extLst>
          </p:cNvPr>
          <p:cNvSpPr>
            <a:spLocks noGrp="1"/>
          </p:cNvSpPr>
          <p:nvPr>
            <p:ph idx="1"/>
          </p:nvPr>
        </p:nvSpPr>
        <p:spPr/>
        <p:txBody>
          <a:bodyPr/>
          <a:lstStyle/>
          <a:p>
            <a:r>
              <a:rPr lang="en-US" altLang="zh-CN" dirty="0"/>
              <a:t>Similar to joint learning, but done through post-hoc transformation of embeddings</a:t>
            </a:r>
          </a:p>
          <a:p>
            <a:pPr lvl="1"/>
            <a:r>
              <a:rPr lang="en-US" altLang="zh-CN" dirty="0"/>
              <a:t>Advantage of being usable with any pre-trained embeddings</a:t>
            </a:r>
          </a:p>
          <a:p>
            <a:endParaRPr lang="en-US" altLang="zh-CN" dirty="0"/>
          </a:p>
          <a:p>
            <a:r>
              <a:rPr lang="en-US" altLang="zh-CN" dirty="0"/>
              <a:t>Double objective of making transformed embeddings  close to neighbors, and close to original embedding</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Can also force antonyms away from each-other  (</a:t>
            </a:r>
            <a:r>
              <a:rPr lang="en-US" altLang="zh-CN" dirty="0" err="1"/>
              <a:t>Mrksic</a:t>
            </a:r>
            <a:r>
              <a:rPr lang="en-US" altLang="zh-CN" dirty="0"/>
              <a:t> et al. 2016)</a:t>
            </a:r>
          </a:p>
          <a:p>
            <a:endParaRPr lang="en-US" altLang="zh-CN" dirty="0"/>
          </a:p>
          <a:p>
            <a:endParaRPr lang="zh-CN" altLang="en-US" dirty="0"/>
          </a:p>
        </p:txBody>
      </p:sp>
      <p:pic>
        <p:nvPicPr>
          <p:cNvPr id="6" name="object 6"/>
          <p:cNvPicPr/>
          <p:nvPr/>
        </p:nvPicPr>
        <p:blipFill>
          <a:blip r:embed="rId2" cstate="print"/>
          <a:stretch>
            <a:fillRect/>
          </a:stretch>
        </p:blipFill>
        <p:spPr>
          <a:xfrm>
            <a:off x="2448254" y="3429000"/>
            <a:ext cx="4237968" cy="737856"/>
          </a:xfrm>
          <a:prstGeom prst="rect">
            <a:avLst/>
          </a:prstGeom>
        </p:spPr>
      </p:pic>
      <p:sp>
        <p:nvSpPr>
          <p:cNvPr id="14" name="矩形 13">
            <a:extLst>
              <a:ext uri="{FF2B5EF4-FFF2-40B4-BE49-F238E27FC236}">
                <a16:creationId xmlns:a16="http://schemas.microsoft.com/office/drawing/2014/main" id="{EE2DC708-8698-4C2B-840E-5973C9E5422F}"/>
              </a:ext>
            </a:extLst>
          </p:cNvPr>
          <p:cNvSpPr/>
          <p:nvPr/>
        </p:nvSpPr>
        <p:spPr>
          <a:xfrm>
            <a:off x="3422533" y="4509120"/>
            <a:ext cx="2289409"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a:t>
            </a:r>
            <a:r>
              <a:rPr lang="en-US" altLang="zh-CN" sz="2000" dirty="0" err="1">
                <a:latin typeface="Times New Roman" panose="02020603050405020304" pitchFamily="18" charset="0"/>
                <a:cs typeface="Times New Roman" panose="02020603050405020304" pitchFamily="18" charset="0"/>
              </a:rPr>
              <a:t>Faruqui</a:t>
            </a:r>
            <a:r>
              <a:rPr lang="en-US" altLang="zh-CN" sz="2000" dirty="0">
                <a:latin typeface="Times New Roman" panose="02020603050405020304" pitchFamily="18" charset="0"/>
                <a:cs typeface="Times New Roman" panose="02020603050405020304" pitchFamily="18" charset="0"/>
              </a:rPr>
              <a:t> et al. 2015)</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Injecting Knowledge into LMs</a:t>
            </a:r>
          </a:p>
        </p:txBody>
      </p:sp>
      <p:sp>
        <p:nvSpPr>
          <p:cNvPr id="14" name="内容占位符 13">
            <a:extLst>
              <a:ext uri="{FF2B5EF4-FFF2-40B4-BE49-F238E27FC236}">
                <a16:creationId xmlns:a16="http://schemas.microsoft.com/office/drawing/2014/main" id="{E2402846-2E38-41CE-AE3F-89914B16E5B4}"/>
              </a:ext>
            </a:extLst>
          </p:cNvPr>
          <p:cNvSpPr>
            <a:spLocks noGrp="1"/>
          </p:cNvSpPr>
          <p:nvPr>
            <p:ph idx="1"/>
          </p:nvPr>
        </p:nvSpPr>
        <p:spPr>
          <a:xfrm>
            <a:off x="566738" y="931026"/>
            <a:ext cx="4797350" cy="5522310"/>
          </a:xfrm>
        </p:spPr>
        <p:txBody>
          <a:bodyPr/>
          <a:lstStyle/>
          <a:p>
            <a:r>
              <a:rPr lang="en-US" altLang="zh-CN" dirty="0"/>
              <a:t>Provide LMs with topical knowledge in the form of copiable graphs</a:t>
            </a:r>
          </a:p>
          <a:p>
            <a:pPr lvl="1"/>
            <a:r>
              <a:rPr lang="en-US" altLang="zh-CN" dirty="0"/>
              <a:t>Each (Wiki) text is given relevant KB taken from </a:t>
            </a:r>
            <a:r>
              <a:rPr lang="en-US" altLang="zh-CN" dirty="0" err="1"/>
              <a:t>Wikidata</a:t>
            </a:r>
            <a:endParaRPr lang="en-US" altLang="zh-CN" dirty="0"/>
          </a:p>
          <a:p>
            <a:endParaRPr lang="en-US" altLang="zh-CN" dirty="0"/>
          </a:p>
          <a:p>
            <a:r>
              <a:rPr lang="en-US" altLang="zh-CN" dirty="0"/>
              <a:t>Examine all possible decoding "paths" and maximize the marginal probability</a:t>
            </a:r>
          </a:p>
          <a:p>
            <a:endParaRPr lang="zh-CN" altLang="en-US" dirty="0"/>
          </a:p>
        </p:txBody>
      </p:sp>
      <p:sp>
        <p:nvSpPr>
          <p:cNvPr id="3" name="object 3"/>
          <p:cNvSpPr txBox="1"/>
          <p:nvPr/>
        </p:nvSpPr>
        <p:spPr>
          <a:xfrm>
            <a:off x="3175995" y="6144956"/>
            <a:ext cx="2736304" cy="318597"/>
          </a:xfrm>
          <a:prstGeom prst="rect">
            <a:avLst/>
          </a:prstGeom>
        </p:spPr>
        <p:txBody>
          <a:bodyPr vert="horz" wrap="square" lIns="0" tIns="10716" rIns="0" bIns="0" rtlCol="0">
            <a:spAutoFit/>
          </a:bodyPr>
          <a:lstStyle/>
          <a:p>
            <a:pPr marL="8929" algn="ctr">
              <a:spcBef>
                <a:spcPts val="84"/>
              </a:spcBef>
            </a:pPr>
            <a:r>
              <a:rPr sz="2000" spc="7" dirty="0">
                <a:latin typeface="Arial"/>
                <a:cs typeface="Arial"/>
              </a:rPr>
              <a:t>(Hayashi</a:t>
            </a:r>
            <a:r>
              <a:rPr sz="2000" dirty="0">
                <a:latin typeface="Arial"/>
                <a:cs typeface="Arial"/>
              </a:rPr>
              <a:t> </a:t>
            </a:r>
            <a:r>
              <a:rPr sz="2000" spc="7" dirty="0">
                <a:latin typeface="Arial"/>
                <a:cs typeface="Arial"/>
              </a:rPr>
              <a:t>et</a:t>
            </a:r>
            <a:r>
              <a:rPr sz="2000" dirty="0">
                <a:latin typeface="Arial"/>
                <a:cs typeface="Arial"/>
              </a:rPr>
              <a:t> </a:t>
            </a:r>
            <a:r>
              <a:rPr sz="2000" spc="4" dirty="0">
                <a:latin typeface="Arial"/>
                <a:cs typeface="Arial"/>
              </a:rPr>
              <a:t>al.</a:t>
            </a:r>
            <a:r>
              <a:rPr sz="2000" dirty="0">
                <a:latin typeface="Arial"/>
                <a:cs typeface="Arial"/>
              </a:rPr>
              <a:t> </a:t>
            </a:r>
            <a:r>
              <a:rPr sz="2000" spc="7" dirty="0">
                <a:latin typeface="Arial"/>
                <a:cs typeface="Arial"/>
              </a:rPr>
              <a:t>2020)</a:t>
            </a:r>
            <a:endParaRPr sz="2000" dirty="0">
              <a:latin typeface="Arial"/>
              <a:cs typeface="Arial"/>
            </a:endParaRPr>
          </a:p>
        </p:txBody>
      </p:sp>
      <p:pic>
        <p:nvPicPr>
          <p:cNvPr id="7" name="object 7"/>
          <p:cNvPicPr/>
          <p:nvPr/>
        </p:nvPicPr>
        <p:blipFill>
          <a:blip r:embed="rId2" cstate="print"/>
          <a:stretch>
            <a:fillRect/>
          </a:stretch>
        </p:blipFill>
        <p:spPr>
          <a:xfrm>
            <a:off x="611188" y="3565220"/>
            <a:ext cx="8144425" cy="2413414"/>
          </a:xfrm>
          <a:prstGeom prst="rect">
            <a:avLst/>
          </a:prstGeom>
        </p:spPr>
      </p:pic>
      <p:pic>
        <p:nvPicPr>
          <p:cNvPr id="4" name="图片 3">
            <a:extLst>
              <a:ext uri="{FF2B5EF4-FFF2-40B4-BE49-F238E27FC236}">
                <a16:creationId xmlns:a16="http://schemas.microsoft.com/office/drawing/2014/main" id="{33D77A7B-E527-41D3-8EB8-2CC5ED14F2E2}"/>
              </a:ext>
            </a:extLst>
          </p:cNvPr>
          <p:cNvPicPr>
            <a:picLocks noChangeAspect="1"/>
          </p:cNvPicPr>
          <p:nvPr/>
        </p:nvPicPr>
        <p:blipFill>
          <a:blip r:embed="rId3"/>
          <a:stretch>
            <a:fillRect/>
          </a:stretch>
        </p:blipFill>
        <p:spPr>
          <a:xfrm>
            <a:off x="5214382" y="1211761"/>
            <a:ext cx="3690938" cy="1962150"/>
          </a:xfrm>
          <a:prstGeom prst="rect">
            <a:avLst/>
          </a:prstGeom>
        </p:spPr>
      </p:pic>
    </p:spTree>
    <p:extLst>
      <p:ext uri="{BB962C8B-B14F-4D97-AF65-F5344CB8AC3E}">
        <p14:creationId xmlns:p14="http://schemas.microsoft.com/office/powerpoint/2010/main" val="310737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a:t>How to Construct a Knowledge Graph?</a:t>
            </a:r>
            <a:br>
              <a:rPr lang="zh-CN" altLang="en-US" dirty="0"/>
            </a:br>
            <a:endParaRPr lang="zh-CN" altLang="en-US" dirty="0"/>
          </a:p>
        </p:txBody>
      </p:sp>
    </p:spTree>
    <p:extLst>
      <p:ext uri="{BB962C8B-B14F-4D97-AF65-F5344CB8AC3E}">
        <p14:creationId xmlns:p14="http://schemas.microsoft.com/office/powerpoint/2010/main" val="1239615283"/>
      </p:ext>
    </p:extLst>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sp>
        <p:nvSpPr>
          <p:cNvPr id="3" name="内容占位符 2"/>
          <p:cNvSpPr>
            <a:spLocks noGrp="1"/>
          </p:cNvSpPr>
          <p:nvPr>
            <p:ph idx="1"/>
          </p:nvPr>
        </p:nvSpPr>
        <p:spPr/>
        <p:txBody>
          <a:bodyPr/>
          <a:lstStyle/>
          <a:p>
            <a:r>
              <a:rPr lang="zh-CN" altLang="en-US" sz="2000" dirty="0"/>
              <a:t>注意力机制结合的深度神经网络在自然语言与视觉等诸多领域得到了广泛的应用。尽管取得了不错的效果，但目前的注意力机制并不能很好的反映人的认知过程。</a:t>
            </a:r>
          </a:p>
          <a:p>
            <a:endParaRPr lang="zh-CN" altLang="en-US" sz="2000" dirty="0"/>
          </a:p>
        </p:txBody>
      </p:sp>
      <p:pic>
        <p:nvPicPr>
          <p:cNvPr id="4100"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9999" b="6297"/>
          <a:stretch/>
        </p:blipFill>
        <p:spPr bwMode="auto">
          <a:xfrm>
            <a:off x="3563888" y="2492895"/>
            <a:ext cx="4536504" cy="13919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499992" y="4194737"/>
            <a:ext cx="3816424" cy="369332"/>
          </a:xfrm>
          <a:prstGeom prst="rect">
            <a:avLst/>
          </a:prstGeom>
        </p:spPr>
        <p:txBody>
          <a:bodyPr wrap="square">
            <a:spAutoFit/>
          </a:bodyPr>
          <a:lstStyle/>
          <a:p>
            <a:r>
              <a:rPr lang="zh-CN" altLang="en-US" dirty="0"/>
              <a:t>在机器阅读任务中表现的尤为明显。</a:t>
            </a:r>
          </a:p>
        </p:txBody>
      </p:sp>
      <p:sp>
        <p:nvSpPr>
          <p:cNvPr id="5" name="矩形 4"/>
          <p:cNvSpPr/>
          <p:nvPr/>
        </p:nvSpPr>
        <p:spPr>
          <a:xfrm>
            <a:off x="5212389" y="4715852"/>
            <a:ext cx="2080570" cy="369332"/>
          </a:xfrm>
          <a:prstGeom prst="rect">
            <a:avLst/>
          </a:prstGeom>
        </p:spPr>
        <p:txBody>
          <a:bodyPr wrap="none">
            <a:spAutoFit/>
          </a:bodyPr>
          <a:lstStyle/>
          <a:p>
            <a:r>
              <a:rPr lang="en-US" altLang="zh-CN" b="1" dirty="0"/>
              <a:t>behave like humans</a:t>
            </a:r>
            <a:endParaRPr lang="zh-CN" altLang="en-US" dirty="0"/>
          </a:p>
        </p:txBody>
      </p:sp>
      <p:sp>
        <p:nvSpPr>
          <p:cNvPr id="6" name="矩形 5"/>
          <p:cNvSpPr/>
          <p:nvPr/>
        </p:nvSpPr>
        <p:spPr>
          <a:xfrm>
            <a:off x="5277022" y="5857083"/>
            <a:ext cx="1951303" cy="369332"/>
          </a:xfrm>
          <a:prstGeom prst="rect">
            <a:avLst/>
          </a:prstGeom>
        </p:spPr>
        <p:txBody>
          <a:bodyPr wrap="none">
            <a:spAutoFit/>
          </a:bodyPr>
          <a:lstStyle/>
          <a:p>
            <a:r>
              <a:rPr lang="en-US" altLang="zh-CN" b="1" dirty="0"/>
              <a:t>think like</a:t>
            </a:r>
            <a:r>
              <a:rPr lang="en-US" altLang="zh-CN" dirty="0"/>
              <a:t> </a:t>
            </a:r>
            <a:r>
              <a:rPr lang="en-US" altLang="zh-CN" b="1" dirty="0"/>
              <a:t> humans</a:t>
            </a:r>
            <a:endParaRPr lang="zh-CN" altLang="en-US" dirty="0"/>
          </a:p>
        </p:txBody>
      </p:sp>
      <p:sp>
        <p:nvSpPr>
          <p:cNvPr id="7" name="下箭头 6"/>
          <p:cNvSpPr/>
          <p:nvPr/>
        </p:nvSpPr>
        <p:spPr bwMode="auto">
          <a:xfrm>
            <a:off x="5940152" y="5157192"/>
            <a:ext cx="468052" cy="648072"/>
          </a:xfrm>
          <a:prstGeom prst="downArrow">
            <a:avLst/>
          </a:prstGeom>
          <a:ln>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1800" b="0" i="0" u="none" strike="noStrike" cap="none" normalizeH="0" baseline="0">
              <a:ln>
                <a:noFill/>
              </a:ln>
              <a:solidFill>
                <a:schemeClr val="tx1"/>
              </a:solidFill>
              <a:effectLst/>
              <a:latin typeface="Script MT Bold" pitchFamily="66" charset="0"/>
              <a:ea typeface="黑体" pitchFamily="49" charset="-122"/>
            </a:endParaRPr>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307397"/>
            <a:ext cx="3816424" cy="30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6" descr="Image result for question mark emoj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5" name="Picture 9" descr="Image result for question mark emo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8204" y="5244244"/>
            <a:ext cx="473968" cy="47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623058"/>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sp>
        <p:nvSpPr>
          <p:cNvPr id="3" name="内容占位符 2"/>
          <p:cNvSpPr>
            <a:spLocks noGrp="1"/>
          </p:cNvSpPr>
          <p:nvPr>
            <p:ph idx="1"/>
          </p:nvPr>
        </p:nvSpPr>
        <p:spPr/>
        <p:txBody>
          <a:bodyPr/>
          <a:lstStyle/>
          <a:p>
            <a:r>
              <a:rPr lang="zh-CN" altLang="en-US" sz="2000" dirty="0"/>
              <a:t>我们模仿人类的认知过程，提出了一种基于知识主动感知的方法，基于</a:t>
            </a:r>
            <a:r>
              <a:rPr lang="en-US" altLang="zh-CN" sz="2000" dirty="0" err="1"/>
              <a:t>KRAM</a:t>
            </a:r>
            <a:r>
              <a:rPr lang="en-US" altLang="zh-CN" sz="2000" dirty="0"/>
              <a:t> (Knowledge Redirected Attention Module) </a:t>
            </a:r>
            <a:r>
              <a:rPr lang="zh-CN" altLang="en-US" sz="2000" dirty="0"/>
              <a:t>的多步推理。</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60848"/>
            <a:ext cx="7416824" cy="3872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473514"/>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sp>
        <p:nvSpPr>
          <p:cNvPr id="3" name="内容占位符 2"/>
          <p:cNvSpPr>
            <a:spLocks noGrp="1"/>
          </p:cNvSpPr>
          <p:nvPr>
            <p:ph idx="1"/>
          </p:nvPr>
        </p:nvSpPr>
        <p:spPr/>
        <p:txBody>
          <a:bodyPr/>
          <a:lstStyle/>
          <a:p>
            <a:r>
              <a:rPr lang="zh-CN" altLang="en-US" sz="2000" dirty="0"/>
              <a:t>算法整体架构</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700808"/>
            <a:ext cx="8082310" cy="4563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9845838"/>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sp>
        <p:nvSpPr>
          <p:cNvPr id="3" name="内容占位符 2"/>
          <p:cNvSpPr>
            <a:spLocks noGrp="1"/>
          </p:cNvSpPr>
          <p:nvPr>
            <p:ph idx="1"/>
          </p:nvPr>
        </p:nvSpPr>
        <p:spPr/>
        <p:txBody>
          <a:bodyPr/>
          <a:lstStyle/>
          <a:p>
            <a:r>
              <a:rPr lang="zh-CN" altLang="en-US" sz="2000" dirty="0"/>
              <a:t>对比实验证明，</a:t>
            </a:r>
            <a:r>
              <a:rPr lang="en-US" altLang="zh-CN" sz="2000" dirty="0" err="1"/>
              <a:t>KRAM</a:t>
            </a:r>
            <a:r>
              <a:rPr lang="zh-CN" altLang="en-US" sz="2000" dirty="0"/>
              <a:t>可以稳定显著的提升机器阅读模型的性能，并且这种提升并不是由于增加了模型的复杂度带来的。</a:t>
            </a:r>
          </a:p>
          <a:p>
            <a:endParaRPr lang="zh-CN" altLang="en-US" sz="20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780928"/>
            <a:ext cx="3908673" cy="2334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276872"/>
            <a:ext cx="4368880" cy="3514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110407"/>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27" y="1628800"/>
            <a:ext cx="7434049" cy="4392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447" y="3573016"/>
            <a:ext cx="3131840" cy="1540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5783976"/>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知识引导的机器阅读</a:t>
            </a:r>
          </a:p>
        </p:txBody>
      </p:sp>
      <p:sp>
        <p:nvSpPr>
          <p:cNvPr id="3" name="内容占位符 2"/>
          <p:cNvSpPr>
            <a:spLocks noGrp="1"/>
          </p:cNvSpPr>
          <p:nvPr>
            <p:ph idx="1"/>
          </p:nvPr>
        </p:nvSpPr>
        <p:spPr/>
        <p:txBody>
          <a:bodyPr/>
          <a:lstStyle/>
          <a:p>
            <a:r>
              <a:rPr lang="en-US" altLang="zh-CN" sz="2000" dirty="0" err="1"/>
              <a:t>KRAM</a:t>
            </a:r>
            <a:r>
              <a:rPr lang="en-US" altLang="zh-CN" sz="2000" dirty="0"/>
              <a:t> </a:t>
            </a:r>
            <a:r>
              <a:rPr lang="zh-CN" altLang="en-US" sz="2000" dirty="0"/>
              <a:t>从重定向注意力与主动感知两个方面实现困难问题的推理</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628800"/>
            <a:ext cx="6515739" cy="4945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9274462"/>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555776" y="2132856"/>
            <a:ext cx="6418659" cy="3931295"/>
            <a:chOff x="3825240" y="4047631"/>
            <a:chExt cx="9128760" cy="5591175"/>
          </a:xfrm>
        </p:grpSpPr>
        <p:pic>
          <p:nvPicPr>
            <p:cNvPr id="3" name="object 3"/>
            <p:cNvPicPr/>
            <p:nvPr/>
          </p:nvPicPr>
          <p:blipFill>
            <a:blip r:embed="rId2" cstate="print"/>
            <a:stretch>
              <a:fillRect/>
            </a:stretch>
          </p:blipFill>
          <p:spPr>
            <a:xfrm>
              <a:off x="3962768" y="4047631"/>
              <a:ext cx="8769352" cy="5467942"/>
            </a:xfrm>
            <a:prstGeom prst="rect">
              <a:avLst/>
            </a:prstGeom>
          </p:spPr>
        </p:pic>
        <p:pic>
          <p:nvPicPr>
            <p:cNvPr id="4" name="object 4"/>
            <p:cNvPicPr/>
            <p:nvPr/>
          </p:nvPicPr>
          <p:blipFill>
            <a:blip r:embed="rId3" cstate="print"/>
            <a:stretch>
              <a:fillRect/>
            </a:stretch>
          </p:blipFill>
          <p:spPr>
            <a:xfrm>
              <a:off x="4993640" y="5077936"/>
              <a:ext cx="2762210" cy="2383944"/>
            </a:xfrm>
            <a:prstGeom prst="rect">
              <a:avLst/>
            </a:prstGeom>
          </p:spPr>
        </p:pic>
        <p:sp>
          <p:nvSpPr>
            <p:cNvPr id="5" name="object 5"/>
            <p:cNvSpPr/>
            <p:nvPr/>
          </p:nvSpPr>
          <p:spPr>
            <a:xfrm>
              <a:off x="5044440" y="5103336"/>
              <a:ext cx="2660650" cy="2282825"/>
            </a:xfrm>
            <a:custGeom>
              <a:avLst/>
              <a:gdLst/>
              <a:ahLst/>
              <a:cxnLst/>
              <a:rect l="l" t="t" r="r" b="b"/>
              <a:pathLst>
                <a:path w="2660650" h="2282825">
                  <a:moveTo>
                    <a:pt x="394763" y="0"/>
                  </a:moveTo>
                  <a:lnTo>
                    <a:pt x="2265846" y="0"/>
                  </a:lnTo>
                  <a:lnTo>
                    <a:pt x="2329977" y="154"/>
                  </a:lnTo>
                  <a:lnTo>
                    <a:pt x="2384098" y="1238"/>
                  </a:lnTo>
                  <a:lnTo>
                    <a:pt x="2429324" y="4178"/>
                  </a:lnTo>
                  <a:lnTo>
                    <a:pt x="2497532" y="19345"/>
                  </a:lnTo>
                  <a:lnTo>
                    <a:pt x="2544752" y="42666"/>
                  </a:lnTo>
                  <a:lnTo>
                    <a:pt x="2585331" y="75278"/>
                  </a:lnTo>
                  <a:lnTo>
                    <a:pt x="2617943" y="115857"/>
                  </a:lnTo>
                  <a:lnTo>
                    <a:pt x="2641264" y="163077"/>
                  </a:lnTo>
                  <a:lnTo>
                    <a:pt x="2656431" y="231285"/>
                  </a:lnTo>
                  <a:lnTo>
                    <a:pt x="2659372" y="276510"/>
                  </a:lnTo>
                  <a:lnTo>
                    <a:pt x="2660455" y="330632"/>
                  </a:lnTo>
                  <a:lnTo>
                    <a:pt x="2660610" y="394763"/>
                  </a:lnTo>
                  <a:lnTo>
                    <a:pt x="2660610" y="1887581"/>
                  </a:lnTo>
                  <a:lnTo>
                    <a:pt x="2660455" y="1951712"/>
                  </a:lnTo>
                  <a:lnTo>
                    <a:pt x="2659372" y="2005834"/>
                  </a:lnTo>
                  <a:lnTo>
                    <a:pt x="2656431" y="2051059"/>
                  </a:lnTo>
                  <a:lnTo>
                    <a:pt x="2641264" y="2119268"/>
                  </a:lnTo>
                  <a:lnTo>
                    <a:pt x="2617943" y="2166488"/>
                  </a:lnTo>
                  <a:lnTo>
                    <a:pt x="2585331" y="2207066"/>
                  </a:lnTo>
                  <a:lnTo>
                    <a:pt x="2544752" y="2239678"/>
                  </a:lnTo>
                  <a:lnTo>
                    <a:pt x="2497532" y="2263000"/>
                  </a:lnTo>
                  <a:lnTo>
                    <a:pt x="2429324" y="2278166"/>
                  </a:lnTo>
                  <a:lnTo>
                    <a:pt x="2384098" y="2281106"/>
                  </a:lnTo>
                  <a:lnTo>
                    <a:pt x="2329977" y="2282190"/>
                  </a:lnTo>
                  <a:lnTo>
                    <a:pt x="2265846" y="2282344"/>
                  </a:lnTo>
                  <a:lnTo>
                    <a:pt x="394763" y="2282344"/>
                  </a:lnTo>
                  <a:lnTo>
                    <a:pt x="330632" y="2282190"/>
                  </a:lnTo>
                  <a:lnTo>
                    <a:pt x="276510" y="2281106"/>
                  </a:lnTo>
                  <a:lnTo>
                    <a:pt x="231285" y="2278166"/>
                  </a:lnTo>
                  <a:lnTo>
                    <a:pt x="163077" y="2263000"/>
                  </a:lnTo>
                  <a:lnTo>
                    <a:pt x="115857" y="2239678"/>
                  </a:lnTo>
                  <a:lnTo>
                    <a:pt x="75278" y="2207066"/>
                  </a:lnTo>
                  <a:lnTo>
                    <a:pt x="42666" y="2166488"/>
                  </a:lnTo>
                  <a:lnTo>
                    <a:pt x="19345" y="2119268"/>
                  </a:lnTo>
                  <a:lnTo>
                    <a:pt x="4178" y="2051059"/>
                  </a:lnTo>
                  <a:lnTo>
                    <a:pt x="1238" y="2005834"/>
                  </a:lnTo>
                  <a:lnTo>
                    <a:pt x="154" y="1951712"/>
                  </a:lnTo>
                  <a:lnTo>
                    <a:pt x="0" y="1887581"/>
                  </a:lnTo>
                  <a:lnTo>
                    <a:pt x="0" y="394763"/>
                  </a:lnTo>
                  <a:lnTo>
                    <a:pt x="154" y="330632"/>
                  </a:lnTo>
                  <a:lnTo>
                    <a:pt x="1238" y="276510"/>
                  </a:lnTo>
                  <a:lnTo>
                    <a:pt x="4178" y="231285"/>
                  </a:lnTo>
                  <a:lnTo>
                    <a:pt x="19345" y="163077"/>
                  </a:lnTo>
                  <a:lnTo>
                    <a:pt x="42666" y="115857"/>
                  </a:lnTo>
                  <a:lnTo>
                    <a:pt x="75278" y="75278"/>
                  </a:lnTo>
                  <a:lnTo>
                    <a:pt x="115857" y="42666"/>
                  </a:lnTo>
                  <a:lnTo>
                    <a:pt x="163077" y="19345"/>
                  </a:lnTo>
                  <a:lnTo>
                    <a:pt x="231285" y="4178"/>
                  </a:lnTo>
                  <a:lnTo>
                    <a:pt x="276510" y="1238"/>
                  </a:lnTo>
                  <a:lnTo>
                    <a:pt x="330632" y="154"/>
                  </a:lnTo>
                  <a:lnTo>
                    <a:pt x="394763" y="0"/>
                  </a:lnTo>
                  <a:close/>
                </a:path>
              </a:pathLst>
            </a:custGeom>
            <a:ln w="25400">
              <a:solidFill>
                <a:srgbClr val="DE6A10"/>
              </a:solidFill>
            </a:ln>
          </p:spPr>
          <p:txBody>
            <a:bodyPr wrap="square" lIns="0" tIns="0" rIns="0" bIns="0" rtlCol="0"/>
            <a:lstStyle/>
            <a:p>
              <a:endParaRPr sz="1266"/>
            </a:p>
          </p:txBody>
        </p:sp>
        <p:pic>
          <p:nvPicPr>
            <p:cNvPr id="6" name="object 6"/>
            <p:cNvPicPr/>
            <p:nvPr/>
          </p:nvPicPr>
          <p:blipFill>
            <a:blip r:embed="rId4" cstate="print"/>
            <a:stretch>
              <a:fillRect/>
            </a:stretch>
          </p:blipFill>
          <p:spPr>
            <a:xfrm>
              <a:off x="8544560" y="5692616"/>
              <a:ext cx="4408844" cy="3945568"/>
            </a:xfrm>
            <a:prstGeom prst="rect">
              <a:avLst/>
            </a:prstGeom>
          </p:spPr>
        </p:pic>
        <p:sp>
          <p:nvSpPr>
            <p:cNvPr id="7" name="object 7"/>
            <p:cNvSpPr/>
            <p:nvPr/>
          </p:nvSpPr>
          <p:spPr>
            <a:xfrm>
              <a:off x="8595360" y="5718016"/>
              <a:ext cx="4307840" cy="3844290"/>
            </a:xfrm>
            <a:custGeom>
              <a:avLst/>
              <a:gdLst/>
              <a:ahLst/>
              <a:cxnLst/>
              <a:rect l="l" t="t" r="r" b="b"/>
              <a:pathLst>
                <a:path w="4307840" h="3844290">
                  <a:moveTo>
                    <a:pt x="376201" y="0"/>
                  </a:moveTo>
                  <a:lnTo>
                    <a:pt x="3931043" y="0"/>
                  </a:lnTo>
                  <a:lnTo>
                    <a:pt x="4005905" y="288"/>
                  </a:lnTo>
                  <a:lnTo>
                    <a:pt x="4066278" y="2304"/>
                  </a:lnTo>
                  <a:lnTo>
                    <a:pt x="4114231" y="7777"/>
                  </a:lnTo>
                  <a:lnTo>
                    <a:pt x="4151835" y="18435"/>
                  </a:lnTo>
                  <a:lnTo>
                    <a:pt x="4196835" y="40660"/>
                  </a:lnTo>
                  <a:lnTo>
                    <a:pt x="4235505" y="71739"/>
                  </a:lnTo>
                  <a:lnTo>
                    <a:pt x="4266584" y="110409"/>
                  </a:lnTo>
                  <a:lnTo>
                    <a:pt x="4288809" y="155409"/>
                  </a:lnTo>
                  <a:lnTo>
                    <a:pt x="4299466" y="193013"/>
                  </a:lnTo>
                  <a:lnTo>
                    <a:pt x="4304939" y="240966"/>
                  </a:lnTo>
                  <a:lnTo>
                    <a:pt x="4306956" y="301339"/>
                  </a:lnTo>
                  <a:lnTo>
                    <a:pt x="4307244" y="376201"/>
                  </a:lnTo>
                  <a:lnTo>
                    <a:pt x="4307244" y="3467766"/>
                  </a:lnTo>
                  <a:lnTo>
                    <a:pt x="4306956" y="3542629"/>
                  </a:lnTo>
                  <a:lnTo>
                    <a:pt x="4304939" y="3603002"/>
                  </a:lnTo>
                  <a:lnTo>
                    <a:pt x="4299466" y="3650955"/>
                  </a:lnTo>
                  <a:lnTo>
                    <a:pt x="4288809" y="3688558"/>
                  </a:lnTo>
                  <a:lnTo>
                    <a:pt x="4266584" y="3733558"/>
                  </a:lnTo>
                  <a:lnTo>
                    <a:pt x="4235505" y="3772229"/>
                  </a:lnTo>
                  <a:lnTo>
                    <a:pt x="4196835" y="3803308"/>
                  </a:lnTo>
                  <a:lnTo>
                    <a:pt x="4151835" y="3825533"/>
                  </a:lnTo>
                  <a:lnTo>
                    <a:pt x="4114231" y="3836191"/>
                  </a:lnTo>
                  <a:lnTo>
                    <a:pt x="4066278" y="3841664"/>
                  </a:lnTo>
                  <a:lnTo>
                    <a:pt x="4005905" y="3843680"/>
                  </a:lnTo>
                  <a:lnTo>
                    <a:pt x="3931043" y="3843968"/>
                  </a:lnTo>
                  <a:lnTo>
                    <a:pt x="376201" y="3843968"/>
                  </a:lnTo>
                  <a:lnTo>
                    <a:pt x="301339" y="3843680"/>
                  </a:lnTo>
                  <a:lnTo>
                    <a:pt x="240966" y="3841664"/>
                  </a:lnTo>
                  <a:lnTo>
                    <a:pt x="193013" y="3836191"/>
                  </a:lnTo>
                  <a:lnTo>
                    <a:pt x="155409" y="3825533"/>
                  </a:lnTo>
                  <a:lnTo>
                    <a:pt x="110409" y="3803308"/>
                  </a:lnTo>
                  <a:lnTo>
                    <a:pt x="71739" y="3772229"/>
                  </a:lnTo>
                  <a:lnTo>
                    <a:pt x="40660" y="3733558"/>
                  </a:lnTo>
                  <a:lnTo>
                    <a:pt x="18435" y="3688558"/>
                  </a:lnTo>
                  <a:lnTo>
                    <a:pt x="7777" y="3650955"/>
                  </a:lnTo>
                  <a:lnTo>
                    <a:pt x="2304" y="3603002"/>
                  </a:lnTo>
                  <a:lnTo>
                    <a:pt x="288" y="3542629"/>
                  </a:lnTo>
                  <a:lnTo>
                    <a:pt x="0" y="3467766"/>
                  </a:lnTo>
                  <a:lnTo>
                    <a:pt x="0" y="376201"/>
                  </a:lnTo>
                  <a:lnTo>
                    <a:pt x="288" y="301339"/>
                  </a:lnTo>
                  <a:lnTo>
                    <a:pt x="2304" y="240966"/>
                  </a:lnTo>
                  <a:lnTo>
                    <a:pt x="7777" y="193013"/>
                  </a:lnTo>
                  <a:lnTo>
                    <a:pt x="18435" y="155409"/>
                  </a:lnTo>
                  <a:lnTo>
                    <a:pt x="40660" y="110409"/>
                  </a:lnTo>
                  <a:lnTo>
                    <a:pt x="71739" y="71739"/>
                  </a:lnTo>
                  <a:lnTo>
                    <a:pt x="110409" y="40660"/>
                  </a:lnTo>
                  <a:lnTo>
                    <a:pt x="155409" y="18435"/>
                  </a:lnTo>
                  <a:lnTo>
                    <a:pt x="193013" y="7777"/>
                  </a:lnTo>
                  <a:lnTo>
                    <a:pt x="240966" y="2304"/>
                  </a:lnTo>
                  <a:lnTo>
                    <a:pt x="301339" y="288"/>
                  </a:lnTo>
                  <a:lnTo>
                    <a:pt x="376201" y="0"/>
                  </a:lnTo>
                  <a:close/>
                </a:path>
              </a:pathLst>
            </a:custGeom>
            <a:ln w="25400">
              <a:solidFill>
                <a:srgbClr val="DE6A10"/>
              </a:solidFill>
            </a:ln>
          </p:spPr>
          <p:txBody>
            <a:bodyPr wrap="square" lIns="0" tIns="0" rIns="0" bIns="0" rtlCol="0"/>
            <a:lstStyle/>
            <a:p>
              <a:endParaRPr sz="1266"/>
            </a:p>
          </p:txBody>
        </p:sp>
        <p:pic>
          <p:nvPicPr>
            <p:cNvPr id="8" name="object 8"/>
            <p:cNvPicPr/>
            <p:nvPr/>
          </p:nvPicPr>
          <p:blipFill>
            <a:blip r:embed="rId5" cstate="print"/>
            <a:stretch>
              <a:fillRect/>
            </a:stretch>
          </p:blipFill>
          <p:spPr>
            <a:xfrm>
              <a:off x="3825240" y="7549356"/>
              <a:ext cx="4706739" cy="2088828"/>
            </a:xfrm>
            <a:prstGeom prst="rect">
              <a:avLst/>
            </a:prstGeom>
          </p:spPr>
        </p:pic>
        <p:sp>
          <p:nvSpPr>
            <p:cNvPr id="9" name="object 9"/>
            <p:cNvSpPr/>
            <p:nvPr/>
          </p:nvSpPr>
          <p:spPr>
            <a:xfrm>
              <a:off x="3876040" y="7574756"/>
              <a:ext cx="4605655" cy="1987550"/>
            </a:xfrm>
            <a:custGeom>
              <a:avLst/>
              <a:gdLst/>
              <a:ahLst/>
              <a:cxnLst/>
              <a:rect l="l" t="t" r="r" b="b"/>
              <a:pathLst>
                <a:path w="4605655" h="1987550">
                  <a:moveTo>
                    <a:pt x="376201" y="0"/>
                  </a:moveTo>
                  <a:lnTo>
                    <a:pt x="4228937" y="0"/>
                  </a:lnTo>
                  <a:lnTo>
                    <a:pt x="4303799" y="288"/>
                  </a:lnTo>
                  <a:lnTo>
                    <a:pt x="4364172" y="2304"/>
                  </a:lnTo>
                  <a:lnTo>
                    <a:pt x="4412126" y="7777"/>
                  </a:lnTo>
                  <a:lnTo>
                    <a:pt x="4449729" y="18435"/>
                  </a:lnTo>
                  <a:lnTo>
                    <a:pt x="4494729" y="40660"/>
                  </a:lnTo>
                  <a:lnTo>
                    <a:pt x="4533400" y="71739"/>
                  </a:lnTo>
                  <a:lnTo>
                    <a:pt x="4564479" y="110409"/>
                  </a:lnTo>
                  <a:lnTo>
                    <a:pt x="4586704" y="155409"/>
                  </a:lnTo>
                  <a:lnTo>
                    <a:pt x="4597361" y="193013"/>
                  </a:lnTo>
                  <a:lnTo>
                    <a:pt x="4602834" y="240966"/>
                  </a:lnTo>
                  <a:lnTo>
                    <a:pt x="4604851" y="301339"/>
                  </a:lnTo>
                  <a:lnTo>
                    <a:pt x="4605139" y="376201"/>
                  </a:lnTo>
                  <a:lnTo>
                    <a:pt x="4605139" y="1611026"/>
                  </a:lnTo>
                  <a:lnTo>
                    <a:pt x="4604851" y="1685889"/>
                  </a:lnTo>
                  <a:lnTo>
                    <a:pt x="4602834" y="1746262"/>
                  </a:lnTo>
                  <a:lnTo>
                    <a:pt x="4597361" y="1794215"/>
                  </a:lnTo>
                  <a:lnTo>
                    <a:pt x="4586704" y="1831820"/>
                  </a:lnTo>
                  <a:lnTo>
                    <a:pt x="4564479" y="1876819"/>
                  </a:lnTo>
                  <a:lnTo>
                    <a:pt x="4533400" y="1915489"/>
                  </a:lnTo>
                  <a:lnTo>
                    <a:pt x="4494729" y="1946568"/>
                  </a:lnTo>
                  <a:lnTo>
                    <a:pt x="4449729" y="1968793"/>
                  </a:lnTo>
                  <a:lnTo>
                    <a:pt x="4412126" y="1979451"/>
                  </a:lnTo>
                  <a:lnTo>
                    <a:pt x="4364172" y="1984924"/>
                  </a:lnTo>
                  <a:lnTo>
                    <a:pt x="4303799" y="1986940"/>
                  </a:lnTo>
                  <a:lnTo>
                    <a:pt x="4228937" y="1987228"/>
                  </a:lnTo>
                  <a:lnTo>
                    <a:pt x="376201" y="1987228"/>
                  </a:lnTo>
                  <a:lnTo>
                    <a:pt x="301339" y="1986940"/>
                  </a:lnTo>
                  <a:lnTo>
                    <a:pt x="240966" y="1984924"/>
                  </a:lnTo>
                  <a:lnTo>
                    <a:pt x="193013" y="1979451"/>
                  </a:lnTo>
                  <a:lnTo>
                    <a:pt x="155409" y="1968793"/>
                  </a:lnTo>
                  <a:lnTo>
                    <a:pt x="110409" y="1946568"/>
                  </a:lnTo>
                  <a:lnTo>
                    <a:pt x="71739" y="1915489"/>
                  </a:lnTo>
                  <a:lnTo>
                    <a:pt x="40660" y="1876819"/>
                  </a:lnTo>
                  <a:lnTo>
                    <a:pt x="18435" y="1831820"/>
                  </a:lnTo>
                  <a:lnTo>
                    <a:pt x="7777" y="1794215"/>
                  </a:lnTo>
                  <a:lnTo>
                    <a:pt x="2304" y="1746262"/>
                  </a:lnTo>
                  <a:lnTo>
                    <a:pt x="288" y="1685889"/>
                  </a:lnTo>
                  <a:lnTo>
                    <a:pt x="0" y="1611026"/>
                  </a:lnTo>
                  <a:lnTo>
                    <a:pt x="0" y="376201"/>
                  </a:lnTo>
                  <a:lnTo>
                    <a:pt x="288" y="301339"/>
                  </a:lnTo>
                  <a:lnTo>
                    <a:pt x="2304" y="240966"/>
                  </a:lnTo>
                  <a:lnTo>
                    <a:pt x="7777" y="193013"/>
                  </a:lnTo>
                  <a:lnTo>
                    <a:pt x="18435" y="155409"/>
                  </a:lnTo>
                  <a:lnTo>
                    <a:pt x="40660" y="110409"/>
                  </a:lnTo>
                  <a:lnTo>
                    <a:pt x="71739" y="71739"/>
                  </a:lnTo>
                  <a:lnTo>
                    <a:pt x="110409" y="40660"/>
                  </a:lnTo>
                  <a:lnTo>
                    <a:pt x="155409" y="18435"/>
                  </a:lnTo>
                  <a:lnTo>
                    <a:pt x="193013" y="7777"/>
                  </a:lnTo>
                  <a:lnTo>
                    <a:pt x="240966" y="2304"/>
                  </a:lnTo>
                  <a:lnTo>
                    <a:pt x="301339" y="288"/>
                  </a:lnTo>
                  <a:lnTo>
                    <a:pt x="376201" y="0"/>
                  </a:lnTo>
                  <a:close/>
                </a:path>
              </a:pathLst>
            </a:custGeom>
            <a:ln w="25399">
              <a:solidFill>
                <a:srgbClr val="DE6A10"/>
              </a:solidFill>
            </a:ln>
          </p:spPr>
          <p:txBody>
            <a:bodyPr wrap="square" lIns="0" tIns="0" rIns="0" bIns="0" rtlCol="0"/>
            <a:lstStyle/>
            <a:p>
              <a:endParaRPr sz="1266"/>
            </a:p>
          </p:txBody>
        </p:sp>
      </p:grpSp>
      <p:sp>
        <p:nvSpPr>
          <p:cNvPr id="10" name="object 10"/>
          <p:cNvSpPr txBox="1">
            <a:spLocks noGrp="1"/>
          </p:cNvSpPr>
          <p:nvPr>
            <p:ph type="title"/>
          </p:nvPr>
        </p:nvSpPr>
        <p:spPr/>
        <p:txBody>
          <a:bodyPr/>
          <a:lstStyle/>
          <a:p>
            <a:r>
              <a:rPr lang="en-US" dirty="0"/>
              <a:t>Reasoning over Text Corpus as a KB</a:t>
            </a:r>
          </a:p>
        </p:txBody>
      </p:sp>
      <p:sp>
        <p:nvSpPr>
          <p:cNvPr id="23" name="内容占位符 22">
            <a:extLst>
              <a:ext uri="{FF2B5EF4-FFF2-40B4-BE49-F238E27FC236}">
                <a16:creationId xmlns:a16="http://schemas.microsoft.com/office/drawing/2014/main" id="{3256DC03-6096-4CCF-AFC0-8C70B066AED8}"/>
              </a:ext>
            </a:extLst>
          </p:cNvPr>
          <p:cNvSpPr>
            <a:spLocks noGrp="1"/>
          </p:cNvSpPr>
          <p:nvPr>
            <p:ph idx="1"/>
          </p:nvPr>
        </p:nvSpPr>
        <p:spPr>
          <a:xfrm>
            <a:off x="566738" y="931026"/>
            <a:ext cx="8001000" cy="5522310"/>
          </a:xfrm>
        </p:spPr>
        <p:txBody>
          <a:bodyPr/>
          <a:lstStyle/>
          <a:p>
            <a:r>
              <a:rPr lang="en-US" altLang="zh-CN" dirty="0"/>
              <a:t>Answering questions using text corpora as a traceable KB</a:t>
            </a:r>
          </a:p>
          <a:p>
            <a:r>
              <a:rPr lang="en-US" altLang="zh-CN" dirty="0"/>
              <a:t>Relevance matching over </a:t>
            </a:r>
            <a:r>
              <a:rPr lang="en-US" altLang="zh-CN" b="1" dirty="0"/>
              <a:t>mentions</a:t>
            </a:r>
          </a:p>
          <a:p>
            <a:endParaRPr lang="zh-CN" altLang="en-US" dirty="0"/>
          </a:p>
        </p:txBody>
      </p:sp>
      <p:sp>
        <p:nvSpPr>
          <p:cNvPr id="11" name="object 11"/>
          <p:cNvSpPr txBox="1"/>
          <p:nvPr/>
        </p:nvSpPr>
        <p:spPr>
          <a:xfrm>
            <a:off x="4793642" y="6215883"/>
            <a:ext cx="2232248" cy="291214"/>
          </a:xfrm>
          <a:prstGeom prst="rect">
            <a:avLst/>
          </a:prstGeom>
        </p:spPr>
        <p:txBody>
          <a:bodyPr vert="horz" wrap="square" lIns="0" tIns="9823" rIns="0" bIns="0" rtlCol="0">
            <a:spAutoFit/>
          </a:bodyPr>
          <a:lstStyle/>
          <a:p>
            <a:pPr marL="8929" algn="ctr">
              <a:spcBef>
                <a:spcPts val="77"/>
              </a:spcBef>
            </a:pPr>
            <a:r>
              <a:rPr sz="1828" spc="7" dirty="0">
                <a:latin typeface="Arial"/>
                <a:cs typeface="Arial"/>
              </a:rPr>
              <a:t>(Dhingra</a:t>
            </a:r>
            <a:r>
              <a:rPr sz="1828" spc="-11" dirty="0">
                <a:latin typeface="Arial"/>
                <a:cs typeface="Arial"/>
              </a:rPr>
              <a:t> </a:t>
            </a:r>
            <a:r>
              <a:rPr sz="1828" spc="-4" dirty="0">
                <a:latin typeface="Arial"/>
                <a:cs typeface="Arial"/>
              </a:rPr>
              <a:t>et</a:t>
            </a:r>
            <a:r>
              <a:rPr sz="1828" spc="-7" dirty="0">
                <a:latin typeface="Arial"/>
                <a:cs typeface="Arial"/>
              </a:rPr>
              <a:t> </a:t>
            </a:r>
            <a:r>
              <a:rPr sz="1828" spc="-4" dirty="0">
                <a:latin typeface="Arial"/>
                <a:cs typeface="Arial"/>
              </a:rPr>
              <a:t>al.</a:t>
            </a:r>
            <a:r>
              <a:rPr sz="1828" spc="-7" dirty="0">
                <a:latin typeface="Arial"/>
                <a:cs typeface="Arial"/>
              </a:rPr>
              <a:t> </a:t>
            </a:r>
            <a:r>
              <a:rPr sz="1828" spc="-4" dirty="0">
                <a:latin typeface="Arial"/>
                <a:cs typeface="Arial"/>
              </a:rPr>
              <a:t>2020)</a:t>
            </a:r>
            <a:endParaRPr sz="1828" dirty="0">
              <a:latin typeface="Arial"/>
              <a:cs typeface="Arial"/>
            </a:endParaRPr>
          </a:p>
        </p:txBody>
      </p:sp>
      <p:sp>
        <p:nvSpPr>
          <p:cNvPr id="16" name="object 16"/>
          <p:cNvSpPr txBox="1"/>
          <p:nvPr/>
        </p:nvSpPr>
        <p:spPr>
          <a:xfrm>
            <a:off x="410516" y="2623451"/>
            <a:ext cx="2476202" cy="1794630"/>
          </a:xfrm>
          <a:prstGeom prst="rect">
            <a:avLst/>
          </a:prstGeom>
        </p:spPr>
        <p:txBody>
          <a:bodyPr vert="horz" wrap="square" lIns="0" tIns="8037" rIns="0" bIns="0" rtlCol="0">
            <a:spAutoFit/>
          </a:bodyPr>
          <a:lstStyle/>
          <a:p>
            <a:pPr marL="299134" indent="-290205">
              <a:spcBef>
                <a:spcPts val="63"/>
              </a:spcBef>
              <a:buAutoNum type="arabicPeriod"/>
              <a:tabLst>
                <a:tab pos="298687" algn="l"/>
                <a:tab pos="299134" algn="l"/>
              </a:tabLst>
            </a:pPr>
            <a:r>
              <a:rPr sz="1652" spc="-11" dirty="0">
                <a:latin typeface="Arial"/>
                <a:cs typeface="Arial"/>
              </a:rPr>
              <a:t>Create</a:t>
            </a:r>
            <a:r>
              <a:rPr sz="1652" spc="-14" dirty="0">
                <a:latin typeface="Arial"/>
                <a:cs typeface="Arial"/>
              </a:rPr>
              <a:t> </a:t>
            </a:r>
            <a:r>
              <a:rPr sz="1652" spc="-7" dirty="0">
                <a:latin typeface="Arial"/>
                <a:cs typeface="Arial"/>
              </a:rPr>
              <a:t>mention</a:t>
            </a:r>
            <a:r>
              <a:rPr sz="1652" spc="-11" dirty="0">
                <a:latin typeface="Arial"/>
                <a:cs typeface="Arial"/>
              </a:rPr>
              <a:t> </a:t>
            </a:r>
            <a:r>
              <a:rPr sz="1652" spc="7" dirty="0">
                <a:latin typeface="Arial"/>
                <a:cs typeface="Arial"/>
              </a:rPr>
              <a:t>vectors</a:t>
            </a:r>
            <a:endParaRPr sz="1652" dirty="0">
              <a:latin typeface="Arial"/>
              <a:cs typeface="Arial"/>
            </a:endParaRPr>
          </a:p>
          <a:p>
            <a:pPr>
              <a:lnSpc>
                <a:spcPct val="100000"/>
              </a:lnSpc>
              <a:buFont typeface="Arial"/>
              <a:buAutoNum type="arabicPeriod"/>
            </a:pPr>
            <a:endParaRPr sz="1723" dirty="0">
              <a:latin typeface="Arial"/>
              <a:cs typeface="Arial"/>
            </a:endParaRPr>
          </a:p>
          <a:p>
            <a:pPr marL="299134" marR="413876" indent="-290205">
              <a:lnSpc>
                <a:spcPts val="1969"/>
              </a:lnSpc>
              <a:buAutoNum type="arabicPeriod"/>
              <a:tabLst>
                <a:tab pos="298687" algn="l"/>
                <a:tab pos="299134" algn="l"/>
              </a:tabLst>
            </a:pPr>
            <a:r>
              <a:rPr sz="1652" spc="-18" dirty="0">
                <a:latin typeface="Arial"/>
                <a:cs typeface="Arial"/>
              </a:rPr>
              <a:t>Retrieve</a:t>
            </a:r>
            <a:r>
              <a:rPr sz="1652" spc="-11" dirty="0">
                <a:latin typeface="Arial"/>
                <a:cs typeface="Arial"/>
              </a:rPr>
              <a:t> relevant </a:t>
            </a:r>
            <a:r>
              <a:rPr sz="1652" spc="-7" dirty="0">
                <a:latin typeface="Arial"/>
                <a:cs typeface="Arial"/>
              </a:rPr>
              <a:t> mentions</a:t>
            </a:r>
            <a:r>
              <a:rPr lang="zh-CN" altLang="en-US" sz="1652" spc="-21" dirty="0">
                <a:latin typeface="Arial"/>
                <a:cs typeface="Arial"/>
              </a:rPr>
              <a:t> </a:t>
            </a:r>
            <a:r>
              <a:rPr sz="1652" spc="-14" dirty="0">
                <a:latin typeface="Arial"/>
                <a:cs typeface="Arial"/>
              </a:rPr>
              <a:t>from</a:t>
            </a:r>
            <a:r>
              <a:rPr sz="1652" spc="-18" dirty="0">
                <a:latin typeface="Arial"/>
                <a:cs typeface="Arial"/>
              </a:rPr>
              <a:t> </a:t>
            </a:r>
            <a:r>
              <a:rPr sz="1652" spc="11" dirty="0">
                <a:latin typeface="Arial"/>
                <a:cs typeface="Arial"/>
              </a:rPr>
              <a:t>pre- </a:t>
            </a:r>
            <a:r>
              <a:rPr sz="1652" spc="-446" dirty="0">
                <a:latin typeface="Arial"/>
                <a:cs typeface="Arial"/>
              </a:rPr>
              <a:t> </a:t>
            </a:r>
            <a:r>
              <a:rPr sz="1652" spc="7" dirty="0">
                <a:latin typeface="Arial"/>
                <a:cs typeface="Arial"/>
              </a:rPr>
              <a:t>trained</a:t>
            </a:r>
            <a:r>
              <a:rPr sz="1652" spc="-11" dirty="0">
                <a:latin typeface="Arial"/>
                <a:cs typeface="Arial"/>
              </a:rPr>
              <a:t> </a:t>
            </a:r>
            <a:r>
              <a:rPr sz="1652" spc="11" dirty="0">
                <a:latin typeface="Arial"/>
                <a:cs typeface="Arial"/>
              </a:rPr>
              <a:t>models</a:t>
            </a:r>
            <a:endParaRPr sz="1652" dirty="0">
              <a:latin typeface="Arial"/>
              <a:cs typeface="Arial"/>
            </a:endParaRPr>
          </a:p>
          <a:p>
            <a:pPr>
              <a:spcBef>
                <a:spcPts val="25"/>
              </a:spcBef>
              <a:buFont typeface="Arial"/>
              <a:buAutoNum type="arabicPeriod"/>
            </a:pPr>
            <a:endParaRPr sz="1582" dirty="0">
              <a:latin typeface="Arial"/>
              <a:cs typeface="Arial"/>
            </a:endParaRPr>
          </a:p>
          <a:p>
            <a:pPr marL="299134" indent="-290205">
              <a:buAutoNum type="arabicPeriod"/>
              <a:tabLst>
                <a:tab pos="298687" algn="l"/>
                <a:tab pos="299134" algn="l"/>
              </a:tabLst>
            </a:pPr>
            <a:r>
              <a:rPr sz="1652" spc="21" dirty="0">
                <a:latin typeface="Arial"/>
                <a:cs typeface="Arial"/>
              </a:rPr>
              <a:t>Aggregate</a:t>
            </a:r>
            <a:r>
              <a:rPr sz="1652" spc="-21" dirty="0">
                <a:latin typeface="Arial"/>
                <a:cs typeface="Arial"/>
              </a:rPr>
              <a:t> </a:t>
            </a:r>
            <a:r>
              <a:rPr sz="1652" spc="4" dirty="0">
                <a:latin typeface="Arial"/>
                <a:cs typeface="Arial"/>
              </a:rPr>
              <a:t>scores</a:t>
            </a:r>
            <a:endParaRPr sz="1652" dirty="0">
              <a:latin typeface="Arial"/>
              <a:cs typeface="Aria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Probing Knowledge in LMs</a:t>
            </a:r>
          </a:p>
        </p:txBody>
      </p:sp>
      <p:sp>
        <p:nvSpPr>
          <p:cNvPr id="7" name="内容占位符 6">
            <a:extLst>
              <a:ext uri="{FF2B5EF4-FFF2-40B4-BE49-F238E27FC236}">
                <a16:creationId xmlns:a16="http://schemas.microsoft.com/office/drawing/2014/main" id="{520FA57E-EC8F-449B-9084-6D49A255E5DD}"/>
              </a:ext>
            </a:extLst>
          </p:cNvPr>
          <p:cNvSpPr>
            <a:spLocks noGrp="1"/>
          </p:cNvSpPr>
          <p:nvPr>
            <p:ph type="body" idx="1"/>
          </p:nvPr>
        </p:nvSpPr>
        <p:spPr>
          <a:xfrm>
            <a:off x="722313" y="4546653"/>
            <a:ext cx="7772400" cy="1258611"/>
          </a:xfrm>
        </p:spPr>
        <p:txBody>
          <a:bodyPr/>
          <a:lstStyle/>
          <a:p>
            <a:r>
              <a:rPr lang="en-US" altLang="zh-CN" dirty="0"/>
              <a:t>Traditional QA/MRC models usually refer to external  resources to answer questions, e.g., Wikipedia  articles or </a:t>
            </a:r>
            <a:r>
              <a:rPr lang="en-US" altLang="zh-CN" dirty="0" err="1"/>
              <a:t>KGs.</a:t>
            </a:r>
            <a:r>
              <a:rPr lang="en-US" altLang="zh-CN" dirty="0"/>
              <a:t> Do LMs pre-trained on a large text corpus already capture those knowledge?</a:t>
            </a:r>
          </a:p>
          <a:p>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LMs as KBs?</a:t>
            </a:r>
          </a:p>
        </p:txBody>
      </p:sp>
      <p:sp>
        <p:nvSpPr>
          <p:cNvPr id="11" name="内容占位符 10">
            <a:extLst>
              <a:ext uri="{FF2B5EF4-FFF2-40B4-BE49-F238E27FC236}">
                <a16:creationId xmlns:a16="http://schemas.microsoft.com/office/drawing/2014/main" id="{15DA821A-4377-49C2-B0F1-50B4027A4F3B}"/>
              </a:ext>
            </a:extLst>
          </p:cNvPr>
          <p:cNvSpPr>
            <a:spLocks noGrp="1"/>
          </p:cNvSpPr>
          <p:nvPr>
            <p:ph idx="1"/>
          </p:nvPr>
        </p:nvSpPr>
        <p:spPr/>
        <p:txBody>
          <a:bodyPr/>
          <a:lstStyle/>
          <a:p>
            <a:r>
              <a:rPr lang="en-US" altLang="zh-CN" dirty="0"/>
              <a:t>Structured queries (e.g., SQL) to query KBs.</a:t>
            </a:r>
          </a:p>
          <a:p>
            <a:endParaRPr lang="en-US" altLang="zh-CN" dirty="0"/>
          </a:p>
          <a:p>
            <a:r>
              <a:rPr lang="en-US" altLang="zh-CN" dirty="0"/>
              <a:t>Natural language prompts to query LMs.</a:t>
            </a:r>
          </a:p>
          <a:p>
            <a:endParaRPr lang="zh-CN" altLang="en-US" dirty="0"/>
          </a:p>
        </p:txBody>
      </p:sp>
      <p:sp>
        <p:nvSpPr>
          <p:cNvPr id="3" name="object 3"/>
          <p:cNvSpPr txBox="1"/>
          <p:nvPr/>
        </p:nvSpPr>
        <p:spPr>
          <a:xfrm>
            <a:off x="2771800" y="5783966"/>
            <a:ext cx="3750469" cy="255238"/>
          </a:xfrm>
          <a:prstGeom prst="rect">
            <a:avLst/>
          </a:prstGeom>
        </p:spPr>
        <p:txBody>
          <a:bodyPr vert="horz" wrap="square" lIns="0" tIns="8930" rIns="0" bIns="0" rtlCol="0">
            <a:spAutoFit/>
          </a:bodyPr>
          <a:lstStyle/>
          <a:p>
            <a:pPr marL="8929" algn="ctr">
              <a:spcBef>
                <a:spcPts val="70"/>
              </a:spcBef>
            </a:pPr>
            <a:r>
              <a:rPr sz="1600" spc="-35" dirty="0">
                <a:latin typeface="Arial"/>
                <a:cs typeface="Arial"/>
              </a:rPr>
              <a:t>(Petroni</a:t>
            </a:r>
            <a:r>
              <a:rPr sz="1600" spc="-7" dirty="0">
                <a:latin typeface="Arial"/>
                <a:cs typeface="Arial"/>
              </a:rPr>
              <a:t> </a:t>
            </a:r>
            <a:r>
              <a:rPr sz="1600" dirty="0">
                <a:latin typeface="Arial"/>
                <a:cs typeface="Arial"/>
              </a:rPr>
              <a:t>et</a:t>
            </a:r>
            <a:r>
              <a:rPr sz="1600" spc="-7" dirty="0">
                <a:latin typeface="Arial"/>
                <a:cs typeface="Arial"/>
              </a:rPr>
              <a:t> </a:t>
            </a:r>
            <a:r>
              <a:rPr sz="1600" spc="-4" dirty="0">
                <a:latin typeface="Arial"/>
                <a:cs typeface="Arial"/>
              </a:rPr>
              <a:t>al. 2019)</a:t>
            </a:r>
            <a:endParaRPr sz="1600" dirty="0">
              <a:latin typeface="Arial"/>
              <a:cs typeface="Arial"/>
            </a:endParaRPr>
          </a:p>
        </p:txBody>
      </p:sp>
      <p:pic>
        <p:nvPicPr>
          <p:cNvPr id="8" name="object 8"/>
          <p:cNvPicPr/>
          <p:nvPr/>
        </p:nvPicPr>
        <p:blipFill>
          <a:blip r:embed="rId2" cstate="print"/>
          <a:stretch>
            <a:fillRect/>
          </a:stretch>
        </p:blipFill>
        <p:spPr>
          <a:xfrm>
            <a:off x="2301355" y="2564904"/>
            <a:ext cx="4531766" cy="2928069"/>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a:t>LMs as KBs?</a:t>
            </a:r>
          </a:p>
        </p:txBody>
      </p:sp>
      <p:sp>
        <p:nvSpPr>
          <p:cNvPr id="9" name="内容占位符 8">
            <a:extLst>
              <a:ext uri="{FF2B5EF4-FFF2-40B4-BE49-F238E27FC236}">
                <a16:creationId xmlns:a16="http://schemas.microsoft.com/office/drawing/2014/main" id="{3162A50C-347F-4329-8B3E-6960C2C43639}"/>
              </a:ext>
            </a:extLst>
          </p:cNvPr>
          <p:cNvSpPr>
            <a:spLocks noGrp="1"/>
          </p:cNvSpPr>
          <p:nvPr>
            <p:ph idx="1"/>
          </p:nvPr>
        </p:nvSpPr>
        <p:spPr/>
        <p:txBody>
          <a:bodyPr/>
          <a:lstStyle/>
          <a:p>
            <a:r>
              <a:rPr lang="en-US" altLang="zh-CN" dirty="0"/>
              <a:t>LAMA benchmark</a:t>
            </a:r>
          </a:p>
          <a:p>
            <a:pPr lvl="1"/>
            <a:r>
              <a:rPr lang="en-US" altLang="zh-CN" dirty="0"/>
              <a:t>Manual prompts for 41 relations: “[X] was born in [Y].”</a:t>
            </a:r>
          </a:p>
          <a:p>
            <a:pPr lvl="1"/>
            <a:r>
              <a:rPr lang="en-US" altLang="zh-CN" dirty="0"/>
              <a:t>Fill in subjects and have LMs (e.g., BERT) predict objects: “Barack Obama  was born in [MASK].”</a:t>
            </a:r>
          </a:p>
          <a:p>
            <a:endParaRPr lang="en-US" altLang="zh-CN" dirty="0"/>
          </a:p>
          <a:p>
            <a:r>
              <a:rPr lang="en-US" altLang="zh-CN" dirty="0"/>
              <a:t>Accuracy: </a:t>
            </a:r>
            <a:r>
              <a:rPr lang="en-US" altLang="zh-CN" dirty="0" err="1"/>
              <a:t>ELMo</a:t>
            </a:r>
            <a:r>
              <a:rPr lang="en-US" altLang="zh-CN" dirty="0"/>
              <a:t> 7.1%, Transformer-XL 18.3%, BERT-base 31.1%</a:t>
            </a:r>
          </a:p>
          <a:p>
            <a:endParaRPr lang="zh-CN" altLang="en-US" dirty="0"/>
          </a:p>
        </p:txBody>
      </p:sp>
      <p:sp>
        <p:nvSpPr>
          <p:cNvPr id="5" name="object 5"/>
          <p:cNvSpPr txBox="1"/>
          <p:nvPr/>
        </p:nvSpPr>
        <p:spPr>
          <a:xfrm>
            <a:off x="1544836" y="6563320"/>
            <a:ext cx="6131570" cy="182142"/>
          </a:xfrm>
          <a:prstGeom prst="rect">
            <a:avLst/>
          </a:prstGeom>
        </p:spPr>
        <p:txBody>
          <a:bodyPr vert="horz" wrap="square" lIns="0" tIns="8930" rIns="0" bIns="0" rtlCol="0">
            <a:spAutoFit/>
          </a:bodyPr>
          <a:lstStyle/>
          <a:p>
            <a:pPr marL="8929">
              <a:spcBef>
                <a:spcPts val="70"/>
              </a:spcBef>
            </a:pPr>
            <a:r>
              <a:rPr sz="1125" dirty="0">
                <a:solidFill>
                  <a:srgbClr val="47515C"/>
                </a:solidFill>
                <a:latin typeface="Lucida Grande"/>
                <a:cs typeface="Lucida Grande"/>
              </a:rPr>
              <a:t>https://demo.allennlp.org/masked-lm/s/barack-obama-was-born-mask/D8T2D0I0O9</a:t>
            </a:r>
            <a:endParaRPr sz="1125">
              <a:latin typeface="Lucida Grande"/>
              <a:cs typeface="Lucida Grande"/>
            </a:endParaRPr>
          </a:p>
        </p:txBody>
      </p:sp>
      <p:pic>
        <p:nvPicPr>
          <p:cNvPr id="6" name="object 6"/>
          <p:cNvPicPr/>
          <p:nvPr/>
        </p:nvPicPr>
        <p:blipFill>
          <a:blip r:embed="rId2" cstate="print"/>
          <a:stretch>
            <a:fillRect/>
          </a:stretch>
        </p:blipFill>
        <p:spPr>
          <a:xfrm>
            <a:off x="2561329" y="3429000"/>
            <a:ext cx="4011817" cy="2570953"/>
          </a:xfrm>
          <a:prstGeom prst="rect">
            <a:avLst/>
          </a:prstGeom>
        </p:spPr>
      </p:pic>
      <p:sp>
        <p:nvSpPr>
          <p:cNvPr id="10" name="object 3">
            <a:extLst>
              <a:ext uri="{FF2B5EF4-FFF2-40B4-BE49-F238E27FC236}">
                <a16:creationId xmlns:a16="http://schemas.microsoft.com/office/drawing/2014/main" id="{8F78AB31-BCB8-40A0-975F-B7C3DFA55C8A}"/>
              </a:ext>
            </a:extLst>
          </p:cNvPr>
          <p:cNvSpPr txBox="1"/>
          <p:nvPr/>
        </p:nvSpPr>
        <p:spPr>
          <a:xfrm>
            <a:off x="2732484" y="6062388"/>
            <a:ext cx="3750469" cy="255238"/>
          </a:xfrm>
          <a:prstGeom prst="rect">
            <a:avLst/>
          </a:prstGeom>
        </p:spPr>
        <p:txBody>
          <a:bodyPr vert="horz" wrap="square" lIns="0" tIns="8930" rIns="0" bIns="0" rtlCol="0">
            <a:spAutoFit/>
          </a:bodyPr>
          <a:lstStyle/>
          <a:p>
            <a:pPr marL="8929" algn="ctr">
              <a:spcBef>
                <a:spcPts val="70"/>
              </a:spcBef>
            </a:pPr>
            <a:r>
              <a:rPr sz="1600" spc="-35" dirty="0">
                <a:latin typeface="Arial"/>
                <a:cs typeface="Arial"/>
              </a:rPr>
              <a:t>(Petroni</a:t>
            </a:r>
            <a:r>
              <a:rPr sz="1600" spc="-7" dirty="0">
                <a:latin typeface="Arial"/>
                <a:cs typeface="Arial"/>
              </a:rPr>
              <a:t> </a:t>
            </a:r>
            <a:r>
              <a:rPr sz="1600" dirty="0">
                <a:latin typeface="Arial"/>
                <a:cs typeface="Arial"/>
              </a:rPr>
              <a:t>et</a:t>
            </a:r>
            <a:r>
              <a:rPr sz="1600" spc="-7" dirty="0">
                <a:latin typeface="Arial"/>
                <a:cs typeface="Arial"/>
              </a:rPr>
              <a:t> </a:t>
            </a:r>
            <a:r>
              <a:rPr sz="1600" spc="-4" dirty="0">
                <a:latin typeface="Arial"/>
                <a:cs typeface="Arial"/>
              </a:rPr>
              <a:t>al. 2019)</a:t>
            </a:r>
            <a:endParaRPr sz="16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What does knowledge come from?</a:t>
            </a:r>
            <a:endParaRPr lang="zh-CN" altLang="en-US" dirty="0"/>
          </a:p>
        </p:txBody>
      </p:sp>
      <p:graphicFrame>
        <p:nvGraphicFramePr>
          <p:cNvPr id="6" name="内容占位符 5"/>
          <p:cNvGraphicFramePr>
            <a:graphicFrameLocks noGrp="1"/>
          </p:cNvGraphicFramePr>
          <p:nvPr>
            <p:ph idx="1"/>
            <p:extLst>
              <p:ext uri="{D42A27DB-BD31-4B8C-83A1-F6EECF244321}">
                <p14:modId xmlns:p14="http://schemas.microsoft.com/office/powerpoint/2010/main" val="3860674740"/>
              </p:ext>
            </p:extLst>
          </p:nvPr>
        </p:nvGraphicFramePr>
        <p:xfrm>
          <a:off x="467544" y="1484784"/>
          <a:ext cx="8001000" cy="439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5044833"/>
      </p:ext>
    </p:extLst>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How Can We Know What LMs Know? </a:t>
            </a:r>
          </a:p>
        </p:txBody>
      </p:sp>
      <p:sp>
        <p:nvSpPr>
          <p:cNvPr id="7" name="内容占位符 6">
            <a:extLst>
              <a:ext uri="{FF2B5EF4-FFF2-40B4-BE49-F238E27FC236}">
                <a16:creationId xmlns:a16="http://schemas.microsoft.com/office/drawing/2014/main" id="{C317C7D6-0D27-49F4-85B8-97F031E40F3A}"/>
              </a:ext>
            </a:extLst>
          </p:cNvPr>
          <p:cNvSpPr>
            <a:spLocks noGrp="1"/>
          </p:cNvSpPr>
          <p:nvPr>
            <p:ph idx="1"/>
          </p:nvPr>
        </p:nvSpPr>
        <p:spPr/>
        <p:txBody>
          <a:bodyPr/>
          <a:lstStyle/>
          <a:p>
            <a:r>
              <a:rPr lang="en-US" altLang="zh-CN" dirty="0"/>
              <a:t>Query LMs with different prompts might lead to different  predictions.</a:t>
            </a:r>
          </a:p>
          <a:p>
            <a:endParaRPr lang="en-US" altLang="zh-CN" dirty="0"/>
          </a:p>
          <a:p>
            <a:r>
              <a:rPr lang="en-US" altLang="zh-CN" dirty="0"/>
              <a:t>Ensemble multiple mined/paraphrased prompts further  increase the accuracy: 31.1% </a:t>
            </a:r>
            <a:r>
              <a:rPr lang="en-US" altLang="zh-CN" dirty="0">
                <a:sym typeface="Wingdings" panose="05000000000000000000" pitchFamily="2" charset="2"/>
              </a:rPr>
              <a:t> </a:t>
            </a:r>
            <a:r>
              <a:rPr lang="en-US" altLang="zh-CN" dirty="0"/>
              <a:t>39.6%</a:t>
            </a:r>
          </a:p>
          <a:p>
            <a:endParaRPr lang="zh-CN" altLang="en-US" dirty="0"/>
          </a:p>
        </p:txBody>
      </p:sp>
      <p:pic>
        <p:nvPicPr>
          <p:cNvPr id="4" name="object 4"/>
          <p:cNvPicPr/>
          <p:nvPr/>
        </p:nvPicPr>
        <p:blipFill>
          <a:blip r:embed="rId2" cstate="print"/>
          <a:stretch>
            <a:fillRect/>
          </a:stretch>
        </p:blipFill>
        <p:spPr>
          <a:xfrm>
            <a:off x="2054766" y="2708920"/>
            <a:ext cx="5024943" cy="2893871"/>
          </a:xfrm>
          <a:prstGeom prst="rect">
            <a:avLst/>
          </a:prstGeom>
        </p:spPr>
      </p:pic>
      <p:sp>
        <p:nvSpPr>
          <p:cNvPr id="8" name="矩形 7">
            <a:extLst>
              <a:ext uri="{FF2B5EF4-FFF2-40B4-BE49-F238E27FC236}">
                <a16:creationId xmlns:a16="http://schemas.microsoft.com/office/drawing/2014/main" id="{E08F22B6-517D-4DE1-AB41-95EB85C688FB}"/>
              </a:ext>
            </a:extLst>
          </p:cNvPr>
          <p:cNvSpPr/>
          <p:nvPr/>
        </p:nvSpPr>
        <p:spPr>
          <a:xfrm>
            <a:off x="3731999" y="5900444"/>
            <a:ext cx="1751440" cy="255238"/>
          </a:xfrm>
          <a:prstGeom prst="rect">
            <a:avLst/>
          </a:prstGeom>
        </p:spPr>
        <p:txBody>
          <a:bodyPr vert="horz" wrap="square" lIns="0" tIns="8930" rIns="0" bIns="0" rtlCol="0">
            <a:spAutoFit/>
          </a:bodyPr>
          <a:lstStyle/>
          <a:p>
            <a:pPr marL="8929" algn="ctr">
              <a:spcBef>
                <a:spcPts val="70"/>
              </a:spcBef>
            </a:pPr>
            <a:r>
              <a:rPr lang="en-US" altLang="zh-CN" sz="1600" spc="-35" dirty="0">
                <a:latin typeface="Arial"/>
                <a:cs typeface="Arial"/>
              </a:rPr>
              <a:t>(Jiang et al. 2019)</a:t>
            </a:r>
            <a:endParaRPr lang="zh-CN" altLang="en-US" sz="1600" spc="-35" dirty="0">
              <a:latin typeface="Arial"/>
              <a:cs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Automatically Generated Prompts</a:t>
            </a:r>
          </a:p>
        </p:txBody>
      </p:sp>
      <p:sp>
        <p:nvSpPr>
          <p:cNvPr id="8" name="内容占位符 7">
            <a:extLst>
              <a:ext uri="{FF2B5EF4-FFF2-40B4-BE49-F238E27FC236}">
                <a16:creationId xmlns:a16="http://schemas.microsoft.com/office/drawing/2014/main" id="{AD42B944-3A8E-4AB8-9731-4D24C5139090}"/>
              </a:ext>
            </a:extLst>
          </p:cNvPr>
          <p:cNvSpPr>
            <a:spLocks noGrp="1"/>
          </p:cNvSpPr>
          <p:nvPr>
            <p:ph idx="1"/>
          </p:nvPr>
        </p:nvSpPr>
        <p:spPr/>
        <p:txBody>
          <a:bodyPr/>
          <a:lstStyle/>
          <a:p>
            <a:r>
              <a:rPr lang="en-US" altLang="zh-CN" dirty="0"/>
              <a:t>Search tokens in the prompts (i.e., trigger tokens </a:t>
            </a:r>
            <a:r>
              <a:rPr lang="en-US" altLang="zh-CN" dirty="0">
                <a:solidFill>
                  <a:srgbClr val="7030A0"/>
                </a:solidFill>
              </a:rPr>
              <a:t>[T]</a:t>
            </a:r>
            <a:r>
              <a:rPr lang="en-US" altLang="zh-CN" dirty="0"/>
              <a:t>) guided by gradients that maximize the probability of correct answers.</a:t>
            </a:r>
          </a:p>
          <a:p>
            <a:endParaRPr lang="en-US" altLang="zh-CN" dirty="0"/>
          </a:p>
          <a:p>
            <a:r>
              <a:rPr lang="en-US" altLang="zh-CN" dirty="0"/>
              <a:t>Further increase the accuracy: 39.6% </a:t>
            </a:r>
            <a:r>
              <a:rPr lang="en-US" altLang="zh-CN" dirty="0">
                <a:sym typeface="Wingdings" panose="05000000000000000000" pitchFamily="2" charset="2"/>
              </a:rPr>
              <a:t> </a:t>
            </a:r>
            <a:r>
              <a:rPr lang="en-US" altLang="zh-CN" dirty="0"/>
              <a:t>43.3%</a:t>
            </a:r>
          </a:p>
          <a:p>
            <a:endParaRPr lang="zh-CN" altLang="en-US" dirty="0"/>
          </a:p>
        </p:txBody>
      </p:sp>
      <p:pic>
        <p:nvPicPr>
          <p:cNvPr id="3" name="object 3"/>
          <p:cNvPicPr/>
          <p:nvPr/>
        </p:nvPicPr>
        <p:blipFill>
          <a:blip r:embed="rId2" cstate="print"/>
          <a:stretch>
            <a:fillRect/>
          </a:stretch>
        </p:blipFill>
        <p:spPr>
          <a:xfrm>
            <a:off x="1737478" y="2528295"/>
            <a:ext cx="6200291" cy="479618"/>
          </a:xfrm>
          <a:prstGeom prst="rect">
            <a:avLst/>
          </a:prstGeom>
        </p:spPr>
      </p:pic>
      <p:pic>
        <p:nvPicPr>
          <p:cNvPr id="5" name="object 5"/>
          <p:cNvPicPr/>
          <p:nvPr/>
        </p:nvPicPr>
        <p:blipFill>
          <a:blip r:embed="rId3" cstate="print"/>
          <a:stretch>
            <a:fillRect/>
          </a:stretch>
        </p:blipFill>
        <p:spPr>
          <a:xfrm>
            <a:off x="1619672" y="3211189"/>
            <a:ext cx="6555930" cy="2595861"/>
          </a:xfrm>
          <a:prstGeom prst="rect">
            <a:avLst/>
          </a:prstGeom>
        </p:spPr>
      </p:pic>
      <p:sp>
        <p:nvSpPr>
          <p:cNvPr id="9" name="矩形 8">
            <a:extLst>
              <a:ext uri="{FF2B5EF4-FFF2-40B4-BE49-F238E27FC236}">
                <a16:creationId xmlns:a16="http://schemas.microsoft.com/office/drawing/2014/main" id="{1E86A97F-083D-49EB-9E0D-758E41E76418}"/>
              </a:ext>
            </a:extLst>
          </p:cNvPr>
          <p:cNvSpPr/>
          <p:nvPr/>
        </p:nvSpPr>
        <p:spPr>
          <a:xfrm>
            <a:off x="3676129" y="5977490"/>
            <a:ext cx="1782218" cy="255238"/>
          </a:xfrm>
          <a:prstGeom prst="rect">
            <a:avLst/>
          </a:prstGeom>
        </p:spPr>
        <p:txBody>
          <a:bodyPr vert="horz" wrap="square" lIns="0" tIns="8930" rIns="0" bIns="0" rtlCol="0">
            <a:spAutoFit/>
          </a:bodyPr>
          <a:lstStyle/>
          <a:p>
            <a:pPr marL="8929" algn="ctr">
              <a:spcBef>
                <a:spcPts val="70"/>
              </a:spcBef>
            </a:pPr>
            <a:r>
              <a:rPr lang="en-US" altLang="zh-CN" sz="1600" spc="-35" dirty="0">
                <a:latin typeface="Arial"/>
                <a:cs typeface="Arial"/>
              </a:rPr>
              <a:t>(Shin et al. 2020)</a:t>
            </a:r>
            <a:endParaRPr lang="zh-CN" altLang="en-US" sz="1600" spc="-35" dirty="0">
              <a:latin typeface="Arial"/>
              <a:cs typeface="Aria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Directly Optimize Embeddings</a:t>
            </a:r>
          </a:p>
        </p:txBody>
      </p:sp>
      <p:sp>
        <p:nvSpPr>
          <p:cNvPr id="9" name="内容占位符 8">
            <a:extLst>
              <a:ext uri="{FF2B5EF4-FFF2-40B4-BE49-F238E27FC236}">
                <a16:creationId xmlns:a16="http://schemas.microsoft.com/office/drawing/2014/main" id="{A4F2E67A-DC07-4E61-BEAE-687376022A0E}"/>
              </a:ext>
            </a:extLst>
          </p:cNvPr>
          <p:cNvSpPr>
            <a:spLocks noGrp="1"/>
          </p:cNvSpPr>
          <p:nvPr>
            <p:ph idx="1"/>
          </p:nvPr>
        </p:nvSpPr>
        <p:spPr/>
        <p:txBody>
          <a:bodyPr/>
          <a:lstStyle/>
          <a:p>
            <a:r>
              <a:rPr lang="en-US" altLang="zh-CN" dirty="0"/>
              <a:t>P-tuning: Optimizing embeddings (continuous) is easier than searching tokens (discrete).</a:t>
            </a:r>
          </a:p>
          <a:p>
            <a:endParaRPr lang="en-US" altLang="zh-CN" dirty="0"/>
          </a:p>
          <a:p>
            <a:r>
              <a:rPr lang="en-US" altLang="zh-CN" dirty="0"/>
              <a:t>Further increase the accuracy: 43.3%</a:t>
            </a:r>
            <a:r>
              <a:rPr lang="en-US" altLang="zh-CN" dirty="0">
                <a:sym typeface="Wingdings" panose="05000000000000000000" pitchFamily="2" charset="2"/>
              </a:rPr>
              <a:t>  </a:t>
            </a:r>
            <a:r>
              <a:rPr lang="en-US" altLang="zh-CN" dirty="0"/>
              <a:t>48.3%</a:t>
            </a:r>
          </a:p>
          <a:p>
            <a:endParaRPr lang="zh-CN" altLang="en-US" dirty="0"/>
          </a:p>
        </p:txBody>
      </p:sp>
      <p:pic>
        <p:nvPicPr>
          <p:cNvPr id="6" name="object 6"/>
          <p:cNvPicPr/>
          <p:nvPr/>
        </p:nvPicPr>
        <p:blipFill>
          <a:blip r:embed="rId2" cstate="print"/>
          <a:stretch>
            <a:fillRect/>
          </a:stretch>
        </p:blipFill>
        <p:spPr>
          <a:xfrm>
            <a:off x="140270" y="3068960"/>
            <a:ext cx="8934897" cy="2006254"/>
          </a:xfrm>
          <a:prstGeom prst="rect">
            <a:avLst/>
          </a:prstGeom>
        </p:spPr>
      </p:pic>
      <p:sp>
        <p:nvSpPr>
          <p:cNvPr id="10" name="矩形 9">
            <a:extLst>
              <a:ext uri="{FF2B5EF4-FFF2-40B4-BE49-F238E27FC236}">
                <a16:creationId xmlns:a16="http://schemas.microsoft.com/office/drawing/2014/main" id="{5D8B8AFE-EBA7-4179-8070-9F7A8EDEB579}"/>
              </a:ext>
            </a:extLst>
          </p:cNvPr>
          <p:cNvSpPr/>
          <p:nvPr/>
        </p:nvSpPr>
        <p:spPr>
          <a:xfrm>
            <a:off x="3485852" y="5301208"/>
            <a:ext cx="2162772" cy="369332"/>
          </a:xfrm>
          <a:prstGeom prst="rect">
            <a:avLst/>
          </a:prstGeom>
        </p:spPr>
        <p:txBody>
          <a:bodyPr vert="horz" wrap="square" lIns="0" tIns="8930" rIns="0" bIns="0" rtlCol="0">
            <a:spAutoFit/>
          </a:bodyPr>
          <a:lstStyle/>
          <a:p>
            <a:pPr marL="8929" algn="ctr">
              <a:spcBef>
                <a:spcPts val="70"/>
              </a:spcBef>
            </a:pPr>
            <a:r>
              <a:rPr lang="en-US" altLang="zh-CN" sz="1600" spc="-35" dirty="0">
                <a:latin typeface="Arial"/>
                <a:cs typeface="Arial"/>
              </a:rPr>
              <a:t> (Liu et al. 2021)</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sz="3200" dirty="0"/>
              <a:t>Multilingual Factual Knowledge Probing</a:t>
            </a:r>
          </a:p>
        </p:txBody>
      </p:sp>
      <p:sp>
        <p:nvSpPr>
          <p:cNvPr id="9" name="内容占位符 8">
            <a:extLst>
              <a:ext uri="{FF2B5EF4-FFF2-40B4-BE49-F238E27FC236}">
                <a16:creationId xmlns:a16="http://schemas.microsoft.com/office/drawing/2014/main" id="{0F91508E-43E7-4317-B451-05C1A77E71FF}"/>
              </a:ext>
            </a:extLst>
          </p:cNvPr>
          <p:cNvSpPr>
            <a:spLocks noGrp="1"/>
          </p:cNvSpPr>
          <p:nvPr>
            <p:ph idx="1"/>
          </p:nvPr>
        </p:nvSpPr>
        <p:spPr/>
        <p:txBody>
          <a:bodyPr/>
          <a:lstStyle/>
          <a:p>
            <a:r>
              <a:rPr lang="en-US" altLang="zh-CN" dirty="0"/>
              <a:t>X-FACTR:</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Overall, factual knowledge in LMs is still limited,  especially for low-resource languages.</a:t>
            </a:r>
          </a:p>
          <a:p>
            <a:endParaRPr lang="zh-CN" altLang="en-US" dirty="0"/>
          </a:p>
        </p:txBody>
      </p:sp>
      <p:pic>
        <p:nvPicPr>
          <p:cNvPr id="5" name="object 5"/>
          <p:cNvPicPr/>
          <p:nvPr/>
        </p:nvPicPr>
        <p:blipFill>
          <a:blip r:embed="rId2" cstate="print"/>
          <a:stretch>
            <a:fillRect/>
          </a:stretch>
        </p:blipFill>
        <p:spPr>
          <a:xfrm>
            <a:off x="755576" y="1340768"/>
            <a:ext cx="7496594" cy="2742071"/>
          </a:xfrm>
          <a:prstGeom prst="rect">
            <a:avLst/>
          </a:prstGeom>
        </p:spPr>
      </p:pic>
      <p:sp>
        <p:nvSpPr>
          <p:cNvPr id="6" name="object 6"/>
          <p:cNvSpPr txBox="1"/>
          <p:nvPr/>
        </p:nvSpPr>
        <p:spPr>
          <a:xfrm>
            <a:off x="3347864" y="4247257"/>
            <a:ext cx="3066901" cy="203814"/>
          </a:xfrm>
          <a:prstGeom prst="rect">
            <a:avLst/>
          </a:prstGeom>
        </p:spPr>
        <p:txBody>
          <a:bodyPr vert="horz" wrap="square" lIns="0" tIns="8930" rIns="0" bIns="0" rtlCol="0">
            <a:spAutoFit/>
          </a:bodyPr>
          <a:lstStyle/>
          <a:p>
            <a:pPr marL="8929">
              <a:spcBef>
                <a:spcPts val="70"/>
              </a:spcBef>
            </a:pPr>
            <a:r>
              <a:rPr sz="1266" spc="-4" dirty="0">
                <a:latin typeface="Arial"/>
                <a:cs typeface="Arial"/>
              </a:rPr>
              <a:t>Max</a:t>
            </a:r>
            <a:r>
              <a:rPr sz="1266" dirty="0">
                <a:latin typeface="Arial"/>
                <a:cs typeface="Arial"/>
              </a:rPr>
              <a:t> </a:t>
            </a:r>
            <a:r>
              <a:rPr sz="1266" spc="14" dirty="0">
                <a:latin typeface="Arial"/>
                <a:cs typeface="Arial"/>
              </a:rPr>
              <a:t>performance</a:t>
            </a:r>
            <a:r>
              <a:rPr sz="1266" spc="4" dirty="0">
                <a:latin typeface="Arial"/>
                <a:cs typeface="Arial"/>
              </a:rPr>
              <a:t> </a:t>
            </a:r>
            <a:r>
              <a:rPr sz="1266" dirty="0">
                <a:latin typeface="Arial"/>
                <a:cs typeface="Arial"/>
              </a:rPr>
              <a:t>of</a:t>
            </a:r>
            <a:r>
              <a:rPr sz="1266" spc="4" dirty="0">
                <a:latin typeface="Arial"/>
                <a:cs typeface="Arial"/>
              </a:rPr>
              <a:t> </a:t>
            </a:r>
            <a:r>
              <a:rPr sz="1266" spc="-56" dirty="0">
                <a:latin typeface="Arial"/>
                <a:cs typeface="Arial"/>
              </a:rPr>
              <a:t>M-BERT,</a:t>
            </a:r>
            <a:r>
              <a:rPr sz="1266" spc="4" dirty="0">
                <a:latin typeface="Arial"/>
                <a:cs typeface="Arial"/>
              </a:rPr>
              <a:t> </a:t>
            </a:r>
            <a:r>
              <a:rPr sz="1266" spc="-21" dirty="0">
                <a:latin typeface="Arial"/>
                <a:cs typeface="Arial"/>
              </a:rPr>
              <a:t>XLM,</a:t>
            </a:r>
            <a:r>
              <a:rPr sz="1266" spc="4" dirty="0">
                <a:latin typeface="Arial"/>
                <a:cs typeface="Arial"/>
              </a:rPr>
              <a:t> </a:t>
            </a:r>
            <a:r>
              <a:rPr sz="1266" spc="-32" dirty="0">
                <a:latin typeface="Arial"/>
                <a:cs typeface="Arial"/>
              </a:rPr>
              <a:t>XLM-R</a:t>
            </a:r>
            <a:endParaRPr sz="1266" dirty="0">
              <a:latin typeface="Arial"/>
              <a:cs typeface="Arial"/>
            </a:endParaRPr>
          </a:p>
        </p:txBody>
      </p:sp>
      <p:sp>
        <p:nvSpPr>
          <p:cNvPr id="10" name="矩形 9">
            <a:extLst>
              <a:ext uri="{FF2B5EF4-FFF2-40B4-BE49-F238E27FC236}">
                <a16:creationId xmlns:a16="http://schemas.microsoft.com/office/drawing/2014/main" id="{CF25FFBF-5C04-46CE-96E1-9A8D8BE2C6E6}"/>
              </a:ext>
            </a:extLst>
          </p:cNvPr>
          <p:cNvSpPr/>
          <p:nvPr/>
        </p:nvSpPr>
        <p:spPr>
          <a:xfrm>
            <a:off x="3563888" y="1580620"/>
            <a:ext cx="2339102" cy="369332"/>
          </a:xfrm>
          <a:prstGeom prst="rect">
            <a:avLst/>
          </a:prstGeom>
        </p:spPr>
        <p:txBody>
          <a:bodyPr wrap="none">
            <a:spAutoFit/>
          </a:bodyPr>
          <a:lstStyle/>
          <a:p>
            <a:r>
              <a:rPr lang="en-US" altLang="zh-CN" dirty="0"/>
              <a:t>(Jiang et al. 2020)</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Directly Fine-tune with QA Pairs</a:t>
            </a:r>
          </a:p>
        </p:txBody>
      </p:sp>
      <p:sp>
        <p:nvSpPr>
          <p:cNvPr id="7" name="内容占位符 6">
            <a:extLst>
              <a:ext uri="{FF2B5EF4-FFF2-40B4-BE49-F238E27FC236}">
                <a16:creationId xmlns:a16="http://schemas.microsoft.com/office/drawing/2014/main" id="{F1B008C5-B44C-47FB-8AF4-D1D1F988D53E}"/>
              </a:ext>
            </a:extLst>
          </p:cNvPr>
          <p:cNvSpPr>
            <a:spLocks noGrp="1"/>
          </p:cNvSpPr>
          <p:nvPr>
            <p:ph idx="1"/>
          </p:nvPr>
        </p:nvSpPr>
        <p:spPr/>
        <p:txBody>
          <a:bodyPr/>
          <a:lstStyle/>
          <a:p>
            <a:r>
              <a:rPr lang="en-US" altLang="zh-CN" dirty="0"/>
              <a:t>Close-book T5</a:t>
            </a:r>
          </a:p>
          <a:p>
            <a:pPr lvl="1"/>
            <a:r>
              <a:rPr lang="en-US" altLang="zh-CN" dirty="0"/>
              <a:t>Generate answers given questions without additional context.</a:t>
            </a:r>
          </a:p>
          <a:p>
            <a:pPr lvl="1"/>
            <a:r>
              <a:rPr lang="en-US" altLang="zh-CN" dirty="0"/>
              <a:t>Performs even better than QA models with retrieved context (such as </a:t>
            </a:r>
            <a:r>
              <a:rPr lang="en-US" altLang="zh-CN" dirty="0" err="1"/>
              <a:t>DrQA</a:t>
            </a:r>
            <a:r>
              <a:rPr lang="en-US" altLang="zh-CN" dirty="0"/>
              <a:t>).</a:t>
            </a:r>
          </a:p>
          <a:p>
            <a:pPr lvl="1"/>
            <a:endParaRPr lang="zh-CN" altLang="en-US" dirty="0"/>
          </a:p>
        </p:txBody>
      </p:sp>
      <p:pic>
        <p:nvPicPr>
          <p:cNvPr id="4" name="object 4"/>
          <p:cNvPicPr/>
          <p:nvPr/>
        </p:nvPicPr>
        <p:blipFill>
          <a:blip r:embed="rId2" cstate="print"/>
          <a:stretch>
            <a:fillRect/>
          </a:stretch>
        </p:blipFill>
        <p:spPr>
          <a:xfrm>
            <a:off x="1792949" y="2852936"/>
            <a:ext cx="5629539" cy="2296736"/>
          </a:xfrm>
          <a:prstGeom prst="rect">
            <a:avLst/>
          </a:prstGeom>
        </p:spPr>
      </p:pic>
      <p:sp>
        <p:nvSpPr>
          <p:cNvPr id="8" name="矩形 7">
            <a:extLst>
              <a:ext uri="{FF2B5EF4-FFF2-40B4-BE49-F238E27FC236}">
                <a16:creationId xmlns:a16="http://schemas.microsoft.com/office/drawing/2014/main" id="{FD9855D0-7227-42FD-8158-5C9697CE4CAB}"/>
              </a:ext>
            </a:extLst>
          </p:cNvPr>
          <p:cNvSpPr/>
          <p:nvPr/>
        </p:nvSpPr>
        <p:spPr>
          <a:xfrm>
            <a:off x="3491880" y="5432172"/>
            <a:ext cx="2628412" cy="369332"/>
          </a:xfrm>
          <a:prstGeom prst="rect">
            <a:avLst/>
          </a:prstGeom>
        </p:spPr>
        <p:txBody>
          <a:bodyPr vert="horz" wrap="square" lIns="0" tIns="8930" rIns="0" bIns="0" rtlCol="0">
            <a:spAutoFit/>
          </a:bodyPr>
          <a:lstStyle/>
          <a:p>
            <a:pPr marL="8929" algn="ctr">
              <a:spcBef>
                <a:spcPts val="70"/>
              </a:spcBef>
            </a:pPr>
            <a:r>
              <a:rPr lang="en-US" altLang="zh-CN" sz="1600" spc="-35" dirty="0">
                <a:latin typeface="Arial"/>
                <a:cs typeface="Arial"/>
              </a:rPr>
              <a:t>(Roberts et al. 2020)</a:t>
            </a:r>
            <a:endParaRPr lang="zh-CN" altLang="en-US" sz="1600" spc="-35" dirty="0">
              <a:latin typeface="Arial"/>
              <a:cs typeface="A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Nonparametric Models</a:t>
            </a:r>
          </a:p>
        </p:txBody>
      </p:sp>
      <p:sp>
        <p:nvSpPr>
          <p:cNvPr id="8" name="内容占位符 7">
            <a:extLst>
              <a:ext uri="{FF2B5EF4-FFF2-40B4-BE49-F238E27FC236}">
                <a16:creationId xmlns:a16="http://schemas.microsoft.com/office/drawing/2014/main" id="{1BBD9660-F7FC-4F49-8C92-E147FBC86792}"/>
              </a:ext>
            </a:extLst>
          </p:cNvPr>
          <p:cNvSpPr>
            <a:spLocks noGrp="1"/>
          </p:cNvSpPr>
          <p:nvPr>
            <p:ph idx="1"/>
          </p:nvPr>
        </p:nvSpPr>
        <p:spPr>
          <a:xfrm>
            <a:off x="566738" y="931026"/>
            <a:ext cx="4437310" cy="5522310"/>
          </a:xfrm>
        </p:spPr>
        <p:txBody>
          <a:bodyPr/>
          <a:lstStyle/>
          <a:p>
            <a:r>
              <a:rPr lang="en-US" altLang="zh-CN" dirty="0"/>
              <a:t>For knowledge-intensive tasks  like QA, nonparametric models  (w/ retrieved context) outperform  parametric models (w/o context)  by a large margin.</a:t>
            </a:r>
          </a:p>
          <a:p>
            <a:endParaRPr lang="en-US" altLang="zh-CN" dirty="0"/>
          </a:p>
          <a:p>
            <a:r>
              <a:rPr lang="en-US" altLang="zh-CN" dirty="0"/>
              <a:t>For example, REALM (</a:t>
            </a:r>
            <a:r>
              <a:rPr lang="en-US" altLang="zh-CN" dirty="0" err="1"/>
              <a:t>Guu</a:t>
            </a:r>
            <a:r>
              <a:rPr lang="en-US" altLang="zh-CN" dirty="0"/>
              <a:t> et al.  2020), RAG (Lewis et al. 2020)  on the </a:t>
            </a:r>
            <a:r>
              <a:rPr lang="en-US" altLang="zh-CN" dirty="0" err="1"/>
              <a:t>NaturalQuestion</a:t>
            </a:r>
            <a:r>
              <a:rPr lang="en-US" altLang="zh-CN" dirty="0"/>
              <a:t> datasets.</a:t>
            </a:r>
          </a:p>
          <a:p>
            <a:endParaRPr lang="zh-CN" altLang="en-US" dirty="0"/>
          </a:p>
        </p:txBody>
      </p:sp>
      <p:pic>
        <p:nvPicPr>
          <p:cNvPr id="4" name="object 4"/>
          <p:cNvPicPr/>
          <p:nvPr/>
        </p:nvPicPr>
        <p:blipFill>
          <a:blip r:embed="rId2" cstate="print"/>
          <a:stretch>
            <a:fillRect/>
          </a:stretch>
        </p:blipFill>
        <p:spPr>
          <a:xfrm>
            <a:off x="5152156" y="1970654"/>
            <a:ext cx="3590883" cy="3380231"/>
          </a:xfrm>
          <a:prstGeom prst="rect">
            <a:avLst/>
          </a:prstGeom>
        </p:spPr>
      </p:pic>
      <p:graphicFrame>
        <p:nvGraphicFramePr>
          <p:cNvPr id="5" name="object 5"/>
          <p:cNvGraphicFramePr>
            <a:graphicFrameLocks noGrp="1"/>
          </p:cNvGraphicFramePr>
          <p:nvPr>
            <p:extLst>
              <p:ext uri="{D42A27DB-BD31-4B8C-83A1-F6EECF244321}">
                <p14:modId xmlns:p14="http://schemas.microsoft.com/office/powerpoint/2010/main" val="1304692117"/>
              </p:ext>
            </p:extLst>
          </p:nvPr>
        </p:nvGraphicFramePr>
        <p:xfrm>
          <a:off x="1140768" y="4437112"/>
          <a:ext cx="3431232" cy="1246971"/>
        </p:xfrm>
        <a:graphic>
          <a:graphicData uri="http://schemas.openxmlformats.org/drawingml/2006/table">
            <a:tbl>
              <a:tblPr firstRow="1" bandRow="1">
                <a:tableStyleId>{2D5ABB26-0587-4C30-8999-92F81FD0307C}</a:tableStyleId>
              </a:tblPr>
              <a:tblGrid>
                <a:gridCol w="1982837">
                  <a:extLst>
                    <a:ext uri="{9D8B030D-6E8A-4147-A177-3AD203B41FA5}">
                      <a16:colId xmlns:a16="http://schemas.microsoft.com/office/drawing/2014/main" val="20000"/>
                    </a:ext>
                  </a:extLst>
                </a:gridCol>
                <a:gridCol w="1448395">
                  <a:extLst>
                    <a:ext uri="{9D8B030D-6E8A-4147-A177-3AD203B41FA5}">
                      <a16:colId xmlns:a16="http://schemas.microsoft.com/office/drawing/2014/main" val="20001"/>
                    </a:ext>
                  </a:extLst>
                </a:gridCol>
              </a:tblGrid>
              <a:tr h="415657">
                <a:tc>
                  <a:txBody>
                    <a:bodyPr/>
                    <a:lstStyle/>
                    <a:p>
                      <a:pPr marR="360045" algn="ctr">
                        <a:lnSpc>
                          <a:spcPts val="2520"/>
                        </a:lnSpc>
                      </a:pPr>
                      <a:r>
                        <a:rPr sz="1800" spc="10" dirty="0">
                          <a:latin typeface="Arial"/>
                          <a:cs typeface="Arial"/>
                        </a:rPr>
                        <a:t>Close-book</a:t>
                      </a:r>
                      <a:r>
                        <a:rPr sz="1800" spc="-25" dirty="0">
                          <a:latin typeface="Arial"/>
                          <a:cs typeface="Arial"/>
                        </a:rPr>
                        <a:t> </a:t>
                      </a:r>
                      <a:r>
                        <a:rPr sz="1800" spc="-75" dirty="0">
                          <a:latin typeface="Arial"/>
                          <a:cs typeface="Arial"/>
                        </a:rPr>
                        <a:t>T5</a:t>
                      </a:r>
                      <a:endParaRPr sz="1800">
                        <a:latin typeface="Arial"/>
                        <a:cs typeface="Arial"/>
                      </a:endParaRPr>
                    </a:p>
                  </a:txBody>
                  <a:tcPr marL="0" marR="0" marT="0" marB="0"/>
                </a:tc>
                <a:tc>
                  <a:txBody>
                    <a:bodyPr/>
                    <a:lstStyle/>
                    <a:p>
                      <a:pPr marL="520065">
                        <a:lnSpc>
                          <a:spcPts val="2520"/>
                        </a:lnSpc>
                      </a:pPr>
                      <a:r>
                        <a:rPr sz="1800" spc="-5" dirty="0">
                          <a:latin typeface="Arial"/>
                          <a:cs typeface="Arial"/>
                        </a:rPr>
                        <a:t>34.5</a:t>
                      </a:r>
                      <a:endParaRPr sz="1800" dirty="0">
                        <a:latin typeface="Arial"/>
                        <a:cs typeface="Arial"/>
                      </a:endParaRPr>
                    </a:p>
                  </a:txBody>
                  <a:tcPr marL="0" marR="0" marT="0" marB="0"/>
                </a:tc>
                <a:extLst>
                  <a:ext uri="{0D108BD9-81ED-4DB2-BD59-A6C34878D82A}">
                    <a16:rowId xmlns:a16="http://schemas.microsoft.com/office/drawing/2014/main" val="10000"/>
                  </a:ext>
                </a:extLst>
              </a:tr>
              <a:tr h="415657">
                <a:tc>
                  <a:txBody>
                    <a:bodyPr/>
                    <a:lstStyle/>
                    <a:p>
                      <a:pPr marR="364490" algn="ctr">
                        <a:lnSpc>
                          <a:spcPct val="100000"/>
                        </a:lnSpc>
                        <a:spcBef>
                          <a:spcPts val="830"/>
                        </a:spcBef>
                      </a:pPr>
                      <a:r>
                        <a:rPr sz="1800" spc="-60" dirty="0">
                          <a:latin typeface="Arial"/>
                          <a:cs typeface="Arial"/>
                        </a:rPr>
                        <a:t>REALM</a:t>
                      </a:r>
                      <a:endParaRPr sz="1800" dirty="0">
                        <a:latin typeface="Arial"/>
                        <a:cs typeface="Arial"/>
                      </a:endParaRPr>
                    </a:p>
                  </a:txBody>
                  <a:tcPr marL="0" marR="0" marT="74116" marB="0">
                    <a:solidFill>
                      <a:srgbClr val="E3E5E8"/>
                    </a:solidFill>
                  </a:tcPr>
                </a:tc>
                <a:tc>
                  <a:txBody>
                    <a:bodyPr/>
                    <a:lstStyle/>
                    <a:p>
                      <a:pPr marL="520065">
                        <a:lnSpc>
                          <a:spcPct val="100000"/>
                        </a:lnSpc>
                        <a:spcBef>
                          <a:spcPts val="830"/>
                        </a:spcBef>
                      </a:pPr>
                      <a:r>
                        <a:rPr sz="1800" spc="-5" dirty="0">
                          <a:latin typeface="Arial"/>
                          <a:cs typeface="Arial"/>
                        </a:rPr>
                        <a:t>40.4</a:t>
                      </a:r>
                      <a:endParaRPr sz="1800" dirty="0">
                        <a:latin typeface="Arial"/>
                        <a:cs typeface="Arial"/>
                      </a:endParaRPr>
                    </a:p>
                  </a:txBody>
                  <a:tcPr marL="0" marR="0" marT="74116" marB="0">
                    <a:solidFill>
                      <a:srgbClr val="E3E5E8"/>
                    </a:solidFill>
                  </a:tcPr>
                </a:tc>
                <a:extLst>
                  <a:ext uri="{0D108BD9-81ED-4DB2-BD59-A6C34878D82A}">
                    <a16:rowId xmlns:a16="http://schemas.microsoft.com/office/drawing/2014/main" val="10001"/>
                  </a:ext>
                </a:extLst>
              </a:tr>
              <a:tr h="415657">
                <a:tc>
                  <a:txBody>
                    <a:bodyPr/>
                    <a:lstStyle/>
                    <a:p>
                      <a:pPr marR="361950" algn="ctr">
                        <a:lnSpc>
                          <a:spcPts val="3100"/>
                        </a:lnSpc>
                        <a:spcBef>
                          <a:spcPts val="765"/>
                        </a:spcBef>
                      </a:pPr>
                      <a:r>
                        <a:rPr sz="1800" spc="-50" dirty="0">
                          <a:latin typeface="Arial"/>
                          <a:cs typeface="Arial"/>
                        </a:rPr>
                        <a:t>RAG</a:t>
                      </a:r>
                      <a:endParaRPr sz="1800">
                        <a:latin typeface="Arial"/>
                        <a:cs typeface="Arial"/>
                      </a:endParaRPr>
                    </a:p>
                  </a:txBody>
                  <a:tcPr marL="0" marR="0" marT="68312" marB="0"/>
                </a:tc>
                <a:tc>
                  <a:txBody>
                    <a:bodyPr/>
                    <a:lstStyle/>
                    <a:p>
                      <a:pPr marL="520065">
                        <a:lnSpc>
                          <a:spcPts val="3100"/>
                        </a:lnSpc>
                        <a:spcBef>
                          <a:spcPts val="765"/>
                        </a:spcBef>
                      </a:pPr>
                      <a:r>
                        <a:rPr sz="1800" spc="-5" dirty="0">
                          <a:latin typeface="Arial"/>
                          <a:cs typeface="Arial"/>
                        </a:rPr>
                        <a:t>44.5</a:t>
                      </a:r>
                      <a:endParaRPr sz="1800" dirty="0">
                        <a:latin typeface="Arial"/>
                        <a:cs typeface="Arial"/>
                      </a:endParaRPr>
                    </a:p>
                  </a:txBody>
                  <a:tcPr marL="0" marR="0" marT="68312" marB="0"/>
                </a:tc>
                <a:extLst>
                  <a:ext uri="{0D108BD9-81ED-4DB2-BD59-A6C34878D82A}">
                    <a16:rowId xmlns:a16="http://schemas.microsoft.com/office/drawing/2014/main" val="10002"/>
                  </a:ext>
                </a:extLst>
              </a:tr>
            </a:tbl>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Any Questions?</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961746154"/>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WordNet [Miller 1995]</a:t>
            </a:r>
          </a:p>
        </p:txBody>
      </p:sp>
      <p:sp>
        <p:nvSpPr>
          <p:cNvPr id="4" name="内容占位符 3"/>
          <p:cNvSpPr>
            <a:spLocks noGrp="1"/>
          </p:cNvSpPr>
          <p:nvPr>
            <p:ph idx="1"/>
          </p:nvPr>
        </p:nvSpPr>
        <p:spPr/>
        <p:txBody>
          <a:bodyPr/>
          <a:lstStyle/>
          <a:p>
            <a:r>
              <a:rPr lang="en-US" altLang="zh-CN" dirty="0"/>
              <a:t>A large database of words including parts of speech, semantic relations</a:t>
            </a:r>
          </a:p>
          <a:p>
            <a:endParaRPr lang="zh-CN" altLang="en-US" dirty="0"/>
          </a:p>
        </p:txBody>
      </p:sp>
      <p:sp>
        <p:nvSpPr>
          <p:cNvPr id="9" name="文本框 8"/>
          <p:cNvSpPr txBox="1"/>
          <p:nvPr/>
        </p:nvSpPr>
        <p:spPr bwMode="auto">
          <a:xfrm>
            <a:off x="623401" y="1340768"/>
            <a:ext cx="8197071"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5" name="图片 4"/>
          <p:cNvPicPr>
            <a:picLocks noChangeAspect="1"/>
          </p:cNvPicPr>
          <p:nvPr/>
        </p:nvPicPr>
        <p:blipFill>
          <a:blip r:embed="rId3"/>
          <a:stretch>
            <a:fillRect/>
          </a:stretch>
        </p:blipFill>
        <p:spPr>
          <a:xfrm>
            <a:off x="623401" y="2101600"/>
            <a:ext cx="7625742" cy="3236704"/>
          </a:xfrm>
          <a:prstGeom prst="rect">
            <a:avLst/>
          </a:prstGeom>
        </p:spPr>
      </p:pic>
    </p:spTree>
    <p:extLst>
      <p:ext uri="{BB962C8B-B14F-4D97-AF65-F5344CB8AC3E}">
        <p14:creationId xmlns:p14="http://schemas.microsoft.com/office/powerpoint/2010/main" val="3479672082"/>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err="1">
                <a:latin typeface="Times New Roman" charset="0"/>
                <a:ea typeface="Times New Roman" charset="0"/>
                <a:cs typeface="Times New Roman" charset="0"/>
              </a:rPr>
              <a:t>BabelNet</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a:t>
            </a:r>
            <a:r>
              <a:rPr lang="en-US" altLang="zh-CN" spc="-5" dirty="0" err="1">
                <a:latin typeface="Times New Roman" charset="0"/>
                <a:ea typeface="Times New Roman" charset="0"/>
                <a:cs typeface="Times New Roman" charset="0"/>
              </a:rPr>
              <a:t>Navigli</a:t>
            </a:r>
            <a:r>
              <a:rPr lang="en-US" altLang="zh-CN" spc="-5" dirty="0">
                <a:latin typeface="Times New Roman" charset="0"/>
                <a:ea typeface="Times New Roman" charset="0"/>
                <a:cs typeface="Times New Roman" charset="0"/>
              </a:rPr>
              <a:t> and </a:t>
            </a:r>
            <a:r>
              <a:rPr lang="en-US" altLang="zh-CN" spc="-5" dirty="0" err="1">
                <a:latin typeface="Times New Roman" charset="0"/>
                <a:ea typeface="Times New Roman" charset="0"/>
                <a:cs typeface="Times New Roman" charset="0"/>
              </a:rPr>
              <a:t>Ponzetto</a:t>
            </a:r>
            <a:r>
              <a:rPr lang="en-US" altLang="zh-CN" spc="-5" dirty="0">
                <a:latin typeface="Times New Roman" charset="0"/>
                <a:ea typeface="Times New Roman" charset="0"/>
                <a:cs typeface="Times New Roman" charset="0"/>
              </a:rPr>
              <a:t> 2008]</a:t>
            </a:r>
          </a:p>
        </p:txBody>
      </p:sp>
      <p:sp>
        <p:nvSpPr>
          <p:cNvPr id="6" name="内容占位符 5"/>
          <p:cNvSpPr>
            <a:spLocks noGrp="1"/>
          </p:cNvSpPr>
          <p:nvPr>
            <p:ph idx="1"/>
          </p:nvPr>
        </p:nvSpPr>
        <p:spPr/>
        <p:txBody>
          <a:bodyPr/>
          <a:lstStyle/>
          <a:p>
            <a:r>
              <a:rPr lang="en-US" altLang="zh-CN" dirty="0"/>
              <a:t>meta-database including various sources such as WordNet and Wikipedia, but augmented with </a:t>
            </a:r>
            <a:r>
              <a:rPr lang="en-US" altLang="zh-CN" dirty="0">
                <a:solidFill>
                  <a:srgbClr val="C00000"/>
                </a:solidFill>
              </a:rPr>
              <a:t>multi-lingual</a:t>
            </a:r>
            <a:r>
              <a:rPr lang="en-US" altLang="zh-CN" dirty="0"/>
              <a:t> information</a:t>
            </a:r>
          </a:p>
          <a:p>
            <a:endParaRPr lang="zh-CN" altLang="en-US" dirty="0"/>
          </a:p>
        </p:txBody>
      </p:sp>
      <p:pic>
        <p:nvPicPr>
          <p:cNvPr id="3" name="图片 2"/>
          <p:cNvPicPr>
            <a:picLocks noChangeAspect="1"/>
          </p:cNvPicPr>
          <p:nvPr/>
        </p:nvPicPr>
        <p:blipFill>
          <a:blip r:embed="rId3"/>
          <a:stretch>
            <a:fillRect/>
          </a:stretch>
        </p:blipFill>
        <p:spPr>
          <a:xfrm>
            <a:off x="205444" y="2506752"/>
            <a:ext cx="8615028" cy="2588650"/>
          </a:xfrm>
          <a:prstGeom prst="rect">
            <a:avLst/>
          </a:prstGeom>
        </p:spPr>
      </p:pic>
      <p:sp>
        <p:nvSpPr>
          <p:cNvPr id="4" name="矩形 3"/>
          <p:cNvSpPr/>
          <p:nvPr/>
        </p:nvSpPr>
        <p:spPr>
          <a:xfrm>
            <a:off x="7020272" y="2137420"/>
            <a:ext cx="1584088" cy="369332"/>
          </a:xfrm>
          <a:prstGeom prst="rect">
            <a:avLst/>
          </a:prstGeom>
        </p:spPr>
        <p:txBody>
          <a:bodyPr wrap="none">
            <a:spAutoFit/>
          </a:bodyPr>
          <a:lstStyle/>
          <a:p>
            <a:r>
              <a:rPr lang="en-US" altLang="zh-CN" dirty="0" err="1"/>
              <a:t>11M</a:t>
            </a:r>
            <a:r>
              <a:rPr lang="en-US" altLang="zh-CN" dirty="0"/>
              <a:t> images</a:t>
            </a:r>
            <a:endParaRPr lang="zh-CN" altLang="en-US" dirty="0"/>
          </a:p>
        </p:txBody>
      </p:sp>
    </p:spTree>
    <p:extLst>
      <p:ext uri="{BB962C8B-B14F-4D97-AF65-F5344CB8AC3E}">
        <p14:creationId xmlns:p14="http://schemas.microsoft.com/office/powerpoint/2010/main" val="1737145681"/>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err="1">
                <a:latin typeface="Times New Roman" charset="0"/>
                <a:ea typeface="Times New Roman" charset="0"/>
                <a:cs typeface="Times New Roman" charset="0"/>
              </a:rPr>
              <a:t>Cyc</a:t>
            </a:r>
            <a:r>
              <a:rPr lang="en-US" altLang="zh-CN" spc="-5" dirty="0">
                <a:latin typeface="Times New Roman" charset="0"/>
                <a:ea typeface="Times New Roman" charset="0"/>
                <a:cs typeface="Times New Roman" charset="0"/>
              </a:rPr>
              <a:t> [</a:t>
            </a:r>
            <a:r>
              <a:rPr lang="en-US" altLang="zh-CN" spc="-5" dirty="0" err="1">
                <a:latin typeface="Times New Roman" charset="0"/>
                <a:ea typeface="Times New Roman" charset="0"/>
                <a:cs typeface="Times New Roman" charset="0"/>
              </a:rPr>
              <a:t>Lenant</a:t>
            </a:r>
            <a:r>
              <a:rPr lang="en-US" altLang="zh-CN" spc="-5" dirty="0">
                <a:latin typeface="Times New Roman" charset="0"/>
                <a:ea typeface="Times New Roman" charset="0"/>
                <a:cs typeface="Times New Roman" charset="0"/>
              </a:rPr>
              <a:t> 1995]</a:t>
            </a:r>
          </a:p>
        </p:txBody>
      </p:sp>
      <p:sp>
        <p:nvSpPr>
          <p:cNvPr id="6" name="内容占位符 5"/>
          <p:cNvSpPr>
            <a:spLocks noGrp="1"/>
          </p:cNvSpPr>
          <p:nvPr>
            <p:ph idx="1"/>
          </p:nvPr>
        </p:nvSpPr>
        <p:spPr/>
        <p:txBody>
          <a:bodyPr/>
          <a:lstStyle/>
          <a:p>
            <a:r>
              <a:rPr lang="en-US" altLang="zh-CN" dirty="0"/>
              <a:t>A manually curated database attempting to encode all common sense knowledge, 30 years in the making</a:t>
            </a:r>
          </a:p>
          <a:p>
            <a:endParaRPr lang="zh-CN" altLang="en-US" dirty="0"/>
          </a:p>
        </p:txBody>
      </p:sp>
      <p:sp>
        <p:nvSpPr>
          <p:cNvPr id="9" name="文本框 8"/>
          <p:cNvSpPr txBox="1"/>
          <p:nvPr/>
        </p:nvSpPr>
        <p:spPr bwMode="auto">
          <a:xfrm>
            <a:off x="623401" y="1340768"/>
            <a:ext cx="8197071"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205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671698"/>
            <a:ext cx="8716450" cy="5152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88193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err="1">
                <a:latin typeface="Times New Roman" charset="0"/>
                <a:ea typeface="Times New Roman" charset="0"/>
                <a:cs typeface="Times New Roman" charset="0"/>
              </a:rPr>
              <a:t>DBPedia</a:t>
            </a:r>
            <a:r>
              <a:rPr lang="en-US" altLang="zh-CN" spc="-5" dirty="0">
                <a:latin typeface="Times New Roman" charset="0"/>
                <a:ea typeface="Times New Roman" charset="0"/>
                <a:cs typeface="Times New Roman" charset="0"/>
              </a:rPr>
              <a:t> [Auer et al. 2007]</a:t>
            </a:r>
          </a:p>
        </p:txBody>
      </p:sp>
      <p:sp>
        <p:nvSpPr>
          <p:cNvPr id="16" name="内容占位符 15"/>
          <p:cNvSpPr>
            <a:spLocks noGrp="1"/>
          </p:cNvSpPr>
          <p:nvPr>
            <p:ph idx="1"/>
          </p:nvPr>
        </p:nvSpPr>
        <p:spPr/>
        <p:txBody>
          <a:bodyPr/>
          <a:lstStyle/>
          <a:p>
            <a:r>
              <a:rPr lang="en-US" altLang="zh-CN" dirty="0"/>
              <a:t>Extraction of semi-structured data from Wikipedia</a:t>
            </a:r>
          </a:p>
          <a:p>
            <a:endParaRPr lang="zh-CN" altLang="en-US"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43583"/>
          <a:stretch/>
        </p:blipFill>
        <p:spPr bwMode="auto">
          <a:xfrm>
            <a:off x="395536" y="1916832"/>
            <a:ext cx="6196810" cy="3871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2164" t="12009"/>
          <a:stretch/>
        </p:blipFill>
        <p:spPr bwMode="auto">
          <a:xfrm>
            <a:off x="6732239" y="620688"/>
            <a:ext cx="2272231" cy="5851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连接符 4"/>
          <p:cNvCxnSpPr/>
          <p:nvPr/>
        </p:nvCxnSpPr>
        <p:spPr bwMode="auto">
          <a:xfrm flipV="1">
            <a:off x="6444208" y="980728"/>
            <a:ext cx="360040" cy="2088232"/>
          </a:xfrm>
          <a:prstGeom prst="line">
            <a:avLst/>
          </a:prstGeom>
          <a:noFill/>
          <a:ln w="28575" cap="flat" cmpd="sng" algn="ctr">
            <a:solidFill>
              <a:schemeClr val="accent2"/>
            </a:solidFill>
            <a:prstDash val="solid"/>
            <a:round/>
            <a:headEnd type="none" w="med" len="med"/>
            <a:tailEnd type="none" w="med" len="med"/>
          </a:ln>
          <a:effectLst/>
        </p:spPr>
      </p:cxnSp>
      <p:cxnSp>
        <p:nvCxnSpPr>
          <p:cNvPr id="10" name="直接连接符 9"/>
          <p:cNvCxnSpPr/>
          <p:nvPr/>
        </p:nvCxnSpPr>
        <p:spPr bwMode="auto">
          <a:xfrm>
            <a:off x="6592346" y="5788000"/>
            <a:ext cx="211902" cy="683816"/>
          </a:xfrm>
          <a:prstGeom prst="line">
            <a:avLst/>
          </a:prstGeom>
          <a:noFill/>
          <a:ln w="28575" cap="flat" cmpd="sng" algn="ctr">
            <a:solidFill>
              <a:schemeClr val="accent2"/>
            </a:solidFill>
            <a:prstDash val="solid"/>
            <a:round/>
            <a:headEnd type="none" w="med" len="med"/>
            <a:tailEnd type="none" w="med" len="med"/>
          </a:ln>
          <a:effectLst/>
        </p:spPr>
      </p:cxnSp>
      <p:sp>
        <p:nvSpPr>
          <p:cNvPr id="13" name="矩形 12"/>
          <p:cNvSpPr/>
          <p:nvPr/>
        </p:nvSpPr>
        <p:spPr bwMode="auto">
          <a:xfrm>
            <a:off x="6804248" y="980728"/>
            <a:ext cx="2088232" cy="5491088"/>
          </a:xfrm>
          <a:prstGeom prst="rect">
            <a:avLst/>
          </a:prstGeom>
          <a:noFill/>
          <a:ln w="2857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4" name="矩形 13"/>
          <p:cNvSpPr/>
          <p:nvPr/>
        </p:nvSpPr>
        <p:spPr>
          <a:xfrm>
            <a:off x="5076056" y="5829806"/>
            <a:ext cx="954107" cy="369332"/>
          </a:xfrm>
          <a:prstGeom prst="rect">
            <a:avLst/>
          </a:prstGeom>
        </p:spPr>
        <p:txBody>
          <a:bodyPr wrap="none">
            <a:spAutoFit/>
          </a:bodyPr>
          <a:lstStyle/>
          <a:p>
            <a:r>
              <a:rPr kumimoji="1" lang="en-US" altLang="zh-CN" b="1" dirty="0" err="1">
                <a:solidFill>
                  <a:sysClr val="windowText" lastClr="000000"/>
                </a:solidFill>
                <a:latin typeface="Times New Roman" charset="0"/>
                <a:ea typeface="Times New Roman" charset="0"/>
                <a:cs typeface="Times New Roman" charset="0"/>
              </a:rPr>
              <a:t>Infobox</a:t>
            </a:r>
            <a:endParaRPr lang="zh-CN" altLang="en-US" b="1" dirty="0"/>
          </a:p>
        </p:txBody>
      </p:sp>
    </p:spTree>
    <p:extLst>
      <p:ext uri="{BB962C8B-B14F-4D97-AF65-F5344CB8AC3E}">
        <p14:creationId xmlns:p14="http://schemas.microsoft.com/office/powerpoint/2010/main" val="1312126426"/>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Freebase [</a:t>
            </a:r>
            <a:r>
              <a:rPr lang="en-US" altLang="zh-CN" spc="-5" dirty="0" err="1">
                <a:latin typeface="Times New Roman" charset="0"/>
                <a:ea typeface="Times New Roman" charset="0"/>
                <a:cs typeface="Times New Roman" charset="0"/>
              </a:rPr>
              <a:t>Bollacker</a:t>
            </a:r>
            <a:r>
              <a:rPr lang="en-US" altLang="zh-CN" spc="-5" dirty="0">
                <a:latin typeface="Times New Roman" charset="0"/>
                <a:ea typeface="Times New Roman" charset="0"/>
                <a:cs typeface="Times New Roman" charset="0"/>
              </a:rPr>
              <a:t> et al. 2008]</a:t>
            </a:r>
          </a:p>
        </p:txBody>
      </p:sp>
      <p:sp>
        <p:nvSpPr>
          <p:cNvPr id="5" name="内容占位符 4"/>
          <p:cNvSpPr>
            <a:spLocks noGrp="1"/>
          </p:cNvSpPr>
          <p:nvPr>
            <p:ph idx="1"/>
          </p:nvPr>
        </p:nvSpPr>
        <p:spPr/>
        <p:txBody>
          <a:bodyPr/>
          <a:lstStyle/>
          <a:p>
            <a:r>
              <a:rPr lang="en-US" altLang="zh-CN" dirty="0"/>
              <a:t>Curated database of entities, linked, and extremely large scale</a:t>
            </a:r>
          </a:p>
          <a:p>
            <a:endParaRPr lang="zh-CN" altLang="en-US" dirty="0"/>
          </a:p>
        </p:txBody>
      </p:sp>
      <p:sp>
        <p:nvSpPr>
          <p:cNvPr id="9" name="文本框 8"/>
          <p:cNvSpPr txBox="1"/>
          <p:nvPr/>
        </p:nvSpPr>
        <p:spPr bwMode="auto">
          <a:xfrm>
            <a:off x="623401" y="1340768"/>
            <a:ext cx="8197071"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412776"/>
            <a:ext cx="6949004" cy="51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587099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Outlines</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What is a Knowledge Graph?</a:t>
            </a:r>
          </a:p>
          <a:p>
            <a:r>
              <a:rPr lang="en-US" altLang="zh-CN" dirty="0"/>
              <a:t>How to Construct a Knowledge Graph?</a:t>
            </a:r>
          </a:p>
          <a:p>
            <a:pPr lvl="1">
              <a:buFont typeface="+mj-lt"/>
              <a:buAutoNum type="arabicPeriod"/>
            </a:pPr>
            <a:r>
              <a:rPr lang="en-US" altLang="zh-CN" dirty="0"/>
              <a:t>Mention Detection</a:t>
            </a:r>
            <a:endParaRPr lang="zh-CN" altLang="zh-CN" dirty="0"/>
          </a:p>
          <a:p>
            <a:pPr lvl="1">
              <a:buFont typeface="+mj-lt"/>
              <a:buAutoNum type="arabicPeriod"/>
            </a:pPr>
            <a:r>
              <a:rPr lang="en-US" altLang="zh-CN" dirty="0"/>
              <a:t>Mention Disambiguation</a:t>
            </a:r>
            <a:endParaRPr lang="zh-CN" altLang="zh-CN" dirty="0"/>
          </a:p>
          <a:p>
            <a:pPr lvl="1">
              <a:buFont typeface="+mj-lt"/>
              <a:buAutoNum type="arabicPeriod"/>
            </a:pPr>
            <a:r>
              <a:rPr lang="en-US" altLang="zh-CN" dirty="0"/>
              <a:t>Entity Typing (Fine-grained)</a:t>
            </a:r>
            <a:endParaRPr lang="zh-CN" altLang="zh-CN" dirty="0"/>
          </a:p>
          <a:p>
            <a:pPr lvl="1">
              <a:buFont typeface="+mj-lt"/>
              <a:buAutoNum type="arabicPeriod"/>
            </a:pPr>
            <a:r>
              <a:rPr lang="en-US" altLang="zh-CN" dirty="0"/>
              <a:t>Relation Extraction</a:t>
            </a:r>
            <a:endParaRPr lang="zh-CN" altLang="zh-CN" dirty="0"/>
          </a:p>
          <a:p>
            <a:r>
              <a:rPr lang="en-US" altLang="zh-CN" dirty="0"/>
              <a:t>Knowledge Graph Reasoning</a:t>
            </a:r>
          </a:p>
          <a:p>
            <a:pPr lvl="1"/>
            <a:r>
              <a:rPr lang="en-US" altLang="zh-CN" dirty="0"/>
              <a:t>Path-Based Reasoning</a:t>
            </a:r>
          </a:p>
          <a:p>
            <a:pPr lvl="1"/>
            <a:r>
              <a:rPr lang="en-US" altLang="zh-CN" dirty="0"/>
              <a:t>Embedding-Based Reasoning</a:t>
            </a:r>
          </a:p>
          <a:p>
            <a:pPr lvl="1"/>
            <a:r>
              <a:rPr lang="en-US" altLang="zh-CN" dirty="0"/>
              <a:t>Bridging Path-Based and Embedding-Based Reasoning:</a:t>
            </a:r>
          </a:p>
          <a:p>
            <a:r>
              <a:rPr lang="en-US" altLang="zh-CN" dirty="0"/>
              <a:t>Miscellaneous</a:t>
            </a:r>
          </a:p>
          <a:p>
            <a:pPr lvl="1"/>
            <a:r>
              <a:rPr lang="en-US" altLang="zh-CN" dirty="0"/>
              <a:t>Using Knowledge Bases to Inform Neural Models</a:t>
            </a:r>
          </a:p>
          <a:p>
            <a:pPr lvl="1"/>
            <a:r>
              <a:rPr lang="en-US" altLang="zh-CN" dirty="0"/>
              <a:t>Probing Knowledge in LMs</a:t>
            </a:r>
          </a:p>
          <a:p>
            <a:pPr lvl="1"/>
            <a:r>
              <a:rPr lang="en-US" altLang="zh-CN" dirty="0"/>
              <a:t>Multimodal Knowledge Graphs</a:t>
            </a:r>
          </a:p>
          <a:p>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130422403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err="1">
                <a:latin typeface="Times New Roman" charset="0"/>
                <a:ea typeface="Times New Roman" charset="0"/>
                <a:cs typeface="Times New Roman" charset="0"/>
              </a:rPr>
              <a:t>WikiData</a:t>
            </a:r>
            <a:r>
              <a:rPr lang="en-US" altLang="zh-CN" spc="-5" dirty="0">
                <a:latin typeface="Times New Roman" charset="0"/>
                <a:ea typeface="Times New Roman" charset="0"/>
                <a:cs typeface="Times New Roman" charset="0"/>
              </a:rPr>
              <a:t> [</a:t>
            </a:r>
            <a:r>
              <a:rPr lang="en-US" altLang="zh-CN" spc="-5" dirty="0" err="1">
                <a:latin typeface="Times New Roman" charset="0"/>
                <a:ea typeface="Times New Roman" charset="0"/>
                <a:cs typeface="Times New Roman" charset="0"/>
              </a:rPr>
              <a:t>Vrandečić</a:t>
            </a:r>
            <a:r>
              <a:rPr lang="en-US" altLang="zh-CN" spc="-5" dirty="0">
                <a:latin typeface="Times New Roman" charset="0"/>
                <a:ea typeface="Times New Roman" charset="0"/>
                <a:cs typeface="Times New Roman" charset="0"/>
              </a:rPr>
              <a:t> and </a:t>
            </a:r>
            <a:r>
              <a:rPr lang="en-US" altLang="zh-CN" spc="-5" dirty="0" err="1">
                <a:latin typeface="Times New Roman" charset="0"/>
                <a:ea typeface="Times New Roman" charset="0"/>
                <a:cs typeface="Times New Roman" charset="0"/>
              </a:rPr>
              <a:t>Krötzsch</a:t>
            </a:r>
            <a:r>
              <a:rPr lang="en-US" altLang="zh-CN" spc="-5" dirty="0">
                <a:latin typeface="Times New Roman" charset="0"/>
                <a:ea typeface="Times New Roman" charset="0"/>
                <a:cs typeface="Times New Roman" charset="0"/>
              </a:rPr>
              <a:t> 2014]</a:t>
            </a:r>
          </a:p>
        </p:txBody>
      </p:sp>
      <p:sp>
        <p:nvSpPr>
          <p:cNvPr id="5" name="内容占位符 4"/>
          <p:cNvSpPr>
            <a:spLocks noGrp="1"/>
          </p:cNvSpPr>
          <p:nvPr>
            <p:ph idx="1"/>
          </p:nvPr>
        </p:nvSpPr>
        <p:spPr/>
        <p:txBody>
          <a:bodyPr/>
          <a:lstStyle/>
          <a:p>
            <a:r>
              <a:rPr lang="en-US" altLang="zh-CN" dirty="0"/>
              <a:t>Knowledge base run by </a:t>
            </a:r>
            <a:r>
              <a:rPr lang="en-US" altLang="zh-CN" dirty="0" err="1"/>
              <a:t>WikiMedia</a:t>
            </a:r>
            <a:r>
              <a:rPr lang="en-US" altLang="zh-CN" dirty="0"/>
              <a:t> foundation and successor to </a:t>
            </a:r>
            <a:r>
              <a:rPr lang="en-US" altLang="zh-CN" dirty="0" err="1"/>
              <a:t>FreeBase</a:t>
            </a:r>
            <a:endParaRPr lang="en-US" altLang="zh-CN" dirty="0"/>
          </a:p>
          <a:p>
            <a:r>
              <a:rPr lang="en-US" altLang="zh-CN" dirty="0"/>
              <a:t>Incorporates many of the good points of previous work: multilingual, automatically extracted + curated, </a:t>
            </a:r>
            <a:r>
              <a:rPr lang="en-US" altLang="zh-CN" dirty="0" err="1"/>
              <a:t>SPARQL</a:t>
            </a:r>
            <a:r>
              <a:rPr lang="en-US" altLang="zh-CN" dirty="0"/>
              <a:t> interface</a:t>
            </a:r>
          </a:p>
          <a:p>
            <a:endParaRPr lang="zh-CN" altLang="en-US" dirty="0"/>
          </a:p>
        </p:txBody>
      </p:sp>
      <p:sp>
        <p:nvSpPr>
          <p:cNvPr id="9" name="文本框 8"/>
          <p:cNvSpPr txBox="1"/>
          <p:nvPr/>
        </p:nvSpPr>
        <p:spPr bwMode="auto">
          <a:xfrm>
            <a:off x="623401" y="1340768"/>
            <a:ext cx="2724463"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3" name="图片 2"/>
          <p:cNvPicPr>
            <a:picLocks noChangeAspect="1"/>
          </p:cNvPicPr>
          <p:nvPr/>
        </p:nvPicPr>
        <p:blipFill>
          <a:blip r:embed="rId3"/>
          <a:stretch>
            <a:fillRect/>
          </a:stretch>
        </p:blipFill>
        <p:spPr>
          <a:xfrm>
            <a:off x="2195736" y="2420888"/>
            <a:ext cx="5272076" cy="4077072"/>
          </a:xfrm>
          <a:prstGeom prst="rect">
            <a:avLst/>
          </a:prstGeom>
        </p:spPr>
      </p:pic>
    </p:spTree>
    <p:extLst>
      <p:ext uri="{BB962C8B-B14F-4D97-AF65-F5344CB8AC3E}">
        <p14:creationId xmlns:p14="http://schemas.microsoft.com/office/powerpoint/2010/main" val="3191962873"/>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does knowledge come from?</a:t>
            </a:r>
            <a:endParaRPr lang="zh-CN" altLang="en-US" dirty="0"/>
          </a:p>
        </p:txBody>
      </p:sp>
      <p:sp>
        <p:nvSpPr>
          <p:cNvPr id="24" name="内容占位符 23"/>
          <p:cNvSpPr>
            <a:spLocks noGrp="1"/>
          </p:cNvSpPr>
          <p:nvPr>
            <p:ph idx="1"/>
          </p:nvPr>
        </p:nvSpPr>
        <p:spPr/>
        <p:txBody>
          <a:bodyPr/>
          <a:lstStyle/>
          <a:p>
            <a:r>
              <a:rPr lang="en-US" altLang="zh-CN" dirty="0"/>
              <a:t>From the unstructured world to the structured world</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21</a:t>
            </a:fld>
            <a:endParaRPr lang="en-US" altLang="zh-CN">
              <a:solidFill>
                <a:srgbClr val="000000"/>
              </a:solidFill>
            </a:endParaRPr>
          </a:p>
        </p:txBody>
      </p:sp>
      <p:grpSp>
        <p:nvGrpSpPr>
          <p:cNvPr id="7" name="组合 6"/>
          <p:cNvGrpSpPr/>
          <p:nvPr/>
        </p:nvGrpSpPr>
        <p:grpSpPr>
          <a:xfrm>
            <a:off x="585665" y="1540069"/>
            <a:ext cx="2359136" cy="2007692"/>
            <a:chOff x="4367808" y="1844825"/>
            <a:chExt cx="2798137" cy="2381294"/>
          </a:xfrm>
        </p:grpSpPr>
        <p:pic>
          <p:nvPicPr>
            <p:cNvPr id="16" name="Picture 4" descr="Image result for car incident 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1844825"/>
              <a:ext cx="2798137" cy="187220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4656328" y="3715050"/>
              <a:ext cx="2221098" cy="511069"/>
            </a:xfrm>
            <a:prstGeom prst="rect">
              <a:avLst/>
            </a:prstGeom>
          </p:spPr>
          <p:txBody>
            <a:bodyPr wrap="none">
              <a:spAutoFit/>
            </a:bodyPr>
            <a:lstStyle/>
            <a:p>
              <a:pPr algn="ctr"/>
              <a:r>
                <a:rPr lang="en-US" altLang="zh-CN" sz="1100" dirty="0"/>
                <a:t>Accident Reports</a:t>
              </a:r>
            </a:p>
            <a:p>
              <a:pPr algn="ctr"/>
              <a:r>
                <a:rPr lang="en-US" altLang="zh-CN" sz="1100" dirty="0"/>
                <a:t> (Insurance companies)</a:t>
              </a:r>
              <a:endParaRPr lang="zh-CN" altLang="en-US" sz="1100" dirty="0"/>
            </a:p>
          </p:txBody>
        </p:sp>
      </p:grpSp>
      <p:grpSp>
        <p:nvGrpSpPr>
          <p:cNvPr id="8" name="组合 7"/>
          <p:cNvGrpSpPr/>
          <p:nvPr/>
        </p:nvGrpSpPr>
        <p:grpSpPr>
          <a:xfrm>
            <a:off x="585667" y="3825178"/>
            <a:ext cx="2359137" cy="1760350"/>
            <a:chOff x="4367808" y="4062591"/>
            <a:chExt cx="2798137" cy="2087925"/>
          </a:xfrm>
        </p:grpSpPr>
        <p:pic>
          <p:nvPicPr>
            <p:cNvPr id="14" name="Picture 6" descr="Image result for medical repor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7808" y="4062591"/>
              <a:ext cx="2798137" cy="1776596"/>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4534644" y="5840224"/>
              <a:ext cx="2464464" cy="310292"/>
            </a:xfrm>
            <a:prstGeom prst="rect">
              <a:avLst/>
            </a:prstGeom>
          </p:spPr>
          <p:txBody>
            <a:bodyPr wrap="none">
              <a:spAutoFit/>
            </a:bodyPr>
            <a:lstStyle/>
            <a:p>
              <a:r>
                <a:rPr lang="en-US" altLang="zh-CN" sz="1100" dirty="0"/>
                <a:t>Clinical Report  (Hospitals)</a:t>
              </a:r>
              <a:endParaRPr lang="zh-CN" altLang="en-US" sz="1100" dirty="0"/>
            </a:p>
          </p:txBody>
        </p:sp>
      </p:grpSp>
      <p:grpSp>
        <p:nvGrpSpPr>
          <p:cNvPr id="9" name="组合 8"/>
          <p:cNvGrpSpPr/>
          <p:nvPr/>
        </p:nvGrpSpPr>
        <p:grpSpPr>
          <a:xfrm>
            <a:off x="3190478" y="1549619"/>
            <a:ext cx="2516547" cy="1840088"/>
            <a:chOff x="7457337" y="1844824"/>
            <a:chExt cx="2984840" cy="2182501"/>
          </a:xfrm>
        </p:grpSpPr>
        <p:pic>
          <p:nvPicPr>
            <p:cNvPr id="12" name="Picture 8" descr="Image result for law repor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7337" y="1844824"/>
              <a:ext cx="2859039" cy="1872209"/>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7968208" y="3717033"/>
              <a:ext cx="2473969" cy="310292"/>
            </a:xfrm>
            <a:prstGeom prst="rect">
              <a:avLst/>
            </a:prstGeom>
          </p:spPr>
          <p:txBody>
            <a:bodyPr wrap="none">
              <a:spAutoFit/>
            </a:bodyPr>
            <a:lstStyle/>
            <a:p>
              <a:r>
                <a:rPr lang="en-US" altLang="zh-CN" sz="1100" dirty="0"/>
                <a:t>Law Case Files (Law firms)</a:t>
              </a:r>
              <a:endParaRPr lang="zh-CN" altLang="en-US" sz="1100" dirty="0"/>
            </a:p>
          </p:txBody>
        </p:sp>
      </p:grpSp>
      <p:pic>
        <p:nvPicPr>
          <p:cNvPr id="10" name="Picture 10" descr="Image result for patent"/>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051" r="1602"/>
          <a:stretch/>
        </p:blipFill>
        <p:spPr bwMode="auto">
          <a:xfrm>
            <a:off x="3190477" y="3825179"/>
            <a:ext cx="2434171" cy="149786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597263" y="5305742"/>
            <a:ext cx="2029723" cy="261610"/>
          </a:xfrm>
          <a:prstGeom prst="rect">
            <a:avLst/>
          </a:prstGeom>
        </p:spPr>
        <p:txBody>
          <a:bodyPr wrap="none">
            <a:spAutoFit/>
          </a:bodyPr>
          <a:lstStyle/>
          <a:p>
            <a:r>
              <a:rPr lang="en-US" altLang="zh-CN" sz="1100" dirty="0"/>
              <a:t>Patent (Tech Companies)</a:t>
            </a:r>
            <a:endParaRPr lang="zh-CN" altLang="en-US" sz="1100" dirty="0"/>
          </a:p>
        </p:txBody>
      </p:sp>
      <p:sp>
        <p:nvSpPr>
          <p:cNvPr id="18" name="矩形 17"/>
          <p:cNvSpPr/>
          <p:nvPr/>
        </p:nvSpPr>
        <p:spPr>
          <a:xfrm>
            <a:off x="1642265" y="5748709"/>
            <a:ext cx="3171060" cy="707886"/>
          </a:xfrm>
          <a:prstGeom prst="rect">
            <a:avLst/>
          </a:prstGeom>
        </p:spPr>
        <p:txBody>
          <a:bodyPr wrap="none">
            <a:spAutoFit/>
          </a:bodyPr>
          <a:lstStyle/>
          <a:p>
            <a:pPr algn="ctr"/>
            <a:r>
              <a:rPr lang="en-US" altLang="zh-CN" sz="2000" dirty="0">
                <a:latin typeface="Times New Roman" panose="02020603050405020304" pitchFamily="18" charset="0"/>
                <a:cs typeface="Times New Roman" panose="02020603050405020304" pitchFamily="18" charset="0"/>
              </a:rPr>
              <a:t>Unstructured Documents</a:t>
            </a:r>
          </a:p>
          <a:p>
            <a:pPr algn="ctr"/>
            <a:r>
              <a:rPr lang="en-US" altLang="zh-CN" sz="2000" dirty="0">
                <a:latin typeface="Times New Roman" panose="02020603050405020304" pitchFamily="18" charset="0"/>
                <a:cs typeface="Times New Roman" panose="02020603050405020304" pitchFamily="18" charset="0"/>
              </a:rPr>
              <a:t>(Human can read and utilize)</a:t>
            </a:r>
            <a:endParaRPr lang="zh-CN" altLang="en-US" sz="2000" dirty="0">
              <a:latin typeface="Times New Roman" panose="02020603050405020304" pitchFamily="18" charset="0"/>
              <a:cs typeface="Times New Roman" panose="02020603050405020304" pitchFamily="18" charset="0"/>
            </a:endParaRPr>
          </a:p>
        </p:txBody>
      </p:sp>
      <p:sp>
        <p:nvSpPr>
          <p:cNvPr id="19" name="右箭头 18"/>
          <p:cNvSpPr/>
          <p:nvPr/>
        </p:nvSpPr>
        <p:spPr bwMode="auto">
          <a:xfrm>
            <a:off x="5830418" y="3320520"/>
            <a:ext cx="619232" cy="648072"/>
          </a:xfrm>
          <a:prstGeom prst="rightArrow">
            <a:avLst/>
          </a:prstGeom>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20" name="流程图: 磁盘 19"/>
          <p:cNvSpPr/>
          <p:nvPr/>
        </p:nvSpPr>
        <p:spPr bwMode="auto">
          <a:xfrm>
            <a:off x="6622506" y="2824832"/>
            <a:ext cx="1656184" cy="1872208"/>
          </a:xfrm>
          <a:prstGeom prst="flowChartMagneticDisk">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21" name="矩形 20"/>
          <p:cNvSpPr/>
          <p:nvPr/>
        </p:nvSpPr>
        <p:spPr>
          <a:xfrm>
            <a:off x="5796274" y="4861190"/>
            <a:ext cx="3312125" cy="707886"/>
          </a:xfrm>
          <a:prstGeom prst="rect">
            <a:avLst/>
          </a:prstGeom>
        </p:spPr>
        <p:txBody>
          <a:bodyPr wrap="none">
            <a:spAutoFit/>
          </a:bodyPr>
          <a:lstStyle/>
          <a:p>
            <a:pPr algn="ctr"/>
            <a:r>
              <a:rPr lang="en-US" altLang="zh-CN" sz="2000" dirty="0">
                <a:latin typeface="Times New Roman" panose="02020603050405020304" pitchFamily="18" charset="0"/>
                <a:cs typeface="Times New Roman" panose="02020603050405020304" pitchFamily="18" charset="0"/>
              </a:rPr>
              <a:t>Structured Data</a:t>
            </a:r>
          </a:p>
          <a:p>
            <a:pPr algn="ctr"/>
            <a:r>
              <a:rPr lang="en-US" altLang="zh-CN" sz="2000" dirty="0">
                <a:latin typeface="Times New Roman" panose="02020603050405020304" pitchFamily="18" charset="0"/>
                <a:cs typeface="Times New Roman" panose="02020603050405020304" pitchFamily="18" charset="0"/>
              </a:rPr>
              <a:t>(Machine can read and utilize)</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03983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NIST</a:t>
            </a:r>
            <a:r>
              <a:rPr lang="en-US" altLang="zh-CN" dirty="0"/>
              <a:t> Text Analysis Conference </a:t>
            </a:r>
            <a:r>
              <a:rPr lang="en-US" altLang="zh-CN" dirty="0" err="1"/>
              <a:t>KBP</a:t>
            </a:r>
            <a:endParaRPr lang="zh-CN" altLang="en-US" dirty="0"/>
          </a:p>
        </p:txBody>
      </p:sp>
      <p:sp>
        <p:nvSpPr>
          <p:cNvPr id="3" name="内容占位符 2"/>
          <p:cNvSpPr>
            <a:spLocks noGrp="1"/>
          </p:cNvSpPr>
          <p:nvPr>
            <p:ph idx="1"/>
          </p:nvPr>
        </p:nvSpPr>
        <p:spPr/>
        <p:txBody>
          <a:bodyPr/>
          <a:lstStyle/>
          <a:p>
            <a:r>
              <a:rPr lang="en-US" altLang="zh-CN" dirty="0"/>
              <a:t>TAC is organized by the Retrieval Group of the Information Access Division (</a:t>
            </a:r>
            <a:r>
              <a:rPr lang="en-US" altLang="zh-CN" dirty="0" err="1"/>
              <a:t>IAD</a:t>
            </a:r>
            <a:r>
              <a:rPr lang="en-US" altLang="zh-CN" dirty="0"/>
              <a:t>) in the Information Technology Laboratory at the National Institute of Standards and Technology (</a:t>
            </a:r>
            <a:r>
              <a:rPr lang="en-US" altLang="zh-CN" dirty="0" err="1"/>
              <a:t>NIST</a:t>
            </a:r>
            <a:r>
              <a:rPr lang="en-US" altLang="zh-CN" dirty="0"/>
              <a:t>). Initiated in 2008</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22</a:t>
            </a:fld>
            <a:endParaRPr lang="en-US" altLang="zh-CN">
              <a:solidFill>
                <a:srgbClr val="000000"/>
              </a:solidFill>
            </a:endParaRPr>
          </a:p>
        </p:txBody>
      </p:sp>
      <p:pic>
        <p:nvPicPr>
          <p:cNvPr id="5122" name="Picture 2" descr="TAC Banner"/>
          <p:cNvPicPr>
            <a:picLocks noChangeAspect="1" noChangeArrowheads="1"/>
          </p:cNvPicPr>
          <p:nvPr/>
        </p:nvPicPr>
        <p:blipFill rotWithShape="1">
          <a:blip r:embed="rId2">
            <a:extLst>
              <a:ext uri="{28A0092B-C50C-407E-A947-70E740481C1C}">
                <a14:useLocalDpi xmlns:a14="http://schemas.microsoft.com/office/drawing/2010/main" val="0"/>
              </a:ext>
            </a:extLst>
          </a:blip>
          <a:srcRect r="26105"/>
          <a:stretch/>
        </p:blipFill>
        <p:spPr bwMode="auto">
          <a:xfrm>
            <a:off x="899592" y="2242218"/>
            <a:ext cx="7073627" cy="666751"/>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270" y="2908969"/>
            <a:ext cx="4868763" cy="369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bwMode="auto">
          <a:xfrm>
            <a:off x="880542" y="5123073"/>
            <a:ext cx="4680520" cy="504056"/>
          </a:xfrm>
          <a:prstGeom prst="rect">
            <a:avLst/>
          </a:prstGeom>
          <a:no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820" y="3044949"/>
            <a:ext cx="3472271" cy="378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371382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2016 </a:t>
            </a:r>
            <a:r>
              <a:rPr lang="zh-CN" altLang="en-US" dirty="0"/>
              <a:t>年获得</a:t>
            </a:r>
            <a:r>
              <a:rPr lang="en-US" altLang="zh-CN" dirty="0"/>
              <a:t>TAC </a:t>
            </a:r>
            <a:r>
              <a:rPr lang="en-US" altLang="zh-CN" dirty="0" err="1"/>
              <a:t>KBP</a:t>
            </a:r>
            <a:r>
              <a:rPr lang="en-US" altLang="zh-CN" dirty="0"/>
              <a:t> </a:t>
            </a:r>
            <a:r>
              <a:rPr lang="zh-CN" altLang="en-US" dirty="0"/>
              <a:t>英文实体检测、链接竞赛综合排名第一</a:t>
            </a:r>
            <a:endParaRPr lang="en-US" altLang="zh-CN" dirty="0"/>
          </a:p>
          <a:p>
            <a:endParaRPr lang="zh-CN" altLang="en-US" dirty="0"/>
          </a:p>
        </p:txBody>
      </p:sp>
      <p:sp>
        <p:nvSpPr>
          <p:cNvPr id="3" name="矩形 2">
            <a:extLst>
              <a:ext uri="{FF2B5EF4-FFF2-40B4-BE49-F238E27FC236}">
                <a16:creationId xmlns:a16="http://schemas.microsoft.com/office/drawing/2014/main" id="{85515C0F-08C0-4697-AF1E-DD31DA3C055D}"/>
              </a:ext>
            </a:extLst>
          </p:cNvPr>
          <p:cNvSpPr/>
          <p:nvPr/>
        </p:nvSpPr>
        <p:spPr>
          <a:xfrm>
            <a:off x="289971" y="1886601"/>
            <a:ext cx="3875084" cy="646331"/>
          </a:xfrm>
          <a:prstGeom prst="rect">
            <a:avLst/>
          </a:prstGeom>
        </p:spPr>
        <p:txBody>
          <a:bodyPr wrap="square">
            <a:spAutoFit/>
          </a:bodyPr>
          <a:lstStyle/>
          <a:p>
            <a:r>
              <a:rPr lang="zh-CN" altLang="en-US" dirty="0"/>
              <a:t>实体检测任务（</a:t>
            </a:r>
            <a:r>
              <a:rPr lang="en-US" altLang="zh-CN" dirty="0"/>
              <a:t>Mention Detection</a:t>
            </a:r>
            <a:r>
              <a:rPr lang="zh-CN" altLang="en-US" dirty="0"/>
              <a:t>）</a:t>
            </a:r>
            <a:endParaRPr lang="en-US" altLang="zh-CN" dirty="0"/>
          </a:p>
          <a:p>
            <a:r>
              <a:rPr lang="en-US" altLang="zh-CN" dirty="0"/>
              <a:t>3</a:t>
            </a:r>
            <a:r>
              <a:rPr lang="zh-CN" altLang="en-US" dirty="0"/>
              <a:t>个指标中</a:t>
            </a:r>
            <a:r>
              <a:rPr lang="en-US" altLang="zh-CN" dirty="0"/>
              <a:t>2</a:t>
            </a:r>
            <a:r>
              <a:rPr lang="zh-CN" altLang="en-US" dirty="0"/>
              <a:t>项第一，</a:t>
            </a:r>
            <a:r>
              <a:rPr lang="en-US" altLang="zh-CN" dirty="0"/>
              <a:t>1</a:t>
            </a:r>
            <a:r>
              <a:rPr lang="zh-CN" altLang="en-US" dirty="0"/>
              <a:t>项并列第二</a:t>
            </a:r>
          </a:p>
        </p:txBody>
      </p:sp>
      <p:grpSp>
        <p:nvGrpSpPr>
          <p:cNvPr id="7" name="组合 6">
            <a:extLst>
              <a:ext uri="{FF2B5EF4-FFF2-40B4-BE49-F238E27FC236}">
                <a16:creationId xmlns:a16="http://schemas.microsoft.com/office/drawing/2014/main" id="{43BDD0B2-8971-44AF-9980-7DF0BE5CD8AE}"/>
              </a:ext>
            </a:extLst>
          </p:cNvPr>
          <p:cNvGrpSpPr/>
          <p:nvPr/>
        </p:nvGrpSpPr>
        <p:grpSpPr>
          <a:xfrm>
            <a:off x="289972" y="2787024"/>
            <a:ext cx="2830968" cy="1754657"/>
            <a:chOff x="1082322" y="2563928"/>
            <a:chExt cx="3833871" cy="2376266"/>
          </a:xfrm>
        </p:grpSpPr>
        <p:grpSp>
          <p:nvGrpSpPr>
            <p:cNvPr id="8" name="组合 7">
              <a:extLst>
                <a:ext uri="{FF2B5EF4-FFF2-40B4-BE49-F238E27FC236}">
                  <a16:creationId xmlns:a16="http://schemas.microsoft.com/office/drawing/2014/main" id="{C6C453DB-E01A-4C5F-851E-A8D51BFCA9F4}"/>
                </a:ext>
              </a:extLst>
            </p:cNvPr>
            <p:cNvGrpSpPr/>
            <p:nvPr/>
          </p:nvGrpSpPr>
          <p:grpSpPr>
            <a:xfrm>
              <a:off x="1082322" y="2563928"/>
              <a:ext cx="3833871" cy="2376266"/>
              <a:chOff x="1267930" y="1988840"/>
              <a:chExt cx="2266865" cy="1405021"/>
            </a:xfrm>
          </p:grpSpPr>
          <p:pic>
            <p:nvPicPr>
              <p:cNvPr id="10" name="Picture 3">
                <a:extLst>
                  <a:ext uri="{FF2B5EF4-FFF2-40B4-BE49-F238E27FC236}">
                    <a16:creationId xmlns:a16="http://schemas.microsoft.com/office/drawing/2014/main" id="{3C802853-BEB4-4B63-83F4-440352D687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0" r="58864" b="93376"/>
              <a:stretch/>
            </p:blipFill>
            <p:spPr bwMode="auto">
              <a:xfrm>
                <a:off x="1267931" y="1988840"/>
                <a:ext cx="2266864"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E53A927E-CF76-4955-AF89-9DA25E88B1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0" t="54142" r="58864" b="21018"/>
              <a:stretch/>
            </p:blipFill>
            <p:spPr bwMode="auto">
              <a:xfrm>
                <a:off x="1267930" y="2313740"/>
                <a:ext cx="2266864" cy="1080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9" name="直接连接符 8">
              <a:extLst>
                <a:ext uri="{FF2B5EF4-FFF2-40B4-BE49-F238E27FC236}">
                  <a16:creationId xmlns:a16="http://schemas.microsoft.com/office/drawing/2014/main" id="{E3CAB3C6-C9A6-404A-856C-6947E4DC958F}"/>
                </a:ext>
              </a:extLst>
            </p:cNvPr>
            <p:cNvCxnSpPr/>
            <p:nvPr/>
          </p:nvCxnSpPr>
          <p:spPr bwMode="auto">
            <a:xfrm>
              <a:off x="1082322" y="3501008"/>
              <a:ext cx="3833871"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
        <p:nvSpPr>
          <p:cNvPr id="12" name="矩形 11">
            <a:extLst>
              <a:ext uri="{FF2B5EF4-FFF2-40B4-BE49-F238E27FC236}">
                <a16:creationId xmlns:a16="http://schemas.microsoft.com/office/drawing/2014/main" id="{A21DAE04-FA95-48E4-BAF3-47150934C5C7}"/>
              </a:ext>
            </a:extLst>
          </p:cNvPr>
          <p:cNvSpPr/>
          <p:nvPr/>
        </p:nvSpPr>
        <p:spPr>
          <a:xfrm>
            <a:off x="4863065" y="1916832"/>
            <a:ext cx="3456384" cy="646331"/>
          </a:xfrm>
          <a:prstGeom prst="rect">
            <a:avLst/>
          </a:prstGeom>
        </p:spPr>
        <p:txBody>
          <a:bodyPr wrap="square">
            <a:spAutoFit/>
          </a:bodyPr>
          <a:lstStyle/>
          <a:p>
            <a:r>
              <a:rPr lang="zh-CN" altLang="en-US" dirty="0"/>
              <a:t>实体链接任务（</a:t>
            </a:r>
            <a:r>
              <a:rPr lang="en-US" altLang="zh-CN" dirty="0"/>
              <a:t>Entity Linking</a:t>
            </a:r>
            <a:r>
              <a:rPr lang="zh-CN" altLang="en-US" dirty="0"/>
              <a:t>）</a:t>
            </a:r>
            <a:endParaRPr lang="en-US" altLang="zh-CN" dirty="0"/>
          </a:p>
          <a:p>
            <a:r>
              <a:rPr lang="en-US" altLang="zh-CN" dirty="0"/>
              <a:t>5</a:t>
            </a:r>
            <a:r>
              <a:rPr lang="zh-CN" altLang="en-US" dirty="0"/>
              <a:t>个指标中</a:t>
            </a:r>
            <a:r>
              <a:rPr lang="en-US" altLang="zh-CN" dirty="0"/>
              <a:t>4</a:t>
            </a:r>
            <a:r>
              <a:rPr lang="zh-CN" altLang="en-US" dirty="0"/>
              <a:t>项第一，</a:t>
            </a:r>
            <a:r>
              <a:rPr lang="en-US" altLang="zh-CN" dirty="0"/>
              <a:t>1</a:t>
            </a:r>
            <a:r>
              <a:rPr lang="zh-CN" altLang="en-US" dirty="0"/>
              <a:t>项第二</a:t>
            </a:r>
          </a:p>
        </p:txBody>
      </p:sp>
      <p:grpSp>
        <p:nvGrpSpPr>
          <p:cNvPr id="13" name="组合 12">
            <a:extLst>
              <a:ext uri="{FF2B5EF4-FFF2-40B4-BE49-F238E27FC236}">
                <a16:creationId xmlns:a16="http://schemas.microsoft.com/office/drawing/2014/main" id="{492A20D8-E05D-4B71-8E75-12004EA40BBB}"/>
              </a:ext>
            </a:extLst>
          </p:cNvPr>
          <p:cNvGrpSpPr/>
          <p:nvPr/>
        </p:nvGrpSpPr>
        <p:grpSpPr>
          <a:xfrm>
            <a:off x="4208703" y="2725191"/>
            <a:ext cx="4765110" cy="1769803"/>
            <a:chOff x="4867001" y="2563928"/>
            <a:chExt cx="6397984" cy="2376266"/>
          </a:xfrm>
        </p:grpSpPr>
        <p:grpSp>
          <p:nvGrpSpPr>
            <p:cNvPr id="14" name="组合 13">
              <a:extLst>
                <a:ext uri="{FF2B5EF4-FFF2-40B4-BE49-F238E27FC236}">
                  <a16:creationId xmlns:a16="http://schemas.microsoft.com/office/drawing/2014/main" id="{C20629BA-D676-4B50-90D0-FC131CD4C653}"/>
                </a:ext>
              </a:extLst>
            </p:cNvPr>
            <p:cNvGrpSpPr/>
            <p:nvPr/>
          </p:nvGrpSpPr>
          <p:grpSpPr>
            <a:xfrm>
              <a:off x="4867001" y="2563928"/>
              <a:ext cx="6397984" cy="2376266"/>
              <a:chOff x="3505709" y="1988840"/>
              <a:chExt cx="3782956" cy="1405021"/>
            </a:xfrm>
          </p:grpSpPr>
          <p:pic>
            <p:nvPicPr>
              <p:cNvPr id="16" name="Picture 3">
                <a:extLst>
                  <a:ext uri="{FF2B5EF4-FFF2-40B4-BE49-F238E27FC236}">
                    <a16:creationId xmlns:a16="http://schemas.microsoft.com/office/drawing/2014/main" id="{2644DCC9-6583-454D-A4D7-A1D26EA2D6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680" b="93376"/>
              <a:stretch/>
            </p:blipFill>
            <p:spPr bwMode="auto">
              <a:xfrm>
                <a:off x="3505709" y="1988840"/>
                <a:ext cx="3782956" cy="288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a:extLst>
                  <a:ext uri="{FF2B5EF4-FFF2-40B4-BE49-F238E27FC236}">
                    <a16:creationId xmlns:a16="http://schemas.microsoft.com/office/drawing/2014/main" id="{14D99E79-2147-4702-96E5-AC07EEB844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680" t="54142" b="21018"/>
              <a:stretch/>
            </p:blipFill>
            <p:spPr bwMode="auto">
              <a:xfrm>
                <a:off x="3505709" y="2313740"/>
                <a:ext cx="3782955" cy="1080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15" name="直接连接符 14">
              <a:extLst>
                <a:ext uri="{FF2B5EF4-FFF2-40B4-BE49-F238E27FC236}">
                  <a16:creationId xmlns:a16="http://schemas.microsoft.com/office/drawing/2014/main" id="{7C2C830E-1F35-4382-B179-4E0263D70D45}"/>
                </a:ext>
              </a:extLst>
            </p:cNvPr>
            <p:cNvCxnSpPr/>
            <p:nvPr/>
          </p:nvCxnSpPr>
          <p:spPr bwMode="auto">
            <a:xfrm>
              <a:off x="4867001" y="3501008"/>
              <a:ext cx="6397984" cy="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grpSp>
      <p:sp>
        <p:nvSpPr>
          <p:cNvPr id="19" name="矩形 18">
            <a:extLst>
              <a:ext uri="{FF2B5EF4-FFF2-40B4-BE49-F238E27FC236}">
                <a16:creationId xmlns:a16="http://schemas.microsoft.com/office/drawing/2014/main" id="{453E3A4B-3F7D-4194-99B5-2A5213B2AF11}"/>
              </a:ext>
            </a:extLst>
          </p:cNvPr>
          <p:cNvSpPr/>
          <p:nvPr/>
        </p:nvSpPr>
        <p:spPr>
          <a:xfrm>
            <a:off x="1067596" y="4662867"/>
            <a:ext cx="6900285" cy="646331"/>
          </a:xfrm>
          <a:prstGeom prst="rect">
            <a:avLst/>
          </a:prstGeom>
        </p:spPr>
        <p:txBody>
          <a:bodyPr wrap="square">
            <a:spAutoFit/>
          </a:bodyPr>
          <a:lstStyle/>
          <a:p>
            <a:pPr algn="ctr"/>
            <a:r>
              <a:rPr lang="zh-CN" altLang="en-US" dirty="0"/>
              <a:t>参赛队伍包括</a:t>
            </a:r>
            <a:r>
              <a:rPr lang="en-US" altLang="zh-CN" dirty="0"/>
              <a:t>CMU</a:t>
            </a:r>
            <a:r>
              <a:rPr lang="zh-CN" altLang="en-US" dirty="0"/>
              <a:t>、</a:t>
            </a:r>
            <a:r>
              <a:rPr lang="en-US" altLang="zh-CN" dirty="0"/>
              <a:t>UIUC </a:t>
            </a:r>
            <a:r>
              <a:rPr lang="zh-CN" altLang="en-US" dirty="0"/>
              <a:t>、 </a:t>
            </a:r>
            <a:r>
              <a:rPr lang="en-US" altLang="zh-CN" dirty="0"/>
              <a:t>IBM</a:t>
            </a:r>
            <a:r>
              <a:rPr lang="zh-CN" altLang="en-US" dirty="0"/>
              <a:t>、</a:t>
            </a:r>
            <a:r>
              <a:rPr lang="en-US" altLang="zh-CN" dirty="0"/>
              <a:t>UCL </a:t>
            </a:r>
            <a:r>
              <a:rPr lang="zh-CN" altLang="en-US" dirty="0"/>
              <a:t>、讯飞、北邮等国内外相关领域知名高校与研究机构</a:t>
            </a:r>
          </a:p>
        </p:txBody>
      </p:sp>
      <p:sp>
        <p:nvSpPr>
          <p:cNvPr id="21" name="标题 1"/>
          <p:cNvSpPr>
            <a:spLocks noGrp="1"/>
          </p:cNvSpPr>
          <p:nvPr>
            <p:ph type="title"/>
          </p:nvPr>
        </p:nvSpPr>
        <p:spPr/>
        <p:txBody>
          <a:bodyPr/>
          <a:lstStyle/>
          <a:p>
            <a:r>
              <a:rPr lang="en-US" altLang="zh-CN" dirty="0" err="1"/>
              <a:t>NIST</a:t>
            </a:r>
            <a:r>
              <a:rPr lang="en-US" altLang="zh-CN" dirty="0"/>
              <a:t> Text Analysis Conference </a:t>
            </a:r>
            <a:r>
              <a:rPr lang="en-US" altLang="zh-CN" dirty="0" err="1"/>
              <a:t>KBP</a:t>
            </a:r>
            <a:endParaRPr lang="zh-CN" altLang="en-US" dirty="0"/>
          </a:p>
        </p:txBody>
      </p:sp>
    </p:spTree>
    <p:extLst>
      <p:ext uri="{BB962C8B-B14F-4D97-AF65-F5344CB8AC3E}">
        <p14:creationId xmlns:p14="http://schemas.microsoft.com/office/powerpoint/2010/main" val="3149505732"/>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a:extLst>
              <a:ext uri="{FF2B5EF4-FFF2-40B4-BE49-F238E27FC236}">
                <a16:creationId xmlns:a16="http://schemas.microsoft.com/office/drawing/2014/main" id="{EE71DA6C-1817-4AAC-A766-A0DF84712988}"/>
              </a:ext>
            </a:extLst>
          </p:cNvPr>
          <p:cNvPicPr>
            <a:picLocks noChangeAspect="1"/>
          </p:cNvPicPr>
          <p:nvPr/>
        </p:nvPicPr>
        <p:blipFill>
          <a:blip r:embed="rId3"/>
          <a:stretch>
            <a:fillRect/>
          </a:stretch>
        </p:blipFill>
        <p:spPr>
          <a:xfrm>
            <a:off x="4788025" y="3866130"/>
            <a:ext cx="3960440" cy="2202761"/>
          </a:xfrm>
          <a:prstGeom prst="rect">
            <a:avLst/>
          </a:prstGeom>
        </p:spPr>
      </p:pic>
      <p:sp>
        <p:nvSpPr>
          <p:cNvPr id="6" name="内容占位符 5">
            <a:extLst>
              <a:ext uri="{FF2B5EF4-FFF2-40B4-BE49-F238E27FC236}">
                <a16:creationId xmlns:a16="http://schemas.microsoft.com/office/drawing/2014/main" id="{6B91E698-0670-434C-AFCC-800CAF435521}"/>
              </a:ext>
            </a:extLst>
          </p:cNvPr>
          <p:cNvSpPr>
            <a:spLocks noGrp="1"/>
          </p:cNvSpPr>
          <p:nvPr>
            <p:ph idx="1"/>
          </p:nvPr>
        </p:nvSpPr>
        <p:spPr/>
        <p:txBody>
          <a:bodyPr/>
          <a:lstStyle/>
          <a:p>
            <a:pPr lvl="0"/>
            <a:r>
              <a:rPr lang="en-US" altLang="zh-CN" sz="2200" dirty="0"/>
              <a:t>2017 </a:t>
            </a:r>
            <a:r>
              <a:rPr lang="zh-CN" altLang="en-US" sz="2200" dirty="0"/>
              <a:t>年获得</a:t>
            </a:r>
            <a:r>
              <a:rPr lang="en-US" altLang="zh-CN" sz="2200" dirty="0"/>
              <a:t>TAC </a:t>
            </a:r>
            <a:r>
              <a:rPr lang="en-US" altLang="zh-CN" sz="2200" dirty="0" err="1"/>
              <a:t>KBP</a:t>
            </a:r>
            <a:r>
              <a:rPr lang="en-US" altLang="zh-CN" sz="2200" dirty="0"/>
              <a:t> </a:t>
            </a:r>
            <a:r>
              <a:rPr lang="zh-CN" altLang="en-US" sz="2200" dirty="0"/>
              <a:t>中文、英文、西班牙文三种语言实体识别与链接任务准确度第一、综合第二名</a:t>
            </a:r>
          </a:p>
          <a:p>
            <a:endParaRPr lang="zh-CN" altLang="en-US" sz="2200" dirty="0"/>
          </a:p>
        </p:txBody>
      </p:sp>
      <p:sp>
        <p:nvSpPr>
          <p:cNvPr id="19" name="矩形 18">
            <a:extLst>
              <a:ext uri="{FF2B5EF4-FFF2-40B4-BE49-F238E27FC236}">
                <a16:creationId xmlns:a16="http://schemas.microsoft.com/office/drawing/2014/main" id="{453E3A4B-3F7D-4194-99B5-2A5213B2AF11}"/>
              </a:ext>
            </a:extLst>
          </p:cNvPr>
          <p:cNvSpPr/>
          <p:nvPr/>
        </p:nvSpPr>
        <p:spPr>
          <a:xfrm>
            <a:off x="827584" y="4001455"/>
            <a:ext cx="3672408" cy="2062103"/>
          </a:xfrm>
          <a:prstGeom prst="rect">
            <a:avLst/>
          </a:prstGeom>
        </p:spPr>
        <p:txBody>
          <a:bodyPr wrap="square">
            <a:spAutoFit/>
          </a:bodyPr>
          <a:lstStyle/>
          <a:p>
            <a:r>
              <a:rPr lang="zh-CN" altLang="en-US" sz="1600" dirty="0"/>
              <a:t>参赛队伍包括</a:t>
            </a:r>
            <a:r>
              <a:rPr lang="en-US" altLang="zh-CN" sz="1600" dirty="0"/>
              <a:t>CMU, York, RPI, UIUC, Stanford, Columbia, Cornell, Johns Hopkins, University of Pennsylvania, UCL, USC</a:t>
            </a:r>
            <a:r>
              <a:rPr lang="zh-CN" altLang="en-US" sz="1600" dirty="0"/>
              <a:t>等国外知名高校；腾讯</a:t>
            </a:r>
            <a:r>
              <a:rPr lang="en-US" altLang="zh-CN" sz="1600" dirty="0"/>
              <a:t>AI</a:t>
            </a:r>
            <a:r>
              <a:rPr lang="zh-CN" altLang="en-US" sz="1600" dirty="0"/>
              <a:t>、</a:t>
            </a:r>
            <a:r>
              <a:rPr lang="en-US" altLang="zh-CN" sz="1600" dirty="0"/>
              <a:t>IBM</a:t>
            </a:r>
            <a:r>
              <a:rPr lang="zh-CN" altLang="en-US" sz="1600" dirty="0"/>
              <a:t>、</a:t>
            </a:r>
            <a:r>
              <a:rPr lang="en-US" altLang="zh-CN" sz="1600" dirty="0"/>
              <a:t>Ricoh Software</a:t>
            </a:r>
            <a:r>
              <a:rPr lang="zh-CN" altLang="en-US" sz="1600" dirty="0"/>
              <a:t>、阿里巴巴、搜狗等国内外公司；北邮、国防科大、中科院计算所、软件所等国内高校</a:t>
            </a:r>
          </a:p>
        </p:txBody>
      </p:sp>
      <p:pic>
        <p:nvPicPr>
          <p:cNvPr id="20" name="图片 19">
            <a:extLst>
              <a:ext uri="{FF2B5EF4-FFF2-40B4-BE49-F238E27FC236}">
                <a16:creationId xmlns:a16="http://schemas.microsoft.com/office/drawing/2014/main" id="{596F39AD-F312-4AC1-B787-77915640659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664" y="1772816"/>
            <a:ext cx="5904656" cy="1916119"/>
          </a:xfrm>
          <a:prstGeom prst="rect">
            <a:avLst/>
          </a:prstGeom>
          <a:noFill/>
          <a:ln>
            <a:noFill/>
          </a:ln>
        </p:spPr>
      </p:pic>
      <p:sp>
        <p:nvSpPr>
          <p:cNvPr id="26" name="矩形 25">
            <a:extLst>
              <a:ext uri="{FF2B5EF4-FFF2-40B4-BE49-F238E27FC236}">
                <a16:creationId xmlns:a16="http://schemas.microsoft.com/office/drawing/2014/main" id="{AFCC0068-D98F-4B31-90BE-81424B4278D0}"/>
              </a:ext>
            </a:extLst>
          </p:cNvPr>
          <p:cNvSpPr/>
          <p:nvPr/>
        </p:nvSpPr>
        <p:spPr>
          <a:xfrm>
            <a:off x="6444208" y="6097203"/>
            <a:ext cx="902811" cy="307777"/>
          </a:xfrm>
          <a:prstGeom prst="rect">
            <a:avLst/>
          </a:prstGeom>
        </p:spPr>
        <p:txBody>
          <a:bodyPr wrap="none">
            <a:spAutoFit/>
          </a:bodyPr>
          <a:lstStyle/>
          <a:p>
            <a:r>
              <a:rPr lang="zh-CN" altLang="en-US" sz="1400" dirty="0"/>
              <a:t>参赛系统</a:t>
            </a:r>
          </a:p>
        </p:txBody>
      </p:sp>
      <p:sp>
        <p:nvSpPr>
          <p:cNvPr id="12" name="标题 1"/>
          <p:cNvSpPr>
            <a:spLocks noGrp="1"/>
          </p:cNvSpPr>
          <p:nvPr>
            <p:ph type="title"/>
          </p:nvPr>
        </p:nvSpPr>
        <p:spPr/>
        <p:txBody>
          <a:bodyPr/>
          <a:lstStyle/>
          <a:p>
            <a:r>
              <a:rPr lang="en-US" altLang="zh-CN" dirty="0" err="1"/>
              <a:t>NIST</a:t>
            </a:r>
            <a:r>
              <a:rPr lang="en-US" altLang="zh-CN" dirty="0"/>
              <a:t> Text Analysis Conference </a:t>
            </a:r>
            <a:r>
              <a:rPr lang="en-US" altLang="zh-CN" dirty="0" err="1"/>
              <a:t>KBP</a:t>
            </a:r>
            <a:endParaRPr lang="zh-CN" altLang="en-US" dirty="0"/>
          </a:p>
        </p:txBody>
      </p:sp>
    </p:spTree>
    <p:extLst>
      <p:ext uri="{BB962C8B-B14F-4D97-AF65-F5344CB8AC3E}">
        <p14:creationId xmlns:p14="http://schemas.microsoft.com/office/powerpoint/2010/main" val="328086328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a:extLst>
              <a:ext uri="{FF2B5EF4-FFF2-40B4-BE49-F238E27FC236}">
                <a16:creationId xmlns:a16="http://schemas.microsoft.com/office/drawing/2014/main" id="{6B91E698-0670-434C-AFCC-800CAF435521}"/>
              </a:ext>
            </a:extLst>
          </p:cNvPr>
          <p:cNvSpPr>
            <a:spLocks noGrp="1"/>
          </p:cNvSpPr>
          <p:nvPr>
            <p:ph idx="1"/>
          </p:nvPr>
        </p:nvSpPr>
        <p:spPr/>
        <p:txBody>
          <a:bodyPr/>
          <a:lstStyle/>
          <a:p>
            <a:pPr lvl="0"/>
            <a:r>
              <a:rPr lang="en-US" altLang="zh-CN" sz="2200" dirty="0"/>
              <a:t>2018</a:t>
            </a:r>
            <a:r>
              <a:rPr lang="zh-CN" altLang="en-US" sz="2200" dirty="0"/>
              <a:t>年参加</a:t>
            </a:r>
            <a:r>
              <a:rPr lang="en-US" altLang="zh-CN" sz="2200" dirty="0"/>
              <a:t>TAC </a:t>
            </a:r>
            <a:r>
              <a:rPr lang="en-US" altLang="zh-CN" sz="2200" dirty="0" err="1"/>
              <a:t>DDI</a:t>
            </a:r>
            <a:r>
              <a:rPr lang="zh-CN" altLang="en-US" sz="2200" dirty="0"/>
              <a:t>（药物作用关系抽取竞赛），在所参加的两项任务中均取得第一名</a:t>
            </a:r>
          </a:p>
          <a:p>
            <a:endParaRPr lang="zh-CN" altLang="en-US" sz="2200" dirty="0"/>
          </a:p>
        </p:txBody>
      </p:sp>
      <p:grpSp>
        <p:nvGrpSpPr>
          <p:cNvPr id="4" name="组合 3">
            <a:extLst>
              <a:ext uri="{FF2B5EF4-FFF2-40B4-BE49-F238E27FC236}">
                <a16:creationId xmlns:a16="http://schemas.microsoft.com/office/drawing/2014/main" id="{D349E66E-9EF2-4D49-86A6-F7BBF78A213A}"/>
              </a:ext>
            </a:extLst>
          </p:cNvPr>
          <p:cNvGrpSpPr/>
          <p:nvPr/>
        </p:nvGrpSpPr>
        <p:grpSpPr>
          <a:xfrm>
            <a:off x="403521" y="2186607"/>
            <a:ext cx="5807725" cy="1467407"/>
            <a:chOff x="287523" y="3435406"/>
            <a:chExt cx="7727007" cy="1952342"/>
          </a:xfrm>
        </p:grpSpPr>
        <p:pic>
          <p:nvPicPr>
            <p:cNvPr id="20" name="Picture 2">
              <a:extLst>
                <a:ext uri="{FF2B5EF4-FFF2-40B4-BE49-F238E27FC236}">
                  <a16:creationId xmlns:a16="http://schemas.microsoft.com/office/drawing/2014/main" id="{1DE3DB6B-DA0F-40A3-BD47-810337115C6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532" b="33137"/>
            <a:stretch/>
          </p:blipFill>
          <p:spPr bwMode="auto">
            <a:xfrm>
              <a:off x="287524" y="3435406"/>
              <a:ext cx="7632848" cy="1952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矩形 29">
              <a:extLst>
                <a:ext uri="{FF2B5EF4-FFF2-40B4-BE49-F238E27FC236}">
                  <a16:creationId xmlns:a16="http://schemas.microsoft.com/office/drawing/2014/main" id="{C4FD6715-16C9-4935-AE2A-4C4A0E704891}"/>
                </a:ext>
              </a:extLst>
            </p:cNvPr>
            <p:cNvSpPr/>
            <p:nvPr/>
          </p:nvSpPr>
          <p:spPr bwMode="auto">
            <a:xfrm>
              <a:off x="287523" y="4309800"/>
              <a:ext cx="7727007" cy="509786"/>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grpSp>
      <p:grpSp>
        <p:nvGrpSpPr>
          <p:cNvPr id="7" name="组合 6">
            <a:extLst>
              <a:ext uri="{FF2B5EF4-FFF2-40B4-BE49-F238E27FC236}">
                <a16:creationId xmlns:a16="http://schemas.microsoft.com/office/drawing/2014/main" id="{7D810DEA-D1C2-4F83-BBD0-78A5EF259147}"/>
              </a:ext>
            </a:extLst>
          </p:cNvPr>
          <p:cNvGrpSpPr/>
          <p:nvPr/>
        </p:nvGrpSpPr>
        <p:grpSpPr>
          <a:xfrm>
            <a:off x="388849" y="3840729"/>
            <a:ext cx="5580620" cy="1467407"/>
            <a:chOff x="179512" y="5262482"/>
            <a:chExt cx="8067508" cy="1946938"/>
          </a:xfrm>
        </p:grpSpPr>
        <p:pic>
          <p:nvPicPr>
            <p:cNvPr id="31" name="Picture 2">
              <a:extLst>
                <a:ext uri="{FF2B5EF4-FFF2-40B4-BE49-F238E27FC236}">
                  <a16:creationId xmlns:a16="http://schemas.microsoft.com/office/drawing/2014/main" id="{0DBD5B6F-58D7-46D6-85E4-3D52C543C3F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494" b="21208"/>
            <a:stretch/>
          </p:blipFill>
          <p:spPr bwMode="auto">
            <a:xfrm>
              <a:off x="179512" y="5262482"/>
              <a:ext cx="8067507" cy="1946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a:extLst>
                <a:ext uri="{FF2B5EF4-FFF2-40B4-BE49-F238E27FC236}">
                  <a16:creationId xmlns:a16="http://schemas.microsoft.com/office/drawing/2014/main" id="{DC197966-38D4-405A-AE1D-22308D392ABC}"/>
                </a:ext>
              </a:extLst>
            </p:cNvPr>
            <p:cNvSpPr/>
            <p:nvPr/>
          </p:nvSpPr>
          <p:spPr bwMode="auto">
            <a:xfrm>
              <a:off x="254132" y="6257998"/>
              <a:ext cx="7992888" cy="509786"/>
            </a:xfrm>
            <a:prstGeom prst="rect">
              <a:avLst/>
            </a:prstGeom>
            <a:noFill/>
            <a:ln w="38100"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grpSp>
      <p:sp>
        <p:nvSpPr>
          <p:cNvPr id="8" name="矩形 7">
            <a:extLst>
              <a:ext uri="{FF2B5EF4-FFF2-40B4-BE49-F238E27FC236}">
                <a16:creationId xmlns:a16="http://schemas.microsoft.com/office/drawing/2014/main" id="{8A6B4486-F81C-48C4-A525-162B32B7C289}"/>
              </a:ext>
            </a:extLst>
          </p:cNvPr>
          <p:cNvSpPr/>
          <p:nvPr/>
        </p:nvSpPr>
        <p:spPr>
          <a:xfrm>
            <a:off x="325137" y="2239384"/>
            <a:ext cx="633507" cy="307777"/>
          </a:xfrm>
          <a:prstGeom prst="rect">
            <a:avLst/>
          </a:prstGeom>
        </p:spPr>
        <p:txBody>
          <a:bodyPr wrap="none">
            <a:spAutoFit/>
          </a:bodyPr>
          <a:lstStyle/>
          <a:p>
            <a:r>
              <a:rPr lang="zh-CN" altLang="en-US" sz="1400" dirty="0"/>
              <a:t>任务</a:t>
            </a:r>
            <a:r>
              <a:rPr lang="en-US" altLang="zh-CN" sz="1400" dirty="0"/>
              <a:t>1</a:t>
            </a:r>
            <a:endParaRPr lang="zh-CN" altLang="en-US" sz="1400" dirty="0"/>
          </a:p>
        </p:txBody>
      </p:sp>
      <p:sp>
        <p:nvSpPr>
          <p:cNvPr id="33" name="矩形 32">
            <a:extLst>
              <a:ext uri="{FF2B5EF4-FFF2-40B4-BE49-F238E27FC236}">
                <a16:creationId xmlns:a16="http://schemas.microsoft.com/office/drawing/2014/main" id="{C57F4189-0506-4348-A292-37FA23729251}"/>
              </a:ext>
            </a:extLst>
          </p:cNvPr>
          <p:cNvSpPr/>
          <p:nvPr/>
        </p:nvSpPr>
        <p:spPr>
          <a:xfrm>
            <a:off x="325137" y="3903167"/>
            <a:ext cx="633507" cy="307777"/>
          </a:xfrm>
          <a:prstGeom prst="rect">
            <a:avLst/>
          </a:prstGeom>
        </p:spPr>
        <p:txBody>
          <a:bodyPr wrap="none">
            <a:spAutoFit/>
          </a:bodyPr>
          <a:lstStyle/>
          <a:p>
            <a:r>
              <a:rPr lang="zh-CN" altLang="en-US" sz="1400" dirty="0"/>
              <a:t>任务</a:t>
            </a:r>
            <a:r>
              <a:rPr lang="en-US" altLang="zh-CN" sz="1400" dirty="0"/>
              <a:t>2</a:t>
            </a:r>
            <a:endParaRPr lang="zh-CN" altLang="en-US" sz="1400" dirty="0"/>
          </a:p>
        </p:txBody>
      </p:sp>
      <p:pic>
        <p:nvPicPr>
          <p:cNvPr id="34" name="Picture 2">
            <a:extLst>
              <a:ext uri="{FF2B5EF4-FFF2-40B4-BE49-F238E27FC236}">
                <a16:creationId xmlns:a16="http://schemas.microsoft.com/office/drawing/2014/main" id="{5F151784-4349-4101-99C1-A454E6B8790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19939" y="2488038"/>
            <a:ext cx="2837888" cy="270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633481" y="5446391"/>
            <a:ext cx="7731955" cy="338554"/>
          </a:xfrm>
          <a:prstGeom prst="rect">
            <a:avLst/>
          </a:prstGeom>
        </p:spPr>
        <p:txBody>
          <a:bodyPr wrap="square">
            <a:spAutoFit/>
          </a:bodyPr>
          <a:lstStyle/>
          <a:p>
            <a:pPr algn="ctr"/>
            <a:r>
              <a:rPr lang="zh-CN" altLang="en-US" sz="1600" dirty="0"/>
              <a:t>参赛者包括美国国家医学图书馆、</a:t>
            </a:r>
            <a:r>
              <a:rPr lang="en-US" altLang="zh-CN" sz="1600" dirty="0"/>
              <a:t>IBM</a:t>
            </a:r>
            <a:r>
              <a:rPr lang="zh-CN" altLang="en-US" sz="1600" dirty="0"/>
              <a:t>研究院、北京大学、北邮等国内外研究机构</a:t>
            </a:r>
          </a:p>
        </p:txBody>
      </p:sp>
      <p:sp>
        <p:nvSpPr>
          <p:cNvPr id="17" name="标题 1"/>
          <p:cNvSpPr>
            <a:spLocks noGrp="1"/>
          </p:cNvSpPr>
          <p:nvPr>
            <p:ph type="title"/>
          </p:nvPr>
        </p:nvSpPr>
        <p:spPr>
          <a:xfrm>
            <a:off x="611188" y="188640"/>
            <a:ext cx="7993062" cy="576064"/>
          </a:xfrm>
        </p:spPr>
        <p:txBody>
          <a:bodyPr/>
          <a:lstStyle/>
          <a:p>
            <a:r>
              <a:rPr lang="en-US" altLang="zh-CN" dirty="0" err="1"/>
              <a:t>NIST</a:t>
            </a:r>
            <a:r>
              <a:rPr lang="en-US" altLang="zh-CN" dirty="0"/>
              <a:t> Text Analysis Conference </a:t>
            </a:r>
            <a:r>
              <a:rPr lang="en-US" altLang="zh-CN" dirty="0" err="1"/>
              <a:t>KBP</a:t>
            </a:r>
            <a:endParaRPr lang="zh-CN" altLang="en-US" dirty="0"/>
          </a:p>
        </p:txBody>
      </p:sp>
    </p:spTree>
    <p:extLst>
      <p:ext uri="{BB962C8B-B14F-4D97-AF65-F5344CB8AC3E}">
        <p14:creationId xmlns:p14="http://schemas.microsoft.com/office/powerpoint/2010/main" val="392479261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26097"/>
            <a:ext cx="7993062" cy="538609"/>
          </a:xfrm>
          <a:prstGeom prst="rect">
            <a:avLst/>
          </a:prstGeom>
        </p:spPr>
        <p:txBody>
          <a:bodyPr vert="horz" wrap="square" lIns="0" tIns="0" rIns="0" bIns="0" rtlCol="0">
            <a:spAutoFit/>
          </a:bodyPr>
          <a:lstStyle/>
          <a:p>
            <a:pPr marL="12700">
              <a:lnSpc>
                <a:spcPct val="100000"/>
              </a:lnSpc>
            </a:pPr>
            <a:r>
              <a:rPr lang="en-US" altLang="zh-CN" sz="3500" spc="-5" dirty="0">
                <a:latin typeface="Times New Roman" charset="0"/>
                <a:ea typeface="Times New Roman" charset="0"/>
                <a:cs typeface="Times New Roman" charset="0"/>
              </a:rPr>
              <a:t>KG construction from Unstructured Data</a:t>
            </a:r>
            <a:endParaRPr lang="en-US" sz="3500" b="1" spc="-5" dirty="0">
              <a:latin typeface="Times New Roman" charset="0"/>
              <a:ea typeface="Times New Roman" charset="0"/>
              <a:cs typeface="Times New Roman"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51806247"/>
              </p:ext>
            </p:extLst>
          </p:nvPr>
        </p:nvGraphicFramePr>
        <p:xfrm>
          <a:off x="566738" y="1196752"/>
          <a:ext cx="80010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man technolog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2323" y="1515810"/>
            <a:ext cx="1219200" cy="1343026"/>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rot="10800000">
            <a:off x="4427984" y="1620338"/>
            <a:ext cx="720080" cy="383481"/>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1" name="右箭头 10"/>
          <p:cNvSpPr/>
          <p:nvPr/>
        </p:nvSpPr>
        <p:spPr bwMode="auto">
          <a:xfrm rot="9000000">
            <a:off x="4979674" y="2644477"/>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2" name="右箭头 11"/>
          <p:cNvSpPr/>
          <p:nvPr/>
        </p:nvSpPr>
        <p:spPr bwMode="auto">
          <a:xfrm rot="7200000">
            <a:off x="5854176" y="3398224"/>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3" name="右箭头 12"/>
          <p:cNvSpPr/>
          <p:nvPr/>
        </p:nvSpPr>
        <p:spPr bwMode="auto">
          <a:xfrm rot="5400000">
            <a:off x="6854948" y="3885332"/>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4" name="矩形 13"/>
          <p:cNvSpPr/>
          <p:nvPr/>
        </p:nvSpPr>
        <p:spPr>
          <a:xfrm>
            <a:off x="6037174" y="1052736"/>
            <a:ext cx="1909497"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Human in the loop</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027972254"/>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12700" lvl="0"/>
            <a:r>
              <a:rPr kumimoji="1" lang="en-US" altLang="zh-CN" dirty="0">
                <a:solidFill>
                  <a:sysClr val="windowText" lastClr="000000"/>
                </a:solidFill>
                <a:latin typeface="Times New Roman" charset="0"/>
                <a:ea typeface="Times New Roman" charset="0"/>
                <a:cs typeface="Times New Roman" charset="0"/>
              </a:rPr>
              <a:t>1. </a:t>
            </a:r>
            <a:r>
              <a:rPr lang="en-US" altLang="zh-CN" dirty="0"/>
              <a:t>Mention Detection</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 (</a:t>
            </a:r>
            <a:r>
              <a:rPr kumimoji="1" lang="en-US" altLang="zh-CN" dirty="0" err="1">
                <a:solidFill>
                  <a:sysClr val="windowText" lastClr="000000"/>
                </a:solidFill>
                <a:latin typeface="Times New Roman" charset="0"/>
                <a:ea typeface="Times New Roman" charset="0"/>
                <a:cs typeface="Times New Roman" charset="0"/>
              </a:rPr>
              <a:t>NER</a:t>
            </a:r>
            <a:r>
              <a:rPr kumimoji="1" lang="en-US" altLang="zh-CN" dirty="0">
                <a:solidFill>
                  <a:sysClr val="windowText" lastClr="000000"/>
                </a:solidFill>
                <a:latin typeface="Times New Roman" charset="0"/>
                <a:ea typeface="Times New Roman" charset="0"/>
                <a:cs typeface="Times New Roman" charset="0"/>
              </a:rPr>
              <a:t>) </a:t>
            </a:r>
            <a:r>
              <a:rPr lang="en-US" altLang="zh-CN" dirty="0"/>
              <a:t>is the task of identifying named entities like person, location, </a:t>
            </a:r>
            <a:r>
              <a:rPr lang="en-US" altLang="zh-CN" dirty="0" err="1"/>
              <a:t>organization,drug</a:t>
            </a:r>
            <a:r>
              <a:rPr lang="en-US" altLang="zh-CN" dirty="0"/>
              <a:t>, time, clinical procedure, biological protein, etc. in text.</a:t>
            </a:r>
          </a:p>
          <a:p>
            <a:pPr lvl="1"/>
            <a:r>
              <a:rPr lang="en-US" altLang="zh-CN" dirty="0"/>
              <a:t>Rule-based &amp; lexicon-based method</a:t>
            </a:r>
          </a:p>
          <a:p>
            <a:pPr lvl="1"/>
            <a:r>
              <a:rPr lang="en-US" altLang="zh-CN" dirty="0"/>
              <a:t>Unsupervised and bootstrapped method</a:t>
            </a:r>
          </a:p>
          <a:p>
            <a:pPr lvl="1"/>
            <a:r>
              <a:rPr lang="en-US" altLang="zh-CN" dirty="0"/>
              <a:t>Feature-engineered supervised method</a:t>
            </a:r>
          </a:p>
          <a:p>
            <a:pPr lvl="1"/>
            <a:r>
              <a:rPr lang="en-US" altLang="zh-CN" dirty="0"/>
              <a:t>Deep learning for </a:t>
            </a:r>
            <a:r>
              <a:rPr lang="en-US" altLang="zh-CN" dirty="0" err="1"/>
              <a:t>NER</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3" name="图片 2"/>
          <p:cNvPicPr>
            <a:picLocks noChangeAspect="1"/>
          </p:cNvPicPr>
          <p:nvPr/>
        </p:nvPicPr>
        <p:blipFill>
          <a:blip r:embed="rId3"/>
          <a:stretch>
            <a:fillRect/>
          </a:stretch>
        </p:blipFill>
        <p:spPr>
          <a:xfrm>
            <a:off x="827584" y="4221088"/>
            <a:ext cx="7452320" cy="1006856"/>
          </a:xfrm>
          <a:prstGeom prst="rect">
            <a:avLst/>
          </a:prstGeom>
        </p:spPr>
      </p:pic>
    </p:spTree>
    <p:extLst>
      <p:ext uri="{BB962C8B-B14F-4D97-AF65-F5344CB8AC3E}">
        <p14:creationId xmlns:p14="http://schemas.microsoft.com/office/powerpoint/2010/main" val="1954303505"/>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1. </a:t>
            </a:r>
            <a:r>
              <a:rPr lang="en-US" altLang="zh-CN" dirty="0"/>
              <a:t>Mention Detection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b="1" dirty="0"/>
              <a:t>Rule-based &amp; lexicon-based method</a:t>
            </a:r>
          </a:p>
          <a:p>
            <a:pPr lvl="1"/>
            <a:r>
              <a:rPr lang="en-US" altLang="zh-CN" b="1" dirty="0">
                <a:solidFill>
                  <a:srgbClr val="00B050"/>
                </a:solidFill>
              </a:rPr>
              <a:t>Do not require annotated training data</a:t>
            </a:r>
          </a:p>
          <a:p>
            <a:pPr lvl="1"/>
            <a:r>
              <a:rPr lang="en-US" altLang="zh-CN" b="1" dirty="0">
                <a:solidFill>
                  <a:srgbClr val="C00000"/>
                </a:solidFill>
              </a:rPr>
              <a:t>Rely on lexicon resource and domain specific knowledge, e.g. </a:t>
            </a:r>
          </a:p>
          <a:p>
            <a:pPr lvl="2"/>
            <a:r>
              <a:rPr lang="en-US" altLang="zh-CN" dirty="0" err="1"/>
              <a:t>DrugNER</a:t>
            </a:r>
            <a:r>
              <a:rPr lang="en-US" altLang="zh-CN" dirty="0"/>
              <a:t> dataset [</a:t>
            </a:r>
            <a:r>
              <a:rPr lang="en-US" altLang="zh-CN" dirty="0" err="1"/>
              <a:t>Bedmar</a:t>
            </a:r>
            <a:r>
              <a:rPr lang="en-US" altLang="zh-CN" dirty="0"/>
              <a:t> et al., 2013] </a:t>
            </a:r>
          </a:p>
          <a:p>
            <a:pPr lvl="2"/>
            <a:r>
              <a:rPr lang="en-US" altLang="zh-CN" dirty="0" err="1"/>
              <a:t>DrugBank</a:t>
            </a:r>
            <a:r>
              <a:rPr lang="en-US" altLang="zh-CN" dirty="0"/>
              <a:t> dictionaries [Knox et al., 2010]</a:t>
            </a:r>
          </a:p>
          <a:p>
            <a:pPr lvl="1"/>
            <a:r>
              <a:rPr lang="en-US" altLang="zh-CN" b="1" dirty="0">
                <a:solidFill>
                  <a:srgbClr val="00B050"/>
                </a:solidFill>
              </a:rPr>
              <a:t>High Precision</a:t>
            </a:r>
            <a:r>
              <a:rPr lang="en-US" altLang="zh-CN" dirty="0"/>
              <a:t>, </a:t>
            </a:r>
            <a:r>
              <a:rPr lang="en-US" altLang="zh-CN" b="1" dirty="0">
                <a:solidFill>
                  <a:srgbClr val="C00000"/>
                </a:solidFill>
              </a:rPr>
              <a:t>low recall</a:t>
            </a:r>
          </a:p>
          <a:p>
            <a:r>
              <a:rPr lang="en-US" altLang="zh-CN" b="1" dirty="0"/>
              <a:t>Unsupervised and bootstrapped method</a:t>
            </a:r>
          </a:p>
          <a:p>
            <a:pPr lvl="1"/>
            <a:r>
              <a:rPr lang="en-US" altLang="zh-CN" dirty="0"/>
              <a:t>Key idea:  lexical resources, lexical patterns, and statistics computed on a large corpus can be used to infer mentions of named entities. </a:t>
            </a:r>
          </a:p>
          <a:p>
            <a:pPr lvl="2"/>
            <a:r>
              <a:rPr lang="en-US" altLang="zh-CN" dirty="0"/>
              <a:t>Collins et al. (1999)  observed that use of unlabeled data reduces the requirements for supervision to just 7 simple “seed” rules.</a:t>
            </a:r>
          </a:p>
          <a:p>
            <a:pPr lvl="2"/>
            <a:r>
              <a:rPr lang="en-US" altLang="zh-CN" dirty="0"/>
              <a:t>Zhang and </a:t>
            </a:r>
            <a:r>
              <a:rPr lang="en-US" altLang="zh-CN" dirty="0" err="1"/>
              <a:t>Elhadad</a:t>
            </a:r>
            <a:r>
              <a:rPr lang="en-US" altLang="zh-CN" dirty="0"/>
              <a:t> (2013) used shallow syntactic knowledge and inverse document frequency (</a:t>
            </a:r>
            <a:r>
              <a:rPr lang="en-US" altLang="zh-CN" dirty="0" err="1"/>
              <a:t>IDF</a:t>
            </a:r>
            <a:r>
              <a:rPr lang="en-US" altLang="zh-CN" dirty="0"/>
              <a:t>) for an unsupervised </a:t>
            </a:r>
            <a:r>
              <a:rPr lang="en-US" altLang="zh-CN" dirty="0" err="1"/>
              <a:t>NER</a:t>
            </a:r>
            <a:r>
              <a:rPr lang="en-US" altLang="zh-CN" dirty="0"/>
              <a:t> system</a:t>
            </a:r>
          </a:p>
          <a:p>
            <a:pPr lvl="1"/>
            <a:endParaRPr lang="zh-CN" altLang="en-US" dirty="0"/>
          </a:p>
        </p:txBody>
      </p:sp>
    </p:spTree>
    <p:extLst>
      <p:ext uri="{BB962C8B-B14F-4D97-AF65-F5344CB8AC3E}">
        <p14:creationId xmlns:p14="http://schemas.microsoft.com/office/powerpoint/2010/main" val="190155814"/>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1. </a:t>
            </a:r>
            <a:r>
              <a:rPr lang="en-US" altLang="zh-CN" dirty="0"/>
              <a:t>Mention Detection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Feature-engineered supervised method</a:t>
            </a:r>
          </a:p>
          <a:p>
            <a:pPr lvl="1"/>
            <a:r>
              <a:rPr lang="en-US" altLang="zh-CN" dirty="0"/>
              <a:t>Regard </a:t>
            </a:r>
            <a:r>
              <a:rPr lang="en-US" altLang="zh-CN" dirty="0" err="1"/>
              <a:t>NER</a:t>
            </a:r>
            <a:r>
              <a:rPr lang="en-US" altLang="zh-CN" dirty="0"/>
              <a:t> as a multi-class classification or sequence labeling task</a:t>
            </a:r>
          </a:p>
          <a:p>
            <a:pPr lvl="1"/>
            <a:r>
              <a:rPr lang="en-US" altLang="zh-CN" b="1" dirty="0">
                <a:solidFill>
                  <a:srgbClr val="C00000"/>
                </a:solidFill>
              </a:rPr>
              <a:t>Feature engineering is critical</a:t>
            </a:r>
          </a:p>
          <a:p>
            <a:pPr lvl="1"/>
            <a:r>
              <a:rPr lang="en-US" altLang="zh-CN" dirty="0"/>
              <a:t>Word-level features (e.g., case, morphology, and part-of-speech tag), list lookup features (e.g., Wikipedia gazetteer and </a:t>
            </a:r>
            <a:r>
              <a:rPr lang="en-US" altLang="zh-CN" dirty="0" err="1"/>
              <a:t>Dbpedia</a:t>
            </a:r>
            <a:r>
              <a:rPr lang="en-US" altLang="zh-CN" dirty="0"/>
              <a:t> gazetteer), and document and corpus features (e.g., local syntax and multiple occurrences) have been widely used in various supervised </a:t>
            </a:r>
            <a:r>
              <a:rPr lang="en-US" altLang="zh-CN" dirty="0" err="1"/>
              <a:t>NER</a:t>
            </a:r>
            <a:r>
              <a:rPr lang="en-US" altLang="zh-CN" dirty="0"/>
              <a:t> systems.</a:t>
            </a:r>
          </a:p>
          <a:p>
            <a:pPr lvl="1"/>
            <a:r>
              <a:rPr lang="en-US" altLang="zh-CN" dirty="0"/>
              <a:t>Hidden Markov Models (HMM), Support Vector Machines (</a:t>
            </a:r>
            <a:r>
              <a:rPr lang="en-US" altLang="zh-CN" dirty="0" err="1"/>
              <a:t>SVM</a:t>
            </a:r>
            <a:r>
              <a:rPr lang="en-US" altLang="zh-CN" dirty="0"/>
              <a:t>), Conditional Random Fields (</a:t>
            </a:r>
            <a:r>
              <a:rPr lang="en-US" altLang="zh-CN" dirty="0" err="1"/>
              <a:t>CRF</a:t>
            </a:r>
            <a:r>
              <a:rPr lang="en-US" altLang="zh-CN" dirty="0"/>
              <a:t>),  and decision trees were common machine learning systems for </a:t>
            </a:r>
            <a:r>
              <a:rPr lang="en-US" altLang="zh-CN" dirty="0" err="1"/>
              <a:t>NER</a:t>
            </a:r>
            <a:r>
              <a:rPr lang="en-US" altLang="zh-CN" dirty="0"/>
              <a:t>.</a:t>
            </a:r>
          </a:p>
          <a:p>
            <a:endParaRPr lang="zh-CN" altLang="en-US" dirty="0"/>
          </a:p>
        </p:txBody>
      </p:sp>
      <p:pic>
        <p:nvPicPr>
          <p:cNvPr id="5" name="图片 4"/>
          <p:cNvPicPr>
            <a:picLocks noChangeAspect="1"/>
          </p:cNvPicPr>
          <p:nvPr/>
        </p:nvPicPr>
        <p:blipFill>
          <a:blip r:embed="rId3"/>
          <a:stretch>
            <a:fillRect/>
          </a:stretch>
        </p:blipFill>
        <p:spPr>
          <a:xfrm>
            <a:off x="611560" y="4293096"/>
            <a:ext cx="7920880" cy="1371922"/>
          </a:xfrm>
          <a:prstGeom prst="rect">
            <a:avLst/>
          </a:prstGeom>
        </p:spPr>
      </p:pic>
    </p:spTree>
    <p:extLst>
      <p:ext uri="{BB962C8B-B14F-4D97-AF65-F5344CB8AC3E}">
        <p14:creationId xmlns:p14="http://schemas.microsoft.com/office/powerpoint/2010/main" val="152395475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z="3600" b="1" spc="-5" dirty="0">
                <a:latin typeface="Times New Roman" charset="0"/>
                <a:ea typeface="Times New Roman" charset="0"/>
                <a:cs typeface="Times New Roman" charset="0"/>
              </a:rPr>
              <a:t>What</a:t>
            </a:r>
            <a:r>
              <a:rPr lang="zh-CN" altLang="en-US" sz="3600" b="1"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is</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a</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knowledge?</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Plato’s definition: Justified true belief</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Build the best Knowledge Graph in industry that will provide the highest quality of </a:t>
            </a:r>
            <a:r>
              <a:rPr lang="en-US" altLang="zh-CN" dirty="0">
                <a:solidFill>
                  <a:srgbClr val="C00000"/>
                </a:solidFill>
              </a:rPr>
              <a:t>world‘s</a:t>
            </a:r>
            <a:r>
              <a:rPr lang="en-US" altLang="zh-CN" dirty="0"/>
              <a:t> </a:t>
            </a:r>
            <a:r>
              <a:rPr lang="en-US" altLang="zh-CN" dirty="0">
                <a:solidFill>
                  <a:srgbClr val="C00000"/>
                </a:solidFill>
              </a:rPr>
              <a:t>knowledge</a:t>
            </a:r>
            <a:r>
              <a:rPr lang="en-US" altLang="zh-CN" dirty="0"/>
              <a:t> and </a:t>
            </a:r>
            <a:r>
              <a:rPr lang="en-US" altLang="zh-CN" dirty="0">
                <a:solidFill>
                  <a:srgbClr val="C00000"/>
                </a:solidFill>
              </a:rPr>
              <a:t>personal knowledge </a:t>
            </a:r>
            <a:r>
              <a:rPr lang="en-US" altLang="zh-CN" dirty="0"/>
              <a:t>measured by </a:t>
            </a:r>
            <a:r>
              <a:rPr lang="en-US" altLang="zh-CN" b="1" dirty="0">
                <a:solidFill>
                  <a:srgbClr val="C00000"/>
                </a:solidFill>
              </a:rPr>
              <a:t>correctness</a:t>
            </a:r>
            <a:r>
              <a:rPr lang="en-US" altLang="zh-CN" dirty="0"/>
              <a:t>, </a:t>
            </a:r>
            <a:r>
              <a:rPr lang="en-US" altLang="zh-CN" b="1" dirty="0">
                <a:solidFill>
                  <a:srgbClr val="C00000"/>
                </a:solidFill>
              </a:rPr>
              <a:t>coverage</a:t>
            </a:r>
            <a:r>
              <a:rPr lang="en-US" altLang="zh-CN" dirty="0"/>
              <a:t>, </a:t>
            </a:r>
            <a:r>
              <a:rPr lang="en-US" altLang="zh-CN" b="1" dirty="0">
                <a:solidFill>
                  <a:srgbClr val="C00000"/>
                </a:solidFill>
              </a:rPr>
              <a:t>freshness &amp;usage</a:t>
            </a:r>
            <a:r>
              <a:rPr lang="en-US" altLang="zh-CN" dirty="0"/>
              <a:t>, to enable Agile ,intelligent knowledge experiences</a:t>
            </a:r>
          </a:p>
          <a:p>
            <a:endParaRPr lang="zh-CN" altLang="en-US" dirty="0"/>
          </a:p>
        </p:txBody>
      </p:sp>
      <p:sp>
        <p:nvSpPr>
          <p:cNvPr id="6" name="矩形 5"/>
          <p:cNvSpPr/>
          <p:nvPr/>
        </p:nvSpPr>
        <p:spPr>
          <a:xfrm>
            <a:off x="683568" y="1556792"/>
            <a:ext cx="5166466" cy="1138773"/>
          </a:xfrm>
          <a:prstGeom prst="rect">
            <a:avLst/>
          </a:prstGeom>
        </p:spPr>
        <p:txBody>
          <a:bodyPr wrap="square">
            <a:spAutoFit/>
          </a:bodyPr>
          <a:lstStyle/>
          <a:p>
            <a:r>
              <a:rPr lang="en-US" altLang="zh-CN" sz="2400" dirty="0">
                <a:solidFill>
                  <a:srgbClr val="333333"/>
                </a:solidFill>
                <a:latin typeface="Gabriola" panose="04040605051002020D02" pitchFamily="82" charset="0"/>
              </a:rPr>
              <a:t>Where is the wisdom we have lost in knowledge? </a:t>
            </a:r>
          </a:p>
          <a:p>
            <a:r>
              <a:rPr lang="en-US" altLang="zh-CN" sz="2400" dirty="0">
                <a:solidFill>
                  <a:srgbClr val="333333"/>
                </a:solidFill>
                <a:latin typeface="Gabriola" panose="04040605051002020D02" pitchFamily="82" charset="0"/>
              </a:rPr>
              <a:t>Where is the knowledge we have lost in information?</a:t>
            </a:r>
          </a:p>
          <a:p>
            <a:pPr algn="r"/>
            <a:r>
              <a:rPr lang="en-US" altLang="zh-CN" dirty="0">
                <a:latin typeface="Gabriola" panose="04040605051002020D02" pitchFamily="82" charset="0"/>
              </a:rPr>
              <a:t>— Thomas Stearns Eliot</a:t>
            </a:r>
            <a:endParaRPr lang="zh-CN" altLang="en-US" dirty="0">
              <a:latin typeface="Gabriola" panose="04040605051002020D02" pitchFamily="82" charset="0"/>
            </a:endParaRPr>
          </a:p>
        </p:txBody>
      </p:sp>
      <p:pic>
        <p:nvPicPr>
          <p:cNvPr id="7" name="Picture 2" descr="Image result for Thomas Stearns Elio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47" r="14513" b="19443"/>
          <a:stretch/>
        </p:blipFill>
        <p:spPr bwMode="auto">
          <a:xfrm>
            <a:off x="915744" y="2577281"/>
            <a:ext cx="986136" cy="13148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4788024" y="1556792"/>
            <a:ext cx="3831970" cy="3185450"/>
            <a:chOff x="1147763" y="279400"/>
            <a:chExt cx="6708775" cy="5576888"/>
          </a:xfrm>
        </p:grpSpPr>
        <p:grpSp>
          <p:nvGrpSpPr>
            <p:cNvPr id="10" name="Group 58"/>
            <p:cNvGrpSpPr>
              <a:grpSpLocks/>
            </p:cNvGrpSpPr>
            <p:nvPr/>
          </p:nvGrpSpPr>
          <p:grpSpPr bwMode="auto">
            <a:xfrm>
              <a:off x="2862263" y="1798639"/>
              <a:ext cx="3235325" cy="1081088"/>
              <a:chOff x="1803" y="1133"/>
              <a:chExt cx="2038" cy="681"/>
            </a:xfrm>
          </p:grpSpPr>
          <p:sp>
            <p:nvSpPr>
              <p:cNvPr id="11" name="AutoShape 36"/>
              <p:cNvSpPr>
                <a:spLocks noChangeArrowheads="1"/>
              </p:cNvSpPr>
              <p:nvPr/>
            </p:nvSpPr>
            <p:spPr bwMode="auto">
              <a:xfrm flipV="1">
                <a:off x="1803" y="1133"/>
                <a:ext cx="2038" cy="668"/>
              </a:xfrm>
              <a:custGeom>
                <a:avLst/>
                <a:gdLst>
                  <a:gd name="T0" fmla="*/ 174 w 21600"/>
                  <a:gd name="T1" fmla="*/ 10 h 21600"/>
                  <a:gd name="T2" fmla="*/ 96 w 21600"/>
                  <a:gd name="T3" fmla="*/ 21 h 21600"/>
                  <a:gd name="T4" fmla="*/ 19 w 21600"/>
                  <a:gd name="T5" fmla="*/ 10 h 21600"/>
                  <a:gd name="T6" fmla="*/ 96 w 21600"/>
                  <a:gd name="T7" fmla="*/ 0 h 21600"/>
                  <a:gd name="T8" fmla="*/ 0 60000 65536"/>
                  <a:gd name="T9" fmla="*/ 0 60000 65536"/>
                  <a:gd name="T10" fmla="*/ 0 60000 65536"/>
                  <a:gd name="T11" fmla="*/ 0 60000 65536"/>
                  <a:gd name="T12" fmla="*/ 3879 w 21600"/>
                  <a:gd name="T13" fmla="*/ 3880 h 21600"/>
                  <a:gd name="T14" fmla="*/ 17721 w 21600"/>
                  <a:gd name="T15" fmla="*/ 17720 h 21600"/>
                </a:gdLst>
                <a:ahLst/>
                <a:cxnLst>
                  <a:cxn ang="T8">
                    <a:pos x="T0" y="T1"/>
                  </a:cxn>
                  <a:cxn ang="T9">
                    <a:pos x="T2" y="T3"/>
                  </a:cxn>
                  <a:cxn ang="T10">
                    <a:pos x="T4" y="T5"/>
                  </a:cxn>
                  <a:cxn ang="T11">
                    <a:pos x="T6" y="T7"/>
                  </a:cxn>
                </a:cxnLst>
                <a:rect l="T12" t="T13" r="T14" b="T15"/>
                <a:pathLst>
                  <a:path w="21600" h="21600">
                    <a:moveTo>
                      <a:pt x="0" y="0"/>
                    </a:moveTo>
                    <a:lnTo>
                      <a:pt x="4166" y="21600"/>
                    </a:lnTo>
                    <a:lnTo>
                      <a:pt x="17434" y="21600"/>
                    </a:lnTo>
                    <a:lnTo>
                      <a:pt x="21600" y="0"/>
                    </a:lnTo>
                    <a:lnTo>
                      <a:pt x="0" y="0"/>
                    </a:lnTo>
                    <a:close/>
                  </a:path>
                </a:pathLst>
              </a:custGeom>
              <a:gradFill rotWithShape="0">
                <a:gsLst>
                  <a:gs pos="0">
                    <a:srgbClr val="CCFFFF"/>
                  </a:gs>
                  <a:gs pos="100000">
                    <a:srgbClr val="99CCFF"/>
                  </a:gs>
                </a:gsLst>
                <a:lin ang="5400000" scaled="1"/>
              </a:gradFill>
              <a:ln w="9525">
                <a:solidFill>
                  <a:schemeClr val="tx1"/>
                </a:solidFill>
                <a:miter lim="800000"/>
                <a:headEnd/>
                <a:tailEnd/>
              </a:ln>
              <a:effectLst>
                <a:prstShdw prst="shdw13" dist="53882" dir="13500000">
                  <a:schemeClr val="bg2"/>
                </a:prstShdw>
              </a:effectLst>
            </p:spPr>
            <p:txBody>
              <a:bodyPr rot="10800000" wrap="none" anchor="ctr"/>
              <a:lstStyle/>
              <a:p>
                <a:endParaRPr lang="zh-CN" altLang="en-US" sz="1400"/>
              </a:p>
            </p:txBody>
          </p:sp>
          <p:sp>
            <p:nvSpPr>
              <p:cNvPr id="12" name="Text Box 38"/>
              <p:cNvSpPr txBox="1">
                <a:spLocks noChangeArrowheads="1"/>
              </p:cNvSpPr>
              <p:nvPr/>
            </p:nvSpPr>
            <p:spPr bwMode="auto">
              <a:xfrm>
                <a:off x="2120" y="1444"/>
                <a:ext cx="1444" cy="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zh-CN" sz="1800" b="1" dirty="0">
                    <a:solidFill>
                      <a:srgbClr val="003399"/>
                    </a:solidFill>
                    <a:ea typeface="宋体" charset="-122"/>
                  </a:rPr>
                  <a:t>K</a:t>
                </a:r>
                <a:r>
                  <a:rPr lang="en-US" altLang="zh-CN" sz="1400" b="1" dirty="0">
                    <a:solidFill>
                      <a:srgbClr val="003399"/>
                    </a:solidFill>
                    <a:ea typeface="宋体" charset="-122"/>
                  </a:rPr>
                  <a:t>NOWLEDGE</a:t>
                </a:r>
                <a:endParaRPr lang="en-US" altLang="zh-CN" sz="1800" dirty="0">
                  <a:solidFill>
                    <a:srgbClr val="003399"/>
                  </a:solidFill>
                  <a:ea typeface="宋体" charset="-122"/>
                </a:endParaRPr>
              </a:p>
            </p:txBody>
          </p:sp>
        </p:grpSp>
        <p:grpSp>
          <p:nvGrpSpPr>
            <p:cNvPr id="13" name="Group 53"/>
            <p:cNvGrpSpPr>
              <a:grpSpLocks/>
            </p:cNvGrpSpPr>
            <p:nvPr/>
          </p:nvGrpSpPr>
          <p:grpSpPr bwMode="auto">
            <a:xfrm>
              <a:off x="2171700" y="2933700"/>
              <a:ext cx="4645025" cy="1155700"/>
              <a:chOff x="1359" y="1869"/>
              <a:chExt cx="2958" cy="728"/>
            </a:xfrm>
          </p:grpSpPr>
          <p:sp>
            <p:nvSpPr>
              <p:cNvPr id="14" name="AutoShape 35"/>
              <p:cNvSpPr>
                <a:spLocks noChangeArrowheads="1"/>
              </p:cNvSpPr>
              <p:nvPr/>
            </p:nvSpPr>
            <p:spPr bwMode="auto">
              <a:xfrm flipV="1">
                <a:off x="1359" y="1869"/>
                <a:ext cx="2958" cy="728"/>
              </a:xfrm>
              <a:custGeom>
                <a:avLst/>
                <a:gdLst>
                  <a:gd name="T0" fmla="*/ 376 w 21600"/>
                  <a:gd name="T1" fmla="*/ 12 h 21600"/>
                  <a:gd name="T2" fmla="*/ 203 w 21600"/>
                  <a:gd name="T3" fmla="*/ 25 h 21600"/>
                  <a:gd name="T4" fmla="*/ 29 w 21600"/>
                  <a:gd name="T5" fmla="*/ 12 h 21600"/>
                  <a:gd name="T6" fmla="*/ 203 w 21600"/>
                  <a:gd name="T7" fmla="*/ 0 h 21600"/>
                  <a:gd name="T8" fmla="*/ 0 60000 65536"/>
                  <a:gd name="T9" fmla="*/ 0 60000 65536"/>
                  <a:gd name="T10" fmla="*/ 0 60000 65536"/>
                  <a:gd name="T11" fmla="*/ 0 60000 65536"/>
                  <a:gd name="T12" fmla="*/ 3366 w 21600"/>
                  <a:gd name="T13" fmla="*/ 3353 h 21600"/>
                  <a:gd name="T14" fmla="*/ 18234 w 21600"/>
                  <a:gd name="T15" fmla="*/ 18247 h 21600"/>
                </a:gdLst>
                <a:ahLst/>
                <a:cxnLst>
                  <a:cxn ang="T8">
                    <a:pos x="T0" y="T1"/>
                  </a:cxn>
                  <a:cxn ang="T9">
                    <a:pos x="T2" y="T3"/>
                  </a:cxn>
                  <a:cxn ang="T10">
                    <a:pos x="T4" y="T5"/>
                  </a:cxn>
                  <a:cxn ang="T11">
                    <a:pos x="T6" y="T7"/>
                  </a:cxn>
                </a:cxnLst>
                <a:rect l="T12" t="T13" r="T14" b="T15"/>
                <a:pathLst>
                  <a:path w="21600" h="21600">
                    <a:moveTo>
                      <a:pt x="0" y="0"/>
                    </a:moveTo>
                    <a:lnTo>
                      <a:pt x="3125" y="21600"/>
                    </a:lnTo>
                    <a:lnTo>
                      <a:pt x="18475" y="21600"/>
                    </a:lnTo>
                    <a:lnTo>
                      <a:pt x="21600" y="0"/>
                    </a:lnTo>
                    <a:lnTo>
                      <a:pt x="0" y="0"/>
                    </a:lnTo>
                    <a:close/>
                  </a:path>
                </a:pathLst>
              </a:custGeom>
              <a:gradFill rotWithShape="0">
                <a:gsLst>
                  <a:gs pos="0">
                    <a:srgbClr val="99CCFF"/>
                  </a:gs>
                  <a:gs pos="100000">
                    <a:srgbClr val="0099FF"/>
                  </a:gs>
                </a:gsLst>
                <a:lin ang="5400000" scaled="1"/>
              </a:gradFill>
              <a:ln w="9525">
                <a:solidFill>
                  <a:schemeClr val="tx1"/>
                </a:solidFill>
                <a:miter lim="800000"/>
                <a:headEnd/>
                <a:tailEnd/>
              </a:ln>
              <a:effectLst>
                <a:prstShdw prst="shdw13" dist="53882" dir="13500000">
                  <a:schemeClr val="bg2"/>
                </a:prstShdw>
              </a:effectLst>
            </p:spPr>
            <p:txBody>
              <a:bodyPr rot="10800000" wrap="none" anchor="ctr"/>
              <a:lstStyle/>
              <a:p>
                <a:endParaRPr lang="zh-CN" altLang="en-US" sz="1400"/>
              </a:p>
            </p:txBody>
          </p:sp>
          <p:sp>
            <p:nvSpPr>
              <p:cNvPr id="15" name="Text Box 40"/>
              <p:cNvSpPr txBox="1">
                <a:spLocks noChangeArrowheads="1"/>
              </p:cNvSpPr>
              <p:nvPr/>
            </p:nvSpPr>
            <p:spPr bwMode="auto">
              <a:xfrm>
                <a:off x="2010" y="2181"/>
                <a:ext cx="1735" cy="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zh-CN" sz="2000" b="1" dirty="0">
                    <a:solidFill>
                      <a:srgbClr val="003399"/>
                    </a:solidFill>
                    <a:ea typeface="宋体" charset="-122"/>
                  </a:rPr>
                  <a:t>I</a:t>
                </a:r>
                <a:r>
                  <a:rPr lang="en-US" altLang="zh-CN" sz="1600" b="1" dirty="0">
                    <a:solidFill>
                      <a:srgbClr val="003399"/>
                    </a:solidFill>
                    <a:ea typeface="宋体" charset="-122"/>
                  </a:rPr>
                  <a:t>NFORMATION</a:t>
                </a:r>
              </a:p>
            </p:txBody>
          </p:sp>
        </p:grpSp>
        <p:grpSp>
          <p:nvGrpSpPr>
            <p:cNvPr id="16" name="Group 55"/>
            <p:cNvGrpSpPr>
              <a:grpSpLocks/>
            </p:cNvGrpSpPr>
            <p:nvPr/>
          </p:nvGrpSpPr>
          <p:grpSpPr bwMode="auto">
            <a:xfrm>
              <a:off x="3502025" y="279400"/>
              <a:ext cx="1908175" cy="1454150"/>
              <a:chOff x="2238" y="178"/>
              <a:chExt cx="1218" cy="980"/>
            </a:xfrm>
          </p:grpSpPr>
          <p:sp>
            <p:nvSpPr>
              <p:cNvPr id="17" name="AutoShape 5"/>
              <p:cNvSpPr>
                <a:spLocks noChangeArrowheads="1"/>
              </p:cNvSpPr>
              <p:nvPr/>
            </p:nvSpPr>
            <p:spPr bwMode="auto">
              <a:xfrm>
                <a:off x="2238" y="178"/>
                <a:ext cx="1218" cy="980"/>
              </a:xfrm>
              <a:prstGeom prst="triangle">
                <a:avLst>
                  <a:gd name="adj" fmla="val 50000"/>
                </a:avLst>
              </a:prstGeom>
              <a:gradFill rotWithShape="0">
                <a:gsLst>
                  <a:gs pos="0">
                    <a:schemeClr val="bg1"/>
                  </a:gs>
                  <a:gs pos="100000">
                    <a:srgbClr val="CCFFFF"/>
                  </a:gs>
                </a:gsLst>
                <a:lin ang="5400000" scaled="1"/>
              </a:gradFill>
              <a:ln w="9525">
                <a:solidFill>
                  <a:schemeClr val="tx1"/>
                </a:solidFill>
                <a:miter lim="800000"/>
                <a:headEnd/>
                <a:tailEnd/>
              </a:ln>
              <a:effectLst>
                <a:prstShdw prst="shdw13" dist="53882" dir="13500000">
                  <a:schemeClr val="bg2"/>
                </a:prstShdw>
              </a:effectLst>
            </p:spPr>
            <p:txBody>
              <a:bodyPr wrap="none"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endParaRPr lang="zh-CN" altLang="en-US" sz="1800">
                  <a:ea typeface="宋体" charset="-122"/>
                </a:endParaRPr>
              </a:p>
            </p:txBody>
          </p:sp>
          <p:sp>
            <p:nvSpPr>
              <p:cNvPr id="18" name="Text Box 33"/>
              <p:cNvSpPr txBox="1">
                <a:spLocks noChangeArrowheads="1"/>
              </p:cNvSpPr>
              <p:nvPr/>
            </p:nvSpPr>
            <p:spPr bwMode="auto">
              <a:xfrm>
                <a:off x="2310" y="714"/>
                <a:ext cx="1039" cy="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zh-CN" sz="1800" b="1" dirty="0">
                    <a:solidFill>
                      <a:srgbClr val="003399"/>
                    </a:solidFill>
                    <a:ea typeface="宋体" charset="-122"/>
                  </a:rPr>
                  <a:t>W</a:t>
                </a:r>
                <a:r>
                  <a:rPr lang="en-US" altLang="zh-CN" sz="1400" b="1" dirty="0">
                    <a:solidFill>
                      <a:srgbClr val="003399"/>
                    </a:solidFill>
                    <a:ea typeface="宋体" charset="-122"/>
                  </a:rPr>
                  <a:t>ISDOM</a:t>
                </a:r>
              </a:p>
            </p:txBody>
          </p:sp>
        </p:grpSp>
        <p:grpSp>
          <p:nvGrpSpPr>
            <p:cNvPr id="19" name="Group 52"/>
            <p:cNvGrpSpPr>
              <a:grpSpLocks/>
            </p:cNvGrpSpPr>
            <p:nvPr/>
          </p:nvGrpSpPr>
          <p:grpSpPr bwMode="auto">
            <a:xfrm>
              <a:off x="1147763" y="4167188"/>
              <a:ext cx="6708775" cy="1689100"/>
              <a:chOff x="723" y="2625"/>
              <a:chExt cx="4242" cy="1064"/>
            </a:xfrm>
          </p:grpSpPr>
          <p:sp>
            <p:nvSpPr>
              <p:cNvPr id="20" name="AutoShape 2"/>
              <p:cNvSpPr>
                <a:spLocks noChangeArrowheads="1"/>
              </p:cNvSpPr>
              <p:nvPr/>
            </p:nvSpPr>
            <p:spPr bwMode="auto">
              <a:xfrm flipV="1">
                <a:off x="723" y="2625"/>
                <a:ext cx="4242" cy="1064"/>
              </a:xfrm>
              <a:custGeom>
                <a:avLst/>
                <a:gdLst>
                  <a:gd name="T0" fmla="*/ 773 w 21600"/>
                  <a:gd name="T1" fmla="*/ 26 h 21600"/>
                  <a:gd name="T2" fmla="*/ 417 w 21600"/>
                  <a:gd name="T3" fmla="*/ 52 h 21600"/>
                  <a:gd name="T4" fmla="*/ 60 w 21600"/>
                  <a:gd name="T5" fmla="*/ 26 h 21600"/>
                  <a:gd name="T6" fmla="*/ 417 w 21600"/>
                  <a:gd name="T7" fmla="*/ 0 h 21600"/>
                  <a:gd name="T8" fmla="*/ 0 60000 65536"/>
                  <a:gd name="T9" fmla="*/ 0 60000 65536"/>
                  <a:gd name="T10" fmla="*/ 0 60000 65536"/>
                  <a:gd name="T11" fmla="*/ 0 60000 65536"/>
                  <a:gd name="T12" fmla="*/ 3366 w 21600"/>
                  <a:gd name="T13" fmla="*/ 3370 h 21600"/>
                  <a:gd name="T14" fmla="*/ 18234 w 21600"/>
                  <a:gd name="T15" fmla="*/ 18230 h 21600"/>
                </a:gdLst>
                <a:ahLst/>
                <a:cxnLst>
                  <a:cxn ang="T8">
                    <a:pos x="T0" y="T1"/>
                  </a:cxn>
                  <a:cxn ang="T9">
                    <a:pos x="T2" y="T3"/>
                  </a:cxn>
                  <a:cxn ang="T10">
                    <a:pos x="T4" y="T5"/>
                  </a:cxn>
                  <a:cxn ang="T11">
                    <a:pos x="T6" y="T7"/>
                  </a:cxn>
                </a:cxnLst>
                <a:rect l="T12" t="T13" r="T14" b="T15"/>
                <a:pathLst>
                  <a:path w="21600" h="21600">
                    <a:moveTo>
                      <a:pt x="0" y="0"/>
                    </a:moveTo>
                    <a:lnTo>
                      <a:pt x="3136" y="21600"/>
                    </a:lnTo>
                    <a:lnTo>
                      <a:pt x="18464" y="21600"/>
                    </a:lnTo>
                    <a:lnTo>
                      <a:pt x="21600" y="0"/>
                    </a:lnTo>
                    <a:lnTo>
                      <a:pt x="0" y="0"/>
                    </a:lnTo>
                    <a:close/>
                  </a:path>
                </a:pathLst>
              </a:custGeom>
              <a:gradFill rotWithShape="0">
                <a:gsLst>
                  <a:gs pos="0">
                    <a:srgbClr val="0099FF"/>
                  </a:gs>
                  <a:gs pos="100000">
                    <a:srgbClr val="003399"/>
                  </a:gs>
                </a:gsLst>
                <a:lin ang="5400000" scaled="1"/>
              </a:gradFill>
              <a:ln w="9525">
                <a:solidFill>
                  <a:schemeClr val="tx1"/>
                </a:solidFill>
                <a:miter lim="800000"/>
                <a:headEnd/>
                <a:tailEnd/>
              </a:ln>
              <a:effectLst>
                <a:prstShdw prst="shdw13" dist="53882" dir="13500000">
                  <a:schemeClr val="bg2"/>
                </a:prstShdw>
              </a:effectLst>
            </p:spPr>
            <p:txBody>
              <a:bodyPr wrap="none" anchor="ctr"/>
              <a:lstStyle/>
              <a:p>
                <a:endParaRPr lang="zh-CN" altLang="en-US" sz="1400"/>
              </a:p>
            </p:txBody>
          </p:sp>
          <p:sp>
            <p:nvSpPr>
              <p:cNvPr id="21" name="Text Box 30"/>
              <p:cNvSpPr txBox="1">
                <a:spLocks noChangeArrowheads="1"/>
              </p:cNvSpPr>
              <p:nvPr/>
            </p:nvSpPr>
            <p:spPr bwMode="auto">
              <a:xfrm>
                <a:off x="2438" y="3072"/>
                <a:ext cx="1092" cy="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r>
                  <a:rPr lang="en-US" altLang="zh-CN" b="1" dirty="0">
                    <a:solidFill>
                      <a:schemeClr val="bg1"/>
                    </a:solidFill>
                    <a:ea typeface="宋体" charset="-122"/>
                  </a:rPr>
                  <a:t>D</a:t>
                </a:r>
                <a:r>
                  <a:rPr lang="en-US" altLang="zh-CN" sz="2400" b="1" dirty="0">
                    <a:solidFill>
                      <a:schemeClr val="bg1"/>
                    </a:solidFill>
                    <a:ea typeface="宋体" charset="-122"/>
                  </a:rPr>
                  <a:t>ATA</a:t>
                </a:r>
                <a:endParaRPr lang="en-US" altLang="zh-CN" sz="1800" dirty="0">
                  <a:ea typeface="宋体" charset="-122"/>
                </a:endParaRPr>
              </a:p>
            </p:txBody>
          </p:sp>
        </p:grpSp>
      </p:grpSp>
    </p:spTree>
    <p:extLst>
      <p:ext uri="{BB962C8B-B14F-4D97-AF65-F5344CB8AC3E}">
        <p14:creationId xmlns:p14="http://schemas.microsoft.com/office/powerpoint/2010/main" val="461986882"/>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342900" indent="-342900">
              <a:spcBef>
                <a:spcPts val="1800"/>
              </a:spcBef>
            </a:pPr>
            <a:r>
              <a:rPr kumimoji="1" lang="en-US" altLang="zh-CN" dirty="0">
                <a:solidFill>
                  <a:sysClr val="windowText" lastClr="000000"/>
                </a:solidFill>
                <a:latin typeface="Times New Roman" charset="0"/>
                <a:ea typeface="Times New Roman" charset="0"/>
                <a:cs typeface="Times New Roman" charset="0"/>
              </a:rPr>
              <a:t>Deep learning for </a:t>
            </a:r>
            <a:r>
              <a:rPr kumimoji="1" lang="en-US" altLang="zh-CN" dirty="0" err="1">
                <a:solidFill>
                  <a:sysClr val="windowText" lastClr="000000"/>
                </a:solidFill>
                <a:latin typeface="Times New Roman" charset="0"/>
                <a:ea typeface="Times New Roman" charset="0"/>
                <a:cs typeface="Times New Roman" charset="0"/>
              </a:rPr>
              <a:t>NER</a:t>
            </a:r>
            <a:endParaRPr kumimoji="1" lang="en-US" altLang="zh-CN" dirty="0">
              <a:solidFill>
                <a:sysClr val="windowText" lastClr="000000"/>
              </a:solidFill>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Regard </a:t>
            </a:r>
            <a:r>
              <a:rPr lang="en-US" altLang="zh-CN" dirty="0" err="1"/>
              <a:t>NER</a:t>
            </a:r>
            <a:r>
              <a:rPr lang="en-US" altLang="zh-CN" dirty="0"/>
              <a:t> as a multi-class classification or sequence labeling task</a:t>
            </a:r>
          </a:p>
          <a:p>
            <a:r>
              <a:rPr lang="en-US" altLang="zh-CN" dirty="0"/>
              <a:t>hand-crafted features → discovering hidden features automatically</a:t>
            </a:r>
          </a:p>
          <a:p>
            <a:endParaRPr lang="zh-CN" altLang="en-US" dirty="0"/>
          </a:p>
        </p:txBody>
      </p:sp>
      <p:pic>
        <p:nvPicPr>
          <p:cNvPr id="3" name="图片 2"/>
          <p:cNvPicPr>
            <a:picLocks noChangeAspect="1"/>
          </p:cNvPicPr>
          <p:nvPr/>
        </p:nvPicPr>
        <p:blipFill>
          <a:blip r:embed="rId3"/>
          <a:stretch>
            <a:fillRect/>
          </a:stretch>
        </p:blipFill>
        <p:spPr>
          <a:xfrm>
            <a:off x="1979712" y="2107265"/>
            <a:ext cx="5184576" cy="3844078"/>
          </a:xfrm>
          <a:prstGeom prst="rect">
            <a:avLst/>
          </a:prstGeom>
        </p:spPr>
      </p:pic>
    </p:spTree>
    <p:extLst>
      <p:ext uri="{BB962C8B-B14F-4D97-AF65-F5344CB8AC3E}">
        <p14:creationId xmlns:p14="http://schemas.microsoft.com/office/powerpoint/2010/main" val="1800969486"/>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Distributed Representations for Input</a:t>
            </a:r>
          </a:p>
          <a:p>
            <a:pPr lvl="1"/>
            <a:r>
              <a:rPr lang="en-US" altLang="zh-CN" dirty="0"/>
              <a:t>Word-level representation: pre-trained word embedding (e.g. </a:t>
            </a:r>
            <a:r>
              <a:rPr lang="en-US" altLang="zh-CN" dirty="0" err="1"/>
              <a:t>word2vec</a:t>
            </a:r>
            <a:r>
              <a:rPr lang="en-US" altLang="zh-CN" dirty="0"/>
              <a:t>, Glove)</a:t>
            </a:r>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403648" y="2420888"/>
            <a:ext cx="6459288" cy="3155166"/>
          </a:xfrm>
          <a:prstGeom prst="rect">
            <a:avLst/>
          </a:prstGeom>
        </p:spPr>
      </p:pic>
    </p:spTree>
    <p:extLst>
      <p:ext uri="{BB962C8B-B14F-4D97-AF65-F5344CB8AC3E}">
        <p14:creationId xmlns:p14="http://schemas.microsoft.com/office/powerpoint/2010/main" val="1865805234"/>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Distributed Representations for Input</a:t>
            </a:r>
          </a:p>
          <a:p>
            <a:pPr lvl="1"/>
            <a:r>
              <a:rPr lang="en-US" altLang="zh-CN" dirty="0"/>
              <a:t>Character-level representation:  explicit sub-word-level information such as prefix and suffix</a:t>
            </a:r>
          </a:p>
          <a:p>
            <a:endParaRPr lang="zh-CN" altLang="en-US" dirty="0"/>
          </a:p>
        </p:txBody>
      </p:sp>
      <p:pic>
        <p:nvPicPr>
          <p:cNvPr id="3" name="图片 2"/>
          <p:cNvPicPr>
            <a:picLocks noChangeAspect="1"/>
          </p:cNvPicPr>
          <p:nvPr/>
        </p:nvPicPr>
        <p:blipFill>
          <a:blip r:embed="rId3"/>
          <a:stretch>
            <a:fillRect/>
          </a:stretch>
        </p:blipFill>
        <p:spPr>
          <a:xfrm>
            <a:off x="644777" y="2420888"/>
            <a:ext cx="8241384" cy="2102476"/>
          </a:xfrm>
          <a:prstGeom prst="rect">
            <a:avLst/>
          </a:prstGeom>
        </p:spPr>
      </p:pic>
    </p:spTree>
    <p:extLst>
      <p:ext uri="{BB962C8B-B14F-4D97-AF65-F5344CB8AC3E}">
        <p14:creationId xmlns:p14="http://schemas.microsoft.com/office/powerpoint/2010/main" val="527276241"/>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Context Encoder</a:t>
            </a:r>
          </a:p>
          <a:p>
            <a:endParaRPr lang="zh-CN" altLang="en-US" dirty="0"/>
          </a:p>
        </p:txBody>
      </p:sp>
      <p:grpSp>
        <p:nvGrpSpPr>
          <p:cNvPr id="7" name="组合 6"/>
          <p:cNvGrpSpPr/>
          <p:nvPr/>
        </p:nvGrpSpPr>
        <p:grpSpPr>
          <a:xfrm>
            <a:off x="251520" y="1825079"/>
            <a:ext cx="4040701" cy="2930750"/>
            <a:chOff x="683568" y="2132856"/>
            <a:chExt cx="4040701" cy="2930750"/>
          </a:xfrm>
        </p:grpSpPr>
        <p:pic>
          <p:nvPicPr>
            <p:cNvPr id="4" name="图片 3"/>
            <p:cNvPicPr>
              <a:picLocks noChangeAspect="1"/>
            </p:cNvPicPr>
            <p:nvPr/>
          </p:nvPicPr>
          <p:blipFill>
            <a:blip r:embed="rId3"/>
            <a:stretch>
              <a:fillRect/>
            </a:stretch>
          </p:blipFill>
          <p:spPr>
            <a:xfrm>
              <a:off x="683568" y="2132856"/>
              <a:ext cx="4040701" cy="2448272"/>
            </a:xfrm>
            <a:prstGeom prst="rect">
              <a:avLst/>
            </a:prstGeom>
          </p:spPr>
        </p:pic>
        <p:sp>
          <p:nvSpPr>
            <p:cNvPr id="6" name="矩形 5"/>
            <p:cNvSpPr/>
            <p:nvPr/>
          </p:nvSpPr>
          <p:spPr>
            <a:xfrm>
              <a:off x="1221813" y="4755829"/>
              <a:ext cx="2964209" cy="307777"/>
            </a:xfrm>
            <a:prstGeom prst="rect">
              <a:avLst/>
            </a:prstGeom>
          </p:spPr>
          <p:txBody>
            <a:bodyPr wrap="none">
              <a:spAutoFit/>
            </a:bodyPr>
            <a:lstStyle/>
            <a:p>
              <a:r>
                <a:rPr lang="en-US" altLang="zh-CN" sz="1400" dirty="0"/>
                <a:t>Convolutional Neural Networks</a:t>
              </a:r>
            </a:p>
          </p:txBody>
        </p:sp>
      </p:grpSp>
      <p:grpSp>
        <p:nvGrpSpPr>
          <p:cNvPr id="12" name="组合 11"/>
          <p:cNvGrpSpPr/>
          <p:nvPr/>
        </p:nvGrpSpPr>
        <p:grpSpPr>
          <a:xfrm>
            <a:off x="4427984" y="2113111"/>
            <a:ext cx="4494206" cy="2642718"/>
            <a:chOff x="4427984" y="2113111"/>
            <a:chExt cx="4494206" cy="2642718"/>
          </a:xfrm>
        </p:grpSpPr>
        <p:pic>
          <p:nvPicPr>
            <p:cNvPr id="8" name="图片 7"/>
            <p:cNvPicPr>
              <a:picLocks noChangeAspect="1"/>
            </p:cNvPicPr>
            <p:nvPr/>
          </p:nvPicPr>
          <p:blipFill>
            <a:blip r:embed="rId4"/>
            <a:stretch>
              <a:fillRect/>
            </a:stretch>
          </p:blipFill>
          <p:spPr>
            <a:xfrm>
              <a:off x="4427984" y="2113111"/>
              <a:ext cx="4494206" cy="2160240"/>
            </a:xfrm>
            <a:prstGeom prst="rect">
              <a:avLst/>
            </a:prstGeom>
          </p:spPr>
        </p:pic>
        <p:sp>
          <p:nvSpPr>
            <p:cNvPr id="11" name="矩形 10"/>
            <p:cNvSpPr/>
            <p:nvPr/>
          </p:nvSpPr>
          <p:spPr>
            <a:xfrm>
              <a:off x="5508104" y="4448052"/>
              <a:ext cx="2621743" cy="307777"/>
            </a:xfrm>
            <a:prstGeom prst="rect">
              <a:avLst/>
            </a:prstGeom>
          </p:spPr>
          <p:txBody>
            <a:bodyPr wrap="none">
              <a:spAutoFit/>
            </a:bodyPr>
            <a:lstStyle/>
            <a:p>
              <a:r>
                <a:rPr lang="en-US" altLang="zh-CN" sz="1400" dirty="0"/>
                <a:t>Recurrent Neural Networks</a:t>
              </a:r>
            </a:p>
          </p:txBody>
        </p:sp>
      </p:grpSp>
    </p:spTree>
    <p:extLst>
      <p:ext uri="{BB962C8B-B14F-4D97-AF65-F5344CB8AC3E}">
        <p14:creationId xmlns:p14="http://schemas.microsoft.com/office/powerpoint/2010/main" val="22960592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Context Encoder (cont.)</a:t>
            </a:r>
          </a:p>
          <a:p>
            <a:endParaRPr lang="zh-CN" altLang="en-US" dirty="0"/>
          </a:p>
        </p:txBody>
      </p:sp>
      <p:pic>
        <p:nvPicPr>
          <p:cNvPr id="4" name="图片 3"/>
          <p:cNvPicPr>
            <a:picLocks noChangeAspect="1"/>
          </p:cNvPicPr>
          <p:nvPr/>
        </p:nvPicPr>
        <p:blipFill>
          <a:blip r:embed="rId3"/>
          <a:stretch>
            <a:fillRect/>
          </a:stretch>
        </p:blipFill>
        <p:spPr>
          <a:xfrm>
            <a:off x="971599" y="1772816"/>
            <a:ext cx="7478927" cy="2853662"/>
          </a:xfrm>
          <a:prstGeom prst="rect">
            <a:avLst/>
          </a:prstGeom>
        </p:spPr>
      </p:pic>
      <p:sp>
        <p:nvSpPr>
          <p:cNvPr id="6" name="矩形 5"/>
          <p:cNvSpPr/>
          <p:nvPr/>
        </p:nvSpPr>
        <p:spPr>
          <a:xfrm>
            <a:off x="3088919" y="4869160"/>
            <a:ext cx="2907399" cy="338554"/>
          </a:xfrm>
          <a:prstGeom prst="rect">
            <a:avLst/>
          </a:prstGeom>
        </p:spPr>
        <p:txBody>
          <a:bodyPr wrap="none">
            <a:spAutoFit/>
          </a:bodyPr>
          <a:lstStyle/>
          <a:p>
            <a:r>
              <a:rPr lang="en-US" altLang="zh-CN" sz="1600" dirty="0"/>
              <a:t>Recursive neural networks</a:t>
            </a:r>
          </a:p>
        </p:txBody>
      </p:sp>
    </p:spTree>
    <p:extLst>
      <p:ext uri="{BB962C8B-B14F-4D97-AF65-F5344CB8AC3E}">
        <p14:creationId xmlns:p14="http://schemas.microsoft.com/office/powerpoint/2010/main" val="69393933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Context Encoder (cont.)</a:t>
            </a:r>
          </a:p>
          <a:p>
            <a:pPr lvl="1"/>
            <a:r>
              <a:rPr lang="en-US" altLang="zh-CN" dirty="0"/>
              <a:t> Neural Language Models</a:t>
            </a:r>
          </a:p>
          <a:p>
            <a:pPr lvl="1"/>
            <a:r>
              <a:rPr lang="en-US" altLang="zh-CN" dirty="0"/>
              <a:t>At each time step, predict the previous token, current tag, and the next token in the sequence</a:t>
            </a:r>
          </a:p>
          <a:p>
            <a:pPr lvl="1"/>
            <a:r>
              <a:rPr lang="en-US" altLang="zh-CN" dirty="0"/>
              <a:t>The added language modeling objective encourages the system to learn richer feature representations which are then reused for </a:t>
            </a:r>
            <a:r>
              <a:rPr lang="en-US" altLang="zh-CN" dirty="0" err="1"/>
              <a:t>NER</a:t>
            </a:r>
            <a:endParaRPr lang="en-US" altLang="zh-CN" dirty="0"/>
          </a:p>
          <a:p>
            <a:pPr lvl="1"/>
            <a:endParaRPr lang="en-US" altLang="zh-CN" dirty="0"/>
          </a:p>
          <a:p>
            <a:endParaRPr lang="zh-CN" altLang="en-US" dirty="0"/>
          </a:p>
        </p:txBody>
      </p:sp>
      <p:pic>
        <p:nvPicPr>
          <p:cNvPr id="3" name="图片 2"/>
          <p:cNvPicPr>
            <a:picLocks noChangeAspect="1"/>
          </p:cNvPicPr>
          <p:nvPr/>
        </p:nvPicPr>
        <p:blipFill>
          <a:blip r:embed="rId3"/>
          <a:stretch>
            <a:fillRect/>
          </a:stretch>
        </p:blipFill>
        <p:spPr>
          <a:xfrm>
            <a:off x="1074878" y="3140968"/>
            <a:ext cx="7150100" cy="2730500"/>
          </a:xfrm>
          <a:prstGeom prst="rect">
            <a:avLst/>
          </a:prstGeom>
        </p:spPr>
      </p:pic>
      <p:sp>
        <p:nvSpPr>
          <p:cNvPr id="6" name="矩形 5"/>
          <p:cNvSpPr/>
          <p:nvPr/>
        </p:nvSpPr>
        <p:spPr>
          <a:xfrm>
            <a:off x="3131840" y="6021288"/>
            <a:ext cx="2709011" cy="338554"/>
          </a:xfrm>
          <a:prstGeom prst="rect">
            <a:avLst/>
          </a:prstGeom>
        </p:spPr>
        <p:txBody>
          <a:bodyPr wrap="none">
            <a:spAutoFit/>
          </a:bodyPr>
          <a:lstStyle/>
          <a:p>
            <a:r>
              <a:rPr lang="en-US" altLang="zh-CN" sz="1600" dirty="0"/>
              <a:t>Neural Language Models</a:t>
            </a:r>
          </a:p>
        </p:txBody>
      </p:sp>
    </p:spTree>
    <p:extLst>
      <p:ext uri="{BB962C8B-B14F-4D97-AF65-F5344CB8AC3E}">
        <p14:creationId xmlns:p14="http://schemas.microsoft.com/office/powerpoint/2010/main" val="1096311120"/>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Multi-task Learning</a:t>
            </a:r>
            <a:endParaRPr lang="zh-CN" altLang="en-US" dirty="0"/>
          </a:p>
        </p:txBody>
      </p:sp>
      <p:sp>
        <p:nvSpPr>
          <p:cNvPr id="3" name="内容占位符 2"/>
          <p:cNvSpPr>
            <a:spLocks noGrp="1"/>
          </p:cNvSpPr>
          <p:nvPr>
            <p:ph idx="1"/>
          </p:nvPr>
        </p:nvSpPr>
        <p:spPr/>
        <p:txBody>
          <a:bodyPr/>
          <a:lstStyle/>
          <a:p>
            <a:r>
              <a:rPr lang="en-US" altLang="zh-CN" dirty="0"/>
              <a:t>Joint Model Named Entity  Recognition and Learning Word  Representations</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36</a:t>
            </a:fld>
            <a:endParaRPr lang="en-US" altLang="zh-CN">
              <a:solidFill>
                <a:srgbClr val="000000"/>
              </a:solidFill>
            </a:endParaRPr>
          </a:p>
        </p:txBody>
      </p:sp>
      <p:grpSp>
        <p:nvGrpSpPr>
          <p:cNvPr id="6" name="组合 5"/>
          <p:cNvGrpSpPr/>
          <p:nvPr/>
        </p:nvGrpSpPr>
        <p:grpSpPr>
          <a:xfrm>
            <a:off x="392553" y="1785087"/>
            <a:ext cx="8228080" cy="4707985"/>
            <a:chOff x="392553" y="1785087"/>
            <a:chExt cx="8228080" cy="4707985"/>
          </a:xfrm>
        </p:grpSpPr>
        <p:sp>
          <p:nvSpPr>
            <p:cNvPr id="7" name="object 2"/>
            <p:cNvSpPr/>
            <p:nvPr/>
          </p:nvSpPr>
          <p:spPr>
            <a:xfrm>
              <a:off x="5119801" y="5504639"/>
              <a:ext cx="2789555" cy="468630"/>
            </a:xfrm>
            <a:custGeom>
              <a:avLst/>
              <a:gdLst/>
              <a:ahLst/>
              <a:cxnLst/>
              <a:rect l="l" t="t" r="r" b="b"/>
              <a:pathLst>
                <a:path w="2789554" h="468629">
                  <a:moveTo>
                    <a:pt x="0" y="78088"/>
                  </a:moveTo>
                  <a:lnTo>
                    <a:pt x="6136" y="47693"/>
                  </a:lnTo>
                  <a:lnTo>
                    <a:pt x="22871" y="22871"/>
                  </a:lnTo>
                  <a:lnTo>
                    <a:pt x="47693" y="6136"/>
                  </a:lnTo>
                  <a:lnTo>
                    <a:pt x="78088" y="0"/>
                  </a:lnTo>
                  <a:lnTo>
                    <a:pt x="2711358" y="0"/>
                  </a:lnTo>
                  <a:lnTo>
                    <a:pt x="2741754" y="6136"/>
                  </a:lnTo>
                  <a:lnTo>
                    <a:pt x="2766575" y="22871"/>
                  </a:lnTo>
                  <a:lnTo>
                    <a:pt x="2783310" y="47693"/>
                  </a:lnTo>
                  <a:lnTo>
                    <a:pt x="2789447" y="78088"/>
                  </a:lnTo>
                  <a:lnTo>
                    <a:pt x="2789447" y="390425"/>
                  </a:lnTo>
                  <a:lnTo>
                    <a:pt x="2783310" y="420820"/>
                  </a:lnTo>
                  <a:lnTo>
                    <a:pt x="2766575" y="445642"/>
                  </a:lnTo>
                  <a:lnTo>
                    <a:pt x="2741754" y="462377"/>
                  </a:lnTo>
                  <a:lnTo>
                    <a:pt x="2711358" y="468514"/>
                  </a:lnTo>
                  <a:lnTo>
                    <a:pt x="78088" y="468514"/>
                  </a:lnTo>
                  <a:lnTo>
                    <a:pt x="47693" y="462377"/>
                  </a:lnTo>
                  <a:lnTo>
                    <a:pt x="22871" y="445642"/>
                  </a:lnTo>
                  <a:lnTo>
                    <a:pt x="6136" y="420820"/>
                  </a:lnTo>
                  <a:lnTo>
                    <a:pt x="0" y="390425"/>
                  </a:lnTo>
                  <a:lnTo>
                    <a:pt x="0" y="78088"/>
                  </a:lnTo>
                  <a:close/>
                </a:path>
              </a:pathLst>
            </a:custGeom>
            <a:ln w="6350">
              <a:solidFill>
                <a:srgbClr val="000000"/>
              </a:solidFill>
            </a:ln>
          </p:spPr>
          <p:txBody>
            <a:bodyPr wrap="square" lIns="0" tIns="0" rIns="0" bIns="0" rtlCol="0"/>
            <a:lstStyle/>
            <a:p>
              <a:endParaRPr/>
            </a:p>
          </p:txBody>
        </p:sp>
        <p:sp>
          <p:nvSpPr>
            <p:cNvPr id="8" name="object 3"/>
            <p:cNvSpPr txBox="1"/>
            <p:nvPr/>
          </p:nvSpPr>
          <p:spPr>
            <a:xfrm>
              <a:off x="5436826" y="5501132"/>
              <a:ext cx="970915" cy="451484"/>
            </a:xfrm>
            <a:prstGeom prst="rect">
              <a:avLst/>
            </a:prstGeom>
          </p:spPr>
          <p:txBody>
            <a:bodyPr vert="horz" wrap="square" lIns="0" tIns="11430" rIns="0" bIns="0" rtlCol="0">
              <a:spAutoFit/>
            </a:bodyPr>
            <a:lstStyle/>
            <a:p>
              <a:pPr marL="198755">
                <a:lnSpc>
                  <a:spcPct val="100000"/>
                </a:lnSpc>
                <a:spcBef>
                  <a:spcPts val="90"/>
                </a:spcBef>
              </a:pPr>
              <a:r>
                <a:rPr sz="1400" b="1" spc="-5" dirty="0">
                  <a:latin typeface="Calibri"/>
                  <a:cs typeface="Calibri"/>
                </a:rPr>
                <a:t>Input</a:t>
              </a:r>
              <a:r>
                <a:rPr sz="1400" b="1" spc="170" dirty="0">
                  <a:latin typeface="Calibri"/>
                  <a:cs typeface="Calibri"/>
                </a:rPr>
                <a:t> </a:t>
              </a:r>
              <a:r>
                <a:rPr sz="2100" spc="15" baseline="-7936" dirty="0">
                  <a:latin typeface="Calibri"/>
                  <a:cs typeface="Calibri"/>
                </a:rPr>
                <a:t>C</a:t>
              </a:r>
              <a:r>
                <a:rPr sz="1350" spc="15" baseline="12345" dirty="0">
                  <a:latin typeface="Calibri"/>
                  <a:cs typeface="Calibri"/>
                </a:rPr>
                <a:t>(1)</a:t>
              </a:r>
              <a:endParaRPr sz="1350" baseline="12345">
                <a:latin typeface="Calibri"/>
                <a:cs typeface="Calibri"/>
              </a:endParaRPr>
            </a:p>
            <a:p>
              <a:pPr marL="38100">
                <a:lnSpc>
                  <a:spcPct val="100000"/>
                </a:lnSpc>
              </a:pPr>
              <a:r>
                <a:rPr sz="1400" b="1" spc="-15" dirty="0">
                  <a:latin typeface="Calibri"/>
                  <a:cs typeface="Calibri"/>
                </a:rPr>
                <a:t>for</a:t>
              </a:r>
              <a:r>
                <a:rPr sz="1400" b="1" spc="-10" dirty="0">
                  <a:latin typeface="Calibri"/>
                  <a:cs typeface="Calibri"/>
                </a:rPr>
                <a:t> </a:t>
              </a:r>
              <a:r>
                <a:rPr sz="1400" b="1" spc="-5" dirty="0">
                  <a:latin typeface="Calibri"/>
                  <a:cs typeface="Calibri"/>
                </a:rPr>
                <a:t>NER</a:t>
              </a:r>
              <a:endParaRPr sz="1400">
                <a:latin typeface="Calibri"/>
                <a:cs typeface="Calibri"/>
              </a:endParaRPr>
            </a:p>
          </p:txBody>
        </p:sp>
        <p:sp>
          <p:nvSpPr>
            <p:cNvPr id="9" name="object 4"/>
            <p:cNvSpPr txBox="1"/>
            <p:nvPr/>
          </p:nvSpPr>
          <p:spPr>
            <a:xfrm>
              <a:off x="6521764" y="5528564"/>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0" name="object 5"/>
            <p:cNvSpPr txBox="1"/>
            <p:nvPr/>
          </p:nvSpPr>
          <p:spPr>
            <a:xfrm>
              <a:off x="6898381" y="5473700"/>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11" name="object 6"/>
            <p:cNvSpPr txBox="1"/>
            <p:nvPr/>
          </p:nvSpPr>
          <p:spPr>
            <a:xfrm>
              <a:off x="7449067" y="5473700"/>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12" name="object 7"/>
            <p:cNvSpPr/>
            <p:nvPr/>
          </p:nvSpPr>
          <p:spPr>
            <a:xfrm>
              <a:off x="5990103" y="4545343"/>
              <a:ext cx="1338580" cy="475615"/>
            </a:xfrm>
            <a:custGeom>
              <a:avLst/>
              <a:gdLst/>
              <a:ahLst/>
              <a:cxnLst/>
              <a:rect l="l" t="t" r="r" b="b"/>
              <a:pathLst>
                <a:path w="1338579" h="475614">
                  <a:moveTo>
                    <a:pt x="0" y="237525"/>
                  </a:moveTo>
                  <a:lnTo>
                    <a:pt x="13597" y="189655"/>
                  </a:lnTo>
                  <a:lnTo>
                    <a:pt x="52594" y="145069"/>
                  </a:lnTo>
                  <a:lnTo>
                    <a:pt x="114301" y="104722"/>
                  </a:lnTo>
                  <a:lnTo>
                    <a:pt x="152829" y="86437"/>
                  </a:lnTo>
                  <a:lnTo>
                    <a:pt x="196025" y="69569"/>
                  </a:lnTo>
                  <a:lnTo>
                    <a:pt x="243552" y="54239"/>
                  </a:lnTo>
                  <a:lnTo>
                    <a:pt x="295075" y="40565"/>
                  </a:lnTo>
                  <a:lnTo>
                    <a:pt x="350256" y="28667"/>
                  </a:lnTo>
                  <a:lnTo>
                    <a:pt x="408760" y="18665"/>
                  </a:lnTo>
                  <a:lnTo>
                    <a:pt x="470250" y="10678"/>
                  </a:lnTo>
                  <a:lnTo>
                    <a:pt x="534389" y="4825"/>
                  </a:lnTo>
                  <a:lnTo>
                    <a:pt x="600842" y="1226"/>
                  </a:lnTo>
                  <a:lnTo>
                    <a:pt x="669271" y="0"/>
                  </a:lnTo>
                  <a:lnTo>
                    <a:pt x="737700" y="1226"/>
                  </a:lnTo>
                  <a:lnTo>
                    <a:pt x="804153" y="4825"/>
                  </a:lnTo>
                  <a:lnTo>
                    <a:pt x="868292" y="10678"/>
                  </a:lnTo>
                  <a:lnTo>
                    <a:pt x="929782" y="18665"/>
                  </a:lnTo>
                  <a:lnTo>
                    <a:pt x="988286" y="28667"/>
                  </a:lnTo>
                  <a:lnTo>
                    <a:pt x="1043467" y="40565"/>
                  </a:lnTo>
                  <a:lnTo>
                    <a:pt x="1094990" y="54239"/>
                  </a:lnTo>
                  <a:lnTo>
                    <a:pt x="1142517" y="69569"/>
                  </a:lnTo>
                  <a:lnTo>
                    <a:pt x="1185713" y="86437"/>
                  </a:lnTo>
                  <a:lnTo>
                    <a:pt x="1224241" y="104722"/>
                  </a:lnTo>
                  <a:lnTo>
                    <a:pt x="1257765" y="124306"/>
                  </a:lnTo>
                  <a:lnTo>
                    <a:pt x="1308453" y="166892"/>
                  </a:lnTo>
                  <a:lnTo>
                    <a:pt x="1335087" y="213239"/>
                  </a:lnTo>
                  <a:lnTo>
                    <a:pt x="1338543" y="237525"/>
                  </a:lnTo>
                  <a:lnTo>
                    <a:pt x="1335087" y="261810"/>
                  </a:lnTo>
                  <a:lnTo>
                    <a:pt x="1308453" y="308157"/>
                  </a:lnTo>
                  <a:lnTo>
                    <a:pt x="1257765" y="350743"/>
                  </a:lnTo>
                  <a:lnTo>
                    <a:pt x="1224241" y="370327"/>
                  </a:lnTo>
                  <a:lnTo>
                    <a:pt x="1185713" y="388612"/>
                  </a:lnTo>
                  <a:lnTo>
                    <a:pt x="1142517" y="405480"/>
                  </a:lnTo>
                  <a:lnTo>
                    <a:pt x="1094990" y="420810"/>
                  </a:lnTo>
                  <a:lnTo>
                    <a:pt x="1043467" y="434484"/>
                  </a:lnTo>
                  <a:lnTo>
                    <a:pt x="988286" y="446382"/>
                  </a:lnTo>
                  <a:lnTo>
                    <a:pt x="929782" y="456384"/>
                  </a:lnTo>
                  <a:lnTo>
                    <a:pt x="868292" y="464371"/>
                  </a:lnTo>
                  <a:lnTo>
                    <a:pt x="804153" y="470224"/>
                  </a:lnTo>
                  <a:lnTo>
                    <a:pt x="737700" y="473823"/>
                  </a:lnTo>
                  <a:lnTo>
                    <a:pt x="669271" y="475050"/>
                  </a:lnTo>
                  <a:lnTo>
                    <a:pt x="600842" y="473823"/>
                  </a:lnTo>
                  <a:lnTo>
                    <a:pt x="534389" y="470224"/>
                  </a:lnTo>
                  <a:lnTo>
                    <a:pt x="470250" y="464371"/>
                  </a:lnTo>
                  <a:lnTo>
                    <a:pt x="408760" y="456384"/>
                  </a:lnTo>
                  <a:lnTo>
                    <a:pt x="350256" y="446382"/>
                  </a:lnTo>
                  <a:lnTo>
                    <a:pt x="295075" y="434484"/>
                  </a:lnTo>
                  <a:lnTo>
                    <a:pt x="243552" y="420810"/>
                  </a:lnTo>
                  <a:lnTo>
                    <a:pt x="196025" y="405480"/>
                  </a:lnTo>
                  <a:lnTo>
                    <a:pt x="152829" y="388612"/>
                  </a:lnTo>
                  <a:lnTo>
                    <a:pt x="114301" y="370327"/>
                  </a:lnTo>
                  <a:lnTo>
                    <a:pt x="80777" y="350743"/>
                  </a:lnTo>
                  <a:lnTo>
                    <a:pt x="30089" y="308157"/>
                  </a:lnTo>
                  <a:lnTo>
                    <a:pt x="3455" y="261810"/>
                  </a:lnTo>
                  <a:lnTo>
                    <a:pt x="0" y="237525"/>
                  </a:lnTo>
                  <a:close/>
                </a:path>
              </a:pathLst>
            </a:custGeom>
            <a:ln w="6350">
              <a:solidFill>
                <a:srgbClr val="262626"/>
              </a:solidFill>
            </a:ln>
          </p:spPr>
          <p:txBody>
            <a:bodyPr wrap="square" lIns="0" tIns="0" rIns="0" bIns="0" rtlCol="0"/>
            <a:lstStyle/>
            <a:p>
              <a:endParaRPr/>
            </a:p>
          </p:txBody>
        </p:sp>
        <p:sp>
          <p:nvSpPr>
            <p:cNvPr id="13" name="object 8"/>
            <p:cNvSpPr txBox="1"/>
            <p:nvPr/>
          </p:nvSpPr>
          <p:spPr>
            <a:xfrm>
              <a:off x="6311363" y="4547108"/>
              <a:ext cx="695960" cy="451484"/>
            </a:xfrm>
            <a:prstGeom prst="rect">
              <a:avLst/>
            </a:prstGeom>
          </p:spPr>
          <p:txBody>
            <a:bodyPr vert="horz" wrap="square" lIns="0" tIns="11430" rIns="0" bIns="0" rtlCol="0">
              <a:spAutoFit/>
            </a:bodyPr>
            <a:lstStyle/>
            <a:p>
              <a:pPr marL="12700" marR="5080" indent="54610">
                <a:lnSpc>
                  <a:spcPct val="100000"/>
                </a:lnSpc>
                <a:spcBef>
                  <a:spcPts val="90"/>
                </a:spcBef>
              </a:pPr>
              <a:r>
                <a:rPr sz="1400" b="1" spc="-15" dirty="0">
                  <a:latin typeface="Calibri"/>
                  <a:cs typeface="Calibri"/>
                </a:rPr>
                <a:t>Feature  </a:t>
              </a:r>
              <a:r>
                <a:rPr sz="1400" b="1" dirty="0">
                  <a:latin typeface="Calibri"/>
                  <a:cs typeface="Calibri"/>
                </a:rPr>
                <a:t>E</a:t>
              </a:r>
              <a:r>
                <a:rPr sz="1400" b="1" spc="-10" dirty="0">
                  <a:latin typeface="Calibri"/>
                  <a:cs typeface="Calibri"/>
                </a:rPr>
                <a:t>x</a:t>
              </a:r>
              <a:r>
                <a:rPr sz="1400" b="1" spc="-5" dirty="0">
                  <a:latin typeface="Calibri"/>
                  <a:cs typeface="Calibri"/>
                </a:rPr>
                <a:t>t</a:t>
              </a:r>
              <a:r>
                <a:rPr sz="1400" b="1" spc="-35" dirty="0">
                  <a:latin typeface="Calibri"/>
                  <a:cs typeface="Calibri"/>
                </a:rPr>
                <a:t>r</a:t>
              </a:r>
              <a:r>
                <a:rPr sz="1400" b="1" spc="-5" dirty="0">
                  <a:latin typeface="Calibri"/>
                  <a:cs typeface="Calibri"/>
                </a:rPr>
                <a:t>ac</a:t>
              </a:r>
              <a:r>
                <a:rPr sz="1400" b="1" spc="-15" dirty="0">
                  <a:latin typeface="Calibri"/>
                  <a:cs typeface="Calibri"/>
                </a:rPr>
                <a:t>t</a:t>
              </a:r>
              <a:r>
                <a:rPr sz="1400" b="1" spc="-5" dirty="0">
                  <a:latin typeface="Calibri"/>
                  <a:cs typeface="Calibri"/>
                </a:rPr>
                <a:t>or</a:t>
              </a:r>
              <a:endParaRPr sz="1400">
                <a:latin typeface="Calibri"/>
                <a:cs typeface="Calibri"/>
              </a:endParaRPr>
            </a:p>
          </p:txBody>
        </p:sp>
        <p:sp>
          <p:nvSpPr>
            <p:cNvPr id="14" name="object 9"/>
            <p:cNvSpPr/>
            <p:nvPr/>
          </p:nvSpPr>
          <p:spPr>
            <a:xfrm>
              <a:off x="5072787" y="3508480"/>
              <a:ext cx="3188970" cy="859790"/>
            </a:xfrm>
            <a:custGeom>
              <a:avLst/>
              <a:gdLst/>
              <a:ahLst/>
              <a:cxnLst/>
              <a:rect l="l" t="t" r="r" b="b"/>
              <a:pathLst>
                <a:path w="3188970" h="859789">
                  <a:moveTo>
                    <a:pt x="0" y="143206"/>
                  </a:moveTo>
                  <a:lnTo>
                    <a:pt x="7300" y="97942"/>
                  </a:lnTo>
                  <a:lnTo>
                    <a:pt x="27630" y="58630"/>
                  </a:lnTo>
                  <a:lnTo>
                    <a:pt x="58630" y="27630"/>
                  </a:lnTo>
                  <a:lnTo>
                    <a:pt x="97942" y="7300"/>
                  </a:lnTo>
                  <a:lnTo>
                    <a:pt x="143206" y="0"/>
                  </a:lnTo>
                  <a:lnTo>
                    <a:pt x="3045744" y="0"/>
                  </a:lnTo>
                  <a:lnTo>
                    <a:pt x="3091008" y="7300"/>
                  </a:lnTo>
                  <a:lnTo>
                    <a:pt x="3130319" y="27630"/>
                  </a:lnTo>
                  <a:lnTo>
                    <a:pt x="3161319" y="58630"/>
                  </a:lnTo>
                  <a:lnTo>
                    <a:pt x="3181649" y="97942"/>
                  </a:lnTo>
                  <a:lnTo>
                    <a:pt x="3188950" y="143206"/>
                  </a:lnTo>
                  <a:lnTo>
                    <a:pt x="3188950" y="716027"/>
                  </a:lnTo>
                  <a:lnTo>
                    <a:pt x="3181649" y="761291"/>
                  </a:lnTo>
                  <a:lnTo>
                    <a:pt x="3161319" y="800603"/>
                  </a:lnTo>
                  <a:lnTo>
                    <a:pt x="3130319" y="831603"/>
                  </a:lnTo>
                  <a:lnTo>
                    <a:pt x="3091008" y="851933"/>
                  </a:lnTo>
                  <a:lnTo>
                    <a:pt x="3045744" y="859234"/>
                  </a:lnTo>
                  <a:lnTo>
                    <a:pt x="143206" y="859234"/>
                  </a:lnTo>
                  <a:lnTo>
                    <a:pt x="97942" y="851933"/>
                  </a:lnTo>
                  <a:lnTo>
                    <a:pt x="58630" y="831603"/>
                  </a:lnTo>
                  <a:lnTo>
                    <a:pt x="27630" y="800603"/>
                  </a:lnTo>
                  <a:lnTo>
                    <a:pt x="7300" y="761291"/>
                  </a:lnTo>
                  <a:lnTo>
                    <a:pt x="0" y="716027"/>
                  </a:lnTo>
                  <a:lnTo>
                    <a:pt x="0" y="143206"/>
                  </a:lnTo>
                  <a:close/>
                </a:path>
              </a:pathLst>
            </a:custGeom>
            <a:ln w="6350">
              <a:solidFill>
                <a:srgbClr val="262626"/>
              </a:solidFill>
            </a:ln>
          </p:spPr>
          <p:txBody>
            <a:bodyPr wrap="square" lIns="0" tIns="0" rIns="0" bIns="0" rtlCol="0"/>
            <a:lstStyle/>
            <a:p>
              <a:endParaRPr/>
            </a:p>
          </p:txBody>
        </p:sp>
        <p:sp>
          <p:nvSpPr>
            <p:cNvPr id="15" name="object 10"/>
            <p:cNvSpPr txBox="1"/>
            <p:nvPr/>
          </p:nvSpPr>
          <p:spPr>
            <a:xfrm>
              <a:off x="5267027" y="3559555"/>
              <a:ext cx="1016635" cy="451484"/>
            </a:xfrm>
            <a:prstGeom prst="rect">
              <a:avLst/>
            </a:prstGeom>
          </p:spPr>
          <p:txBody>
            <a:bodyPr vert="horz" wrap="square" lIns="0" tIns="11430" rIns="0" bIns="0" rtlCol="0">
              <a:spAutoFit/>
            </a:bodyPr>
            <a:lstStyle/>
            <a:p>
              <a:pPr marL="153035">
                <a:lnSpc>
                  <a:spcPct val="100000"/>
                </a:lnSpc>
                <a:spcBef>
                  <a:spcPts val="90"/>
                </a:spcBef>
                <a:tabLst>
                  <a:tab pos="825500" algn="l"/>
                  <a:tab pos="1003300" algn="l"/>
                </a:tabLst>
              </a:pPr>
              <a:r>
                <a:rPr sz="1400" b="1" spc="-10" dirty="0">
                  <a:latin typeface="Calibri"/>
                  <a:cs typeface="Calibri"/>
                </a:rPr>
                <a:t>Lexical	</a:t>
              </a:r>
              <a:r>
                <a:rPr sz="1400" u="sng" spc="-15" dirty="0">
                  <a:uFill>
                    <a:solidFill>
                      <a:srgbClr val="262626"/>
                    </a:solidFill>
                  </a:uFill>
                  <a:latin typeface="Times New Roman"/>
                  <a:cs typeface="Times New Roman"/>
                </a:rPr>
                <a:t> </a:t>
              </a:r>
              <a:r>
                <a:rPr sz="1400" u="sng" spc="-10" dirty="0">
                  <a:uFill>
                    <a:solidFill>
                      <a:srgbClr val="262626"/>
                    </a:solidFill>
                  </a:uFill>
                  <a:latin typeface="Times New Roman"/>
                  <a:cs typeface="Times New Roman"/>
                </a:rPr>
                <a:t>	</a:t>
              </a:r>
              <a:endParaRPr sz="1400">
                <a:latin typeface="Times New Roman"/>
                <a:cs typeface="Times New Roman"/>
              </a:endParaRPr>
            </a:p>
            <a:p>
              <a:pPr marL="12700">
                <a:lnSpc>
                  <a:spcPct val="100000"/>
                </a:lnSpc>
              </a:pPr>
              <a:r>
                <a:rPr sz="1400" b="1" spc="-15" dirty="0">
                  <a:latin typeface="Calibri"/>
                  <a:cs typeface="Calibri"/>
                </a:rPr>
                <a:t>Features</a:t>
              </a:r>
              <a:endParaRPr sz="1400">
                <a:latin typeface="Calibri"/>
                <a:cs typeface="Calibri"/>
              </a:endParaRPr>
            </a:p>
          </p:txBody>
        </p:sp>
        <p:sp>
          <p:nvSpPr>
            <p:cNvPr id="16" name="object 11"/>
            <p:cNvSpPr txBox="1"/>
            <p:nvPr/>
          </p:nvSpPr>
          <p:spPr>
            <a:xfrm>
              <a:off x="8000613" y="3635755"/>
              <a:ext cx="274955" cy="18859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m</a:t>
              </a:r>
              <a:endParaRPr sz="1600">
                <a:latin typeface="Calibri"/>
                <a:cs typeface="Calibri"/>
              </a:endParaRPr>
            </a:p>
          </p:txBody>
        </p:sp>
        <p:sp>
          <p:nvSpPr>
            <p:cNvPr id="17" name="object 12"/>
            <p:cNvSpPr/>
            <p:nvPr/>
          </p:nvSpPr>
          <p:spPr>
            <a:xfrm>
              <a:off x="7581708" y="4038009"/>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18" name="object 13"/>
            <p:cNvSpPr/>
            <p:nvPr/>
          </p:nvSpPr>
          <p:spPr>
            <a:xfrm>
              <a:off x="7581708" y="4125911"/>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19" name="object 14"/>
            <p:cNvSpPr/>
            <p:nvPr/>
          </p:nvSpPr>
          <p:spPr>
            <a:xfrm>
              <a:off x="7581708" y="4210270"/>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20" name="object 15"/>
            <p:cNvSpPr/>
            <p:nvPr/>
          </p:nvSpPr>
          <p:spPr>
            <a:xfrm>
              <a:off x="6093364" y="4038009"/>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21" name="object 16"/>
            <p:cNvSpPr/>
            <p:nvPr/>
          </p:nvSpPr>
          <p:spPr>
            <a:xfrm>
              <a:off x="6093364" y="4125911"/>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22" name="object 17"/>
            <p:cNvSpPr/>
            <p:nvPr/>
          </p:nvSpPr>
          <p:spPr>
            <a:xfrm>
              <a:off x="6093364" y="4210270"/>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23" name="object 18"/>
            <p:cNvSpPr/>
            <p:nvPr/>
          </p:nvSpPr>
          <p:spPr>
            <a:xfrm>
              <a:off x="7076640" y="4038009"/>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24" name="object 19"/>
            <p:cNvSpPr/>
            <p:nvPr/>
          </p:nvSpPr>
          <p:spPr>
            <a:xfrm>
              <a:off x="7076640" y="4125911"/>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25" name="object 20"/>
            <p:cNvSpPr/>
            <p:nvPr/>
          </p:nvSpPr>
          <p:spPr>
            <a:xfrm>
              <a:off x="7076640" y="4210270"/>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26" name="object 21"/>
            <p:cNvSpPr txBox="1"/>
            <p:nvPr/>
          </p:nvSpPr>
          <p:spPr>
            <a:xfrm>
              <a:off x="6105830" y="3867403"/>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7" name="object 22"/>
            <p:cNvSpPr txBox="1"/>
            <p:nvPr/>
          </p:nvSpPr>
          <p:spPr>
            <a:xfrm>
              <a:off x="7112166" y="3873500"/>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8" name="object 23"/>
            <p:cNvSpPr txBox="1"/>
            <p:nvPr/>
          </p:nvSpPr>
          <p:spPr>
            <a:xfrm>
              <a:off x="7614208" y="3873500"/>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9" name="object 24"/>
            <p:cNvSpPr/>
            <p:nvPr/>
          </p:nvSpPr>
          <p:spPr>
            <a:xfrm>
              <a:off x="7902035" y="3591276"/>
              <a:ext cx="100330" cy="692150"/>
            </a:xfrm>
            <a:custGeom>
              <a:avLst/>
              <a:gdLst/>
              <a:ahLst/>
              <a:cxnLst/>
              <a:rect l="l" t="t" r="r" b="b"/>
              <a:pathLst>
                <a:path w="100329" h="692150">
                  <a:moveTo>
                    <a:pt x="5312" y="600911"/>
                  </a:moveTo>
                  <a:lnTo>
                    <a:pt x="768" y="603562"/>
                  </a:lnTo>
                  <a:lnTo>
                    <a:pt x="1" y="606479"/>
                  </a:lnTo>
                  <a:lnTo>
                    <a:pt x="49890" y="692002"/>
                  </a:lnTo>
                  <a:lnTo>
                    <a:pt x="55404" y="682551"/>
                  </a:lnTo>
                  <a:lnTo>
                    <a:pt x="45128" y="682551"/>
                  </a:lnTo>
                  <a:lnTo>
                    <a:pt x="45127" y="664936"/>
                  </a:lnTo>
                  <a:lnTo>
                    <a:pt x="8228" y="601680"/>
                  </a:lnTo>
                  <a:lnTo>
                    <a:pt x="5312" y="600911"/>
                  </a:lnTo>
                  <a:close/>
                </a:path>
                <a:path w="100329" h="692150">
                  <a:moveTo>
                    <a:pt x="45128" y="664936"/>
                  </a:moveTo>
                  <a:lnTo>
                    <a:pt x="45128" y="682551"/>
                  </a:lnTo>
                  <a:lnTo>
                    <a:pt x="54653" y="682551"/>
                  </a:lnTo>
                  <a:lnTo>
                    <a:pt x="54653" y="680152"/>
                  </a:lnTo>
                  <a:lnTo>
                    <a:pt x="45777" y="680152"/>
                  </a:lnTo>
                  <a:lnTo>
                    <a:pt x="49890" y="673100"/>
                  </a:lnTo>
                  <a:lnTo>
                    <a:pt x="45128" y="664936"/>
                  </a:lnTo>
                  <a:close/>
                </a:path>
                <a:path w="100329" h="692150">
                  <a:moveTo>
                    <a:pt x="94467" y="600911"/>
                  </a:moveTo>
                  <a:lnTo>
                    <a:pt x="91551" y="601680"/>
                  </a:lnTo>
                  <a:lnTo>
                    <a:pt x="54653" y="664936"/>
                  </a:lnTo>
                  <a:lnTo>
                    <a:pt x="54653" y="682551"/>
                  </a:lnTo>
                  <a:lnTo>
                    <a:pt x="55404" y="682551"/>
                  </a:lnTo>
                  <a:lnTo>
                    <a:pt x="99778" y="606479"/>
                  </a:lnTo>
                  <a:lnTo>
                    <a:pt x="99011" y="603562"/>
                  </a:lnTo>
                  <a:lnTo>
                    <a:pt x="94467" y="600911"/>
                  </a:lnTo>
                  <a:close/>
                </a:path>
                <a:path w="100329" h="692150">
                  <a:moveTo>
                    <a:pt x="49890" y="673100"/>
                  </a:moveTo>
                  <a:lnTo>
                    <a:pt x="45777" y="680152"/>
                  </a:lnTo>
                  <a:lnTo>
                    <a:pt x="54004" y="680152"/>
                  </a:lnTo>
                  <a:lnTo>
                    <a:pt x="49890" y="673100"/>
                  </a:lnTo>
                  <a:close/>
                </a:path>
                <a:path w="100329" h="692150">
                  <a:moveTo>
                    <a:pt x="54653" y="664936"/>
                  </a:moveTo>
                  <a:lnTo>
                    <a:pt x="49890" y="673100"/>
                  </a:lnTo>
                  <a:lnTo>
                    <a:pt x="54004" y="680152"/>
                  </a:lnTo>
                  <a:lnTo>
                    <a:pt x="54653" y="680152"/>
                  </a:lnTo>
                  <a:lnTo>
                    <a:pt x="54653" y="664936"/>
                  </a:lnTo>
                  <a:close/>
                </a:path>
                <a:path w="100329" h="692150">
                  <a:moveTo>
                    <a:pt x="49889" y="18903"/>
                  </a:moveTo>
                  <a:lnTo>
                    <a:pt x="45126" y="27067"/>
                  </a:lnTo>
                  <a:lnTo>
                    <a:pt x="45128" y="664936"/>
                  </a:lnTo>
                  <a:lnTo>
                    <a:pt x="49890" y="673100"/>
                  </a:lnTo>
                  <a:lnTo>
                    <a:pt x="54652" y="664936"/>
                  </a:lnTo>
                  <a:lnTo>
                    <a:pt x="54651" y="27067"/>
                  </a:lnTo>
                  <a:lnTo>
                    <a:pt x="49889" y="18903"/>
                  </a:lnTo>
                  <a:close/>
                </a:path>
                <a:path w="100329" h="692150">
                  <a:moveTo>
                    <a:pt x="49889" y="0"/>
                  </a:moveTo>
                  <a:lnTo>
                    <a:pt x="0" y="85524"/>
                  </a:lnTo>
                  <a:lnTo>
                    <a:pt x="768" y="88440"/>
                  </a:lnTo>
                  <a:lnTo>
                    <a:pt x="5312" y="91090"/>
                  </a:lnTo>
                  <a:lnTo>
                    <a:pt x="8228" y="90323"/>
                  </a:lnTo>
                  <a:lnTo>
                    <a:pt x="45126" y="27067"/>
                  </a:lnTo>
                  <a:lnTo>
                    <a:pt x="45126" y="9452"/>
                  </a:lnTo>
                  <a:lnTo>
                    <a:pt x="55403" y="9452"/>
                  </a:lnTo>
                  <a:lnTo>
                    <a:pt x="49889" y="0"/>
                  </a:lnTo>
                  <a:close/>
                </a:path>
                <a:path w="100329" h="692150">
                  <a:moveTo>
                    <a:pt x="55403" y="9452"/>
                  </a:moveTo>
                  <a:lnTo>
                    <a:pt x="54651" y="9452"/>
                  </a:lnTo>
                  <a:lnTo>
                    <a:pt x="54651" y="27067"/>
                  </a:lnTo>
                  <a:lnTo>
                    <a:pt x="91550" y="90323"/>
                  </a:lnTo>
                  <a:lnTo>
                    <a:pt x="94467" y="91090"/>
                  </a:lnTo>
                  <a:lnTo>
                    <a:pt x="99011" y="88440"/>
                  </a:lnTo>
                  <a:lnTo>
                    <a:pt x="99778" y="85524"/>
                  </a:lnTo>
                  <a:lnTo>
                    <a:pt x="55403" y="9452"/>
                  </a:lnTo>
                  <a:close/>
                </a:path>
                <a:path w="100329" h="692150">
                  <a:moveTo>
                    <a:pt x="54651" y="11851"/>
                  </a:moveTo>
                  <a:lnTo>
                    <a:pt x="54002" y="11851"/>
                  </a:lnTo>
                  <a:lnTo>
                    <a:pt x="49889" y="18903"/>
                  </a:lnTo>
                  <a:lnTo>
                    <a:pt x="54651" y="27067"/>
                  </a:lnTo>
                  <a:lnTo>
                    <a:pt x="54651" y="11851"/>
                  </a:lnTo>
                  <a:close/>
                </a:path>
                <a:path w="100329" h="692150">
                  <a:moveTo>
                    <a:pt x="54651" y="9452"/>
                  </a:moveTo>
                  <a:lnTo>
                    <a:pt x="45126" y="9452"/>
                  </a:lnTo>
                  <a:lnTo>
                    <a:pt x="45126" y="27067"/>
                  </a:lnTo>
                  <a:lnTo>
                    <a:pt x="49889" y="18903"/>
                  </a:lnTo>
                  <a:lnTo>
                    <a:pt x="45775" y="11851"/>
                  </a:lnTo>
                  <a:lnTo>
                    <a:pt x="54651" y="11851"/>
                  </a:lnTo>
                  <a:lnTo>
                    <a:pt x="54651" y="9452"/>
                  </a:lnTo>
                  <a:close/>
                </a:path>
                <a:path w="100329" h="692150">
                  <a:moveTo>
                    <a:pt x="54002" y="11851"/>
                  </a:moveTo>
                  <a:lnTo>
                    <a:pt x="45775" y="11851"/>
                  </a:lnTo>
                  <a:lnTo>
                    <a:pt x="49889" y="18903"/>
                  </a:lnTo>
                  <a:lnTo>
                    <a:pt x="54002" y="11851"/>
                  </a:lnTo>
                  <a:close/>
                </a:path>
              </a:pathLst>
            </a:custGeom>
            <a:solidFill>
              <a:srgbClr val="262626"/>
            </a:solidFill>
          </p:spPr>
          <p:txBody>
            <a:bodyPr wrap="square" lIns="0" tIns="0" rIns="0" bIns="0" rtlCol="0"/>
            <a:lstStyle/>
            <a:p>
              <a:endParaRPr/>
            </a:p>
          </p:txBody>
        </p:sp>
        <p:sp>
          <p:nvSpPr>
            <p:cNvPr id="30" name="object 25"/>
            <p:cNvSpPr txBox="1"/>
            <p:nvPr/>
          </p:nvSpPr>
          <p:spPr>
            <a:xfrm>
              <a:off x="6596433" y="3650995"/>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31" name="object 26"/>
            <p:cNvSpPr/>
            <p:nvPr/>
          </p:nvSpPr>
          <p:spPr>
            <a:xfrm>
              <a:off x="6090485" y="3574276"/>
              <a:ext cx="177800" cy="274955"/>
            </a:xfrm>
            <a:custGeom>
              <a:avLst/>
              <a:gdLst/>
              <a:ahLst/>
              <a:cxnLst/>
              <a:rect l="l" t="t" r="r" b="b"/>
              <a:pathLst>
                <a:path w="177800" h="274954">
                  <a:moveTo>
                    <a:pt x="0" y="0"/>
                  </a:moveTo>
                  <a:lnTo>
                    <a:pt x="177336" y="0"/>
                  </a:lnTo>
                  <a:lnTo>
                    <a:pt x="177336" y="274672"/>
                  </a:lnTo>
                  <a:lnTo>
                    <a:pt x="0" y="274672"/>
                  </a:lnTo>
                  <a:lnTo>
                    <a:pt x="0" y="0"/>
                  </a:lnTo>
                  <a:close/>
                </a:path>
              </a:pathLst>
            </a:custGeom>
            <a:ln w="6350">
              <a:solidFill>
                <a:srgbClr val="000000"/>
              </a:solidFill>
            </a:ln>
          </p:spPr>
          <p:txBody>
            <a:bodyPr wrap="square" lIns="0" tIns="0" rIns="0" bIns="0" rtlCol="0"/>
            <a:lstStyle/>
            <a:p>
              <a:endParaRPr/>
            </a:p>
          </p:txBody>
        </p:sp>
        <p:sp>
          <p:nvSpPr>
            <p:cNvPr id="32" name="object 27"/>
            <p:cNvSpPr/>
            <p:nvPr/>
          </p:nvSpPr>
          <p:spPr>
            <a:xfrm>
              <a:off x="6093081" y="3662006"/>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33" name="object 28"/>
            <p:cNvSpPr/>
            <p:nvPr/>
          </p:nvSpPr>
          <p:spPr>
            <a:xfrm>
              <a:off x="7074044" y="3571462"/>
              <a:ext cx="177800" cy="277495"/>
            </a:xfrm>
            <a:custGeom>
              <a:avLst/>
              <a:gdLst/>
              <a:ahLst/>
              <a:cxnLst/>
              <a:rect l="l" t="t" r="r" b="b"/>
              <a:pathLst>
                <a:path w="177800" h="277495">
                  <a:moveTo>
                    <a:pt x="0" y="0"/>
                  </a:moveTo>
                  <a:lnTo>
                    <a:pt x="177336" y="0"/>
                  </a:lnTo>
                  <a:lnTo>
                    <a:pt x="177336" y="277487"/>
                  </a:lnTo>
                  <a:lnTo>
                    <a:pt x="0" y="277487"/>
                  </a:lnTo>
                  <a:lnTo>
                    <a:pt x="0" y="0"/>
                  </a:lnTo>
                  <a:close/>
                </a:path>
              </a:pathLst>
            </a:custGeom>
            <a:ln w="6350">
              <a:solidFill>
                <a:srgbClr val="000000"/>
              </a:solidFill>
            </a:ln>
          </p:spPr>
          <p:txBody>
            <a:bodyPr wrap="square" lIns="0" tIns="0" rIns="0" bIns="0" rtlCol="0"/>
            <a:lstStyle/>
            <a:p>
              <a:endParaRPr/>
            </a:p>
          </p:txBody>
        </p:sp>
        <p:sp>
          <p:nvSpPr>
            <p:cNvPr id="34" name="object 29"/>
            <p:cNvSpPr/>
            <p:nvPr/>
          </p:nvSpPr>
          <p:spPr>
            <a:xfrm>
              <a:off x="7076640" y="3659193"/>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35" name="object 30"/>
            <p:cNvSpPr/>
            <p:nvPr/>
          </p:nvSpPr>
          <p:spPr>
            <a:xfrm>
              <a:off x="7076640" y="3743553"/>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36" name="object 31"/>
            <p:cNvSpPr/>
            <p:nvPr/>
          </p:nvSpPr>
          <p:spPr>
            <a:xfrm>
              <a:off x="7581708" y="3571462"/>
              <a:ext cx="180340" cy="277495"/>
            </a:xfrm>
            <a:custGeom>
              <a:avLst/>
              <a:gdLst/>
              <a:ahLst/>
              <a:cxnLst/>
              <a:rect l="l" t="t" r="r" b="b"/>
              <a:pathLst>
                <a:path w="180340" h="277495">
                  <a:moveTo>
                    <a:pt x="0" y="0"/>
                  </a:moveTo>
                  <a:lnTo>
                    <a:pt x="179932" y="0"/>
                  </a:lnTo>
                  <a:lnTo>
                    <a:pt x="179932" y="277486"/>
                  </a:lnTo>
                  <a:lnTo>
                    <a:pt x="0" y="277486"/>
                  </a:lnTo>
                  <a:lnTo>
                    <a:pt x="0" y="0"/>
                  </a:lnTo>
                  <a:close/>
                </a:path>
              </a:pathLst>
            </a:custGeom>
            <a:ln w="6350">
              <a:solidFill>
                <a:srgbClr val="000000"/>
              </a:solidFill>
            </a:ln>
          </p:spPr>
          <p:txBody>
            <a:bodyPr wrap="square" lIns="0" tIns="0" rIns="0" bIns="0" rtlCol="0"/>
            <a:lstStyle/>
            <a:p>
              <a:endParaRPr/>
            </a:p>
          </p:txBody>
        </p:sp>
        <p:sp>
          <p:nvSpPr>
            <p:cNvPr id="37" name="object 32"/>
            <p:cNvSpPr/>
            <p:nvPr/>
          </p:nvSpPr>
          <p:spPr>
            <a:xfrm>
              <a:off x="7584305" y="3659192"/>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38" name="object 33"/>
            <p:cNvSpPr/>
            <p:nvPr/>
          </p:nvSpPr>
          <p:spPr>
            <a:xfrm>
              <a:off x="7584305" y="3743553"/>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39" name="object 34"/>
            <p:cNvSpPr/>
            <p:nvPr/>
          </p:nvSpPr>
          <p:spPr>
            <a:xfrm>
              <a:off x="6609479" y="5020372"/>
              <a:ext cx="100330" cy="484505"/>
            </a:xfrm>
            <a:custGeom>
              <a:avLst/>
              <a:gdLst/>
              <a:ahLst/>
              <a:cxnLst/>
              <a:rect l="l" t="t" r="r" b="b"/>
              <a:pathLst>
                <a:path w="100329" h="484504">
                  <a:moveTo>
                    <a:pt x="49894" y="18902"/>
                  </a:moveTo>
                  <a:lnTo>
                    <a:pt x="45130" y="27067"/>
                  </a:lnTo>
                  <a:lnTo>
                    <a:pt x="45073" y="484268"/>
                  </a:lnTo>
                  <a:lnTo>
                    <a:pt x="54598" y="484270"/>
                  </a:lnTo>
                  <a:lnTo>
                    <a:pt x="54655" y="27067"/>
                  </a:lnTo>
                  <a:lnTo>
                    <a:pt x="49894" y="18902"/>
                  </a:lnTo>
                  <a:close/>
                </a:path>
                <a:path w="100329" h="484504">
                  <a:moveTo>
                    <a:pt x="55407" y="9450"/>
                  </a:moveTo>
                  <a:lnTo>
                    <a:pt x="45132" y="9450"/>
                  </a:lnTo>
                  <a:lnTo>
                    <a:pt x="54657" y="9451"/>
                  </a:lnTo>
                  <a:lnTo>
                    <a:pt x="54655" y="27067"/>
                  </a:lnTo>
                  <a:lnTo>
                    <a:pt x="91547" y="90328"/>
                  </a:lnTo>
                  <a:lnTo>
                    <a:pt x="94463" y="91095"/>
                  </a:lnTo>
                  <a:lnTo>
                    <a:pt x="99010" y="88433"/>
                  </a:lnTo>
                  <a:lnTo>
                    <a:pt x="99769" y="85517"/>
                  </a:lnTo>
                  <a:lnTo>
                    <a:pt x="55407" y="9450"/>
                  </a:lnTo>
                  <a:close/>
                </a:path>
                <a:path w="100329" h="484504">
                  <a:moveTo>
                    <a:pt x="49896" y="0"/>
                  </a:moveTo>
                  <a:lnTo>
                    <a:pt x="0" y="85529"/>
                  </a:lnTo>
                  <a:lnTo>
                    <a:pt x="764" y="88433"/>
                  </a:lnTo>
                  <a:lnTo>
                    <a:pt x="5308" y="91084"/>
                  </a:lnTo>
                  <a:lnTo>
                    <a:pt x="8224" y="90317"/>
                  </a:lnTo>
                  <a:lnTo>
                    <a:pt x="45130" y="27067"/>
                  </a:lnTo>
                  <a:lnTo>
                    <a:pt x="45132" y="9450"/>
                  </a:lnTo>
                  <a:lnTo>
                    <a:pt x="55407" y="9450"/>
                  </a:lnTo>
                  <a:lnTo>
                    <a:pt x="49896" y="0"/>
                  </a:lnTo>
                  <a:close/>
                </a:path>
                <a:path w="100329" h="484504">
                  <a:moveTo>
                    <a:pt x="45132" y="9450"/>
                  </a:moveTo>
                  <a:lnTo>
                    <a:pt x="45130" y="27067"/>
                  </a:lnTo>
                  <a:lnTo>
                    <a:pt x="49894" y="18902"/>
                  </a:lnTo>
                  <a:lnTo>
                    <a:pt x="45781" y="11850"/>
                  </a:lnTo>
                  <a:lnTo>
                    <a:pt x="54657" y="11850"/>
                  </a:lnTo>
                  <a:lnTo>
                    <a:pt x="54657" y="9451"/>
                  </a:lnTo>
                  <a:lnTo>
                    <a:pt x="45132" y="9450"/>
                  </a:lnTo>
                  <a:close/>
                </a:path>
                <a:path w="100329" h="484504">
                  <a:moveTo>
                    <a:pt x="54657" y="11850"/>
                  </a:moveTo>
                  <a:lnTo>
                    <a:pt x="45781" y="11850"/>
                  </a:lnTo>
                  <a:lnTo>
                    <a:pt x="54008" y="11851"/>
                  </a:lnTo>
                  <a:lnTo>
                    <a:pt x="49894" y="18902"/>
                  </a:lnTo>
                  <a:lnTo>
                    <a:pt x="54655" y="27067"/>
                  </a:lnTo>
                  <a:lnTo>
                    <a:pt x="54657" y="11850"/>
                  </a:lnTo>
                  <a:close/>
                </a:path>
                <a:path w="100329" h="484504">
                  <a:moveTo>
                    <a:pt x="45781" y="11850"/>
                  </a:moveTo>
                  <a:lnTo>
                    <a:pt x="49894" y="18902"/>
                  </a:lnTo>
                  <a:lnTo>
                    <a:pt x="54008" y="11851"/>
                  </a:lnTo>
                  <a:lnTo>
                    <a:pt x="45781" y="11850"/>
                  </a:lnTo>
                  <a:close/>
                </a:path>
              </a:pathLst>
            </a:custGeom>
            <a:solidFill>
              <a:srgbClr val="262626"/>
            </a:solidFill>
          </p:spPr>
          <p:txBody>
            <a:bodyPr wrap="square" lIns="0" tIns="0" rIns="0" bIns="0" rtlCol="0"/>
            <a:lstStyle/>
            <a:p>
              <a:endParaRPr/>
            </a:p>
          </p:txBody>
        </p:sp>
        <p:sp>
          <p:nvSpPr>
            <p:cNvPr id="40" name="object 35"/>
            <p:cNvSpPr/>
            <p:nvPr/>
          </p:nvSpPr>
          <p:spPr>
            <a:xfrm>
              <a:off x="2647331" y="5006582"/>
              <a:ext cx="2474595" cy="738505"/>
            </a:xfrm>
            <a:custGeom>
              <a:avLst/>
              <a:gdLst/>
              <a:ahLst/>
              <a:cxnLst/>
              <a:rect l="l" t="t" r="r" b="b"/>
              <a:pathLst>
                <a:path w="2474595" h="738504">
                  <a:moveTo>
                    <a:pt x="36446" y="29160"/>
                  </a:moveTo>
                  <a:lnTo>
                    <a:pt x="24234" y="32273"/>
                  </a:lnTo>
                  <a:lnTo>
                    <a:pt x="32953" y="41369"/>
                  </a:lnTo>
                  <a:lnTo>
                    <a:pt x="2470725" y="738419"/>
                  </a:lnTo>
                  <a:lnTo>
                    <a:pt x="2474216" y="726208"/>
                  </a:lnTo>
                  <a:lnTo>
                    <a:pt x="36446" y="29160"/>
                  </a:lnTo>
                  <a:close/>
                </a:path>
                <a:path w="2474595" h="738504">
                  <a:moveTo>
                    <a:pt x="99430" y="0"/>
                  </a:moveTo>
                  <a:lnTo>
                    <a:pt x="0" y="25342"/>
                  </a:lnTo>
                  <a:lnTo>
                    <a:pt x="71003" y="99419"/>
                  </a:lnTo>
                  <a:lnTo>
                    <a:pt x="75022" y="99504"/>
                  </a:lnTo>
                  <a:lnTo>
                    <a:pt x="80086" y="94651"/>
                  </a:lnTo>
                  <a:lnTo>
                    <a:pt x="80171" y="90632"/>
                  </a:lnTo>
                  <a:lnTo>
                    <a:pt x="32953" y="41369"/>
                  </a:lnTo>
                  <a:lnTo>
                    <a:pt x="10401" y="34921"/>
                  </a:lnTo>
                  <a:lnTo>
                    <a:pt x="13892" y="22711"/>
                  </a:lnTo>
                  <a:lnTo>
                    <a:pt x="61746" y="22711"/>
                  </a:lnTo>
                  <a:lnTo>
                    <a:pt x="102567" y="12306"/>
                  </a:lnTo>
                  <a:lnTo>
                    <a:pt x="104620" y="8849"/>
                  </a:lnTo>
                  <a:lnTo>
                    <a:pt x="102887" y="2052"/>
                  </a:lnTo>
                  <a:lnTo>
                    <a:pt x="99430" y="0"/>
                  </a:lnTo>
                  <a:close/>
                </a:path>
                <a:path w="2474595" h="738504">
                  <a:moveTo>
                    <a:pt x="13892" y="22711"/>
                  </a:moveTo>
                  <a:lnTo>
                    <a:pt x="10401" y="34921"/>
                  </a:lnTo>
                  <a:lnTo>
                    <a:pt x="32953" y="41369"/>
                  </a:lnTo>
                  <a:lnTo>
                    <a:pt x="26811" y="34961"/>
                  </a:lnTo>
                  <a:lnTo>
                    <a:pt x="13685" y="34961"/>
                  </a:lnTo>
                  <a:lnTo>
                    <a:pt x="16701" y="24414"/>
                  </a:lnTo>
                  <a:lnTo>
                    <a:pt x="19848" y="24414"/>
                  </a:lnTo>
                  <a:lnTo>
                    <a:pt x="13892" y="22711"/>
                  </a:lnTo>
                  <a:close/>
                </a:path>
                <a:path w="2474595" h="738504">
                  <a:moveTo>
                    <a:pt x="16701" y="24414"/>
                  </a:moveTo>
                  <a:lnTo>
                    <a:pt x="13685" y="34961"/>
                  </a:lnTo>
                  <a:lnTo>
                    <a:pt x="24234" y="32273"/>
                  </a:lnTo>
                  <a:lnTo>
                    <a:pt x="16701" y="24414"/>
                  </a:lnTo>
                  <a:close/>
                </a:path>
                <a:path w="2474595" h="738504">
                  <a:moveTo>
                    <a:pt x="24234" y="32273"/>
                  </a:moveTo>
                  <a:lnTo>
                    <a:pt x="13685" y="34961"/>
                  </a:lnTo>
                  <a:lnTo>
                    <a:pt x="26811" y="34961"/>
                  </a:lnTo>
                  <a:lnTo>
                    <a:pt x="24234" y="32273"/>
                  </a:lnTo>
                  <a:close/>
                </a:path>
                <a:path w="2474595" h="738504">
                  <a:moveTo>
                    <a:pt x="19848" y="24414"/>
                  </a:moveTo>
                  <a:lnTo>
                    <a:pt x="16701" y="24414"/>
                  </a:lnTo>
                  <a:lnTo>
                    <a:pt x="24234" y="32273"/>
                  </a:lnTo>
                  <a:lnTo>
                    <a:pt x="36446" y="29160"/>
                  </a:lnTo>
                  <a:lnTo>
                    <a:pt x="19848" y="24414"/>
                  </a:lnTo>
                  <a:close/>
                </a:path>
                <a:path w="2474595" h="738504">
                  <a:moveTo>
                    <a:pt x="61746" y="22711"/>
                  </a:moveTo>
                  <a:lnTo>
                    <a:pt x="13892" y="22711"/>
                  </a:lnTo>
                  <a:lnTo>
                    <a:pt x="36446" y="29160"/>
                  </a:lnTo>
                  <a:lnTo>
                    <a:pt x="61746" y="22711"/>
                  </a:lnTo>
                  <a:close/>
                </a:path>
              </a:pathLst>
            </a:custGeom>
            <a:solidFill>
              <a:srgbClr val="000000"/>
            </a:solidFill>
          </p:spPr>
          <p:txBody>
            <a:bodyPr wrap="square" lIns="0" tIns="0" rIns="0" bIns="0" rtlCol="0"/>
            <a:lstStyle/>
            <a:p>
              <a:endParaRPr/>
            </a:p>
          </p:txBody>
        </p:sp>
        <p:sp>
          <p:nvSpPr>
            <p:cNvPr id="41" name="object 36"/>
            <p:cNvSpPr/>
            <p:nvPr/>
          </p:nvSpPr>
          <p:spPr>
            <a:xfrm>
              <a:off x="6613630" y="4367692"/>
              <a:ext cx="99679" cy="177862"/>
            </a:xfrm>
            <a:prstGeom prst="rect">
              <a:avLst/>
            </a:prstGeom>
            <a:blipFill>
              <a:blip r:embed="rId2" cstate="print"/>
              <a:stretch>
                <a:fillRect/>
              </a:stretch>
            </a:blipFill>
          </p:spPr>
          <p:txBody>
            <a:bodyPr wrap="square" lIns="0" tIns="0" rIns="0" bIns="0" rtlCol="0"/>
            <a:lstStyle/>
            <a:p>
              <a:endParaRPr/>
            </a:p>
          </p:txBody>
        </p:sp>
        <p:sp>
          <p:nvSpPr>
            <p:cNvPr id="42" name="object 37"/>
            <p:cNvSpPr/>
            <p:nvPr/>
          </p:nvSpPr>
          <p:spPr>
            <a:xfrm>
              <a:off x="4826508" y="2036203"/>
              <a:ext cx="3794125" cy="813435"/>
            </a:xfrm>
            <a:custGeom>
              <a:avLst/>
              <a:gdLst/>
              <a:ahLst/>
              <a:cxnLst/>
              <a:rect l="l" t="t" r="r" b="b"/>
              <a:pathLst>
                <a:path w="3794125" h="813435">
                  <a:moveTo>
                    <a:pt x="0" y="135531"/>
                  </a:moveTo>
                  <a:lnTo>
                    <a:pt x="6909" y="92693"/>
                  </a:lnTo>
                  <a:lnTo>
                    <a:pt x="26149" y="55488"/>
                  </a:lnTo>
                  <a:lnTo>
                    <a:pt x="55488" y="26149"/>
                  </a:lnTo>
                  <a:lnTo>
                    <a:pt x="92692" y="6909"/>
                  </a:lnTo>
                  <a:lnTo>
                    <a:pt x="135531" y="0"/>
                  </a:lnTo>
                  <a:lnTo>
                    <a:pt x="3658194" y="0"/>
                  </a:lnTo>
                  <a:lnTo>
                    <a:pt x="3701032" y="6909"/>
                  </a:lnTo>
                  <a:lnTo>
                    <a:pt x="3738237" y="26149"/>
                  </a:lnTo>
                  <a:lnTo>
                    <a:pt x="3767575" y="55488"/>
                  </a:lnTo>
                  <a:lnTo>
                    <a:pt x="3786815" y="92693"/>
                  </a:lnTo>
                  <a:lnTo>
                    <a:pt x="3793725" y="135531"/>
                  </a:lnTo>
                  <a:lnTo>
                    <a:pt x="3793725" y="677640"/>
                  </a:lnTo>
                  <a:lnTo>
                    <a:pt x="3786815" y="720479"/>
                  </a:lnTo>
                  <a:lnTo>
                    <a:pt x="3767575" y="757683"/>
                  </a:lnTo>
                  <a:lnTo>
                    <a:pt x="3738237" y="787022"/>
                  </a:lnTo>
                  <a:lnTo>
                    <a:pt x="3701032" y="806262"/>
                  </a:lnTo>
                  <a:lnTo>
                    <a:pt x="3658194" y="813172"/>
                  </a:lnTo>
                  <a:lnTo>
                    <a:pt x="135531" y="813172"/>
                  </a:lnTo>
                  <a:lnTo>
                    <a:pt x="92692" y="806262"/>
                  </a:lnTo>
                  <a:lnTo>
                    <a:pt x="55488" y="787022"/>
                  </a:lnTo>
                  <a:lnTo>
                    <a:pt x="26149" y="757683"/>
                  </a:lnTo>
                  <a:lnTo>
                    <a:pt x="6909" y="720479"/>
                  </a:lnTo>
                  <a:lnTo>
                    <a:pt x="0" y="677640"/>
                  </a:lnTo>
                  <a:lnTo>
                    <a:pt x="0" y="135531"/>
                  </a:lnTo>
                  <a:close/>
                </a:path>
              </a:pathLst>
            </a:custGeom>
            <a:ln w="6350">
              <a:solidFill>
                <a:srgbClr val="262626"/>
              </a:solidFill>
            </a:ln>
          </p:spPr>
          <p:txBody>
            <a:bodyPr wrap="square" lIns="0" tIns="0" rIns="0" bIns="0" rtlCol="0"/>
            <a:lstStyle/>
            <a:p>
              <a:endParaRPr/>
            </a:p>
          </p:txBody>
        </p:sp>
        <p:sp>
          <p:nvSpPr>
            <p:cNvPr id="43" name="object 38"/>
            <p:cNvSpPr/>
            <p:nvPr/>
          </p:nvSpPr>
          <p:spPr>
            <a:xfrm>
              <a:off x="6022992" y="2127936"/>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44" name="object 39"/>
            <p:cNvSpPr/>
            <p:nvPr/>
          </p:nvSpPr>
          <p:spPr>
            <a:xfrm>
              <a:off x="6820086" y="2136219"/>
              <a:ext cx="389890" cy="374015"/>
            </a:xfrm>
            <a:custGeom>
              <a:avLst/>
              <a:gdLst/>
              <a:ahLst/>
              <a:cxnLst/>
              <a:rect l="l" t="t" r="r" b="b"/>
              <a:pathLst>
                <a:path w="389890"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45" name="object 40"/>
            <p:cNvSpPr/>
            <p:nvPr/>
          </p:nvSpPr>
          <p:spPr>
            <a:xfrm>
              <a:off x="8098504" y="2141438"/>
              <a:ext cx="389890" cy="374015"/>
            </a:xfrm>
            <a:custGeom>
              <a:avLst/>
              <a:gdLst/>
              <a:ahLst/>
              <a:cxnLst/>
              <a:rect l="l" t="t" r="r" b="b"/>
              <a:pathLst>
                <a:path w="389890"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46" name="object 41"/>
            <p:cNvSpPr txBox="1"/>
            <p:nvPr/>
          </p:nvSpPr>
          <p:spPr>
            <a:xfrm>
              <a:off x="4966568" y="2111756"/>
              <a:ext cx="934719" cy="451484"/>
            </a:xfrm>
            <a:prstGeom prst="rect">
              <a:avLst/>
            </a:prstGeom>
          </p:spPr>
          <p:txBody>
            <a:bodyPr vert="horz" wrap="square" lIns="0" tIns="11430" rIns="0" bIns="0" rtlCol="0">
              <a:spAutoFit/>
            </a:bodyPr>
            <a:lstStyle/>
            <a:p>
              <a:pPr marL="51435" marR="5080" indent="-39370">
                <a:lnSpc>
                  <a:spcPct val="100000"/>
                </a:lnSpc>
                <a:spcBef>
                  <a:spcPts val="90"/>
                </a:spcBef>
              </a:pPr>
              <a:r>
                <a:rPr sz="1400" b="1" spc="-5" dirty="0">
                  <a:latin typeface="Calibri"/>
                  <a:cs typeface="Calibri"/>
                </a:rPr>
                <a:t>Linear</a:t>
              </a:r>
              <a:r>
                <a:rPr sz="1400" b="1" spc="-75" dirty="0">
                  <a:latin typeface="Calibri"/>
                  <a:cs typeface="Calibri"/>
                </a:rPr>
                <a:t> </a:t>
              </a:r>
              <a:r>
                <a:rPr sz="1400" b="1" spc="-5" dirty="0">
                  <a:latin typeface="Calibri"/>
                  <a:cs typeface="Calibri"/>
                </a:rPr>
                <a:t>Chain  CRF </a:t>
              </a:r>
              <a:r>
                <a:rPr sz="1400" b="1" spc="-15" dirty="0">
                  <a:latin typeface="Calibri"/>
                  <a:cs typeface="Calibri"/>
                </a:rPr>
                <a:t>for</a:t>
              </a:r>
              <a:r>
                <a:rPr sz="1400" b="1" spc="-80" dirty="0">
                  <a:latin typeface="Calibri"/>
                  <a:cs typeface="Calibri"/>
                </a:rPr>
                <a:t> </a:t>
              </a:r>
              <a:r>
                <a:rPr sz="1400" b="1" spc="-5" dirty="0">
                  <a:latin typeface="Calibri"/>
                  <a:cs typeface="Calibri"/>
                </a:rPr>
                <a:t>NER</a:t>
              </a:r>
              <a:endParaRPr sz="1400">
                <a:latin typeface="Calibri"/>
                <a:cs typeface="Calibri"/>
              </a:endParaRPr>
            </a:p>
          </p:txBody>
        </p:sp>
        <p:sp>
          <p:nvSpPr>
            <p:cNvPr id="47" name="object 42"/>
            <p:cNvSpPr/>
            <p:nvPr/>
          </p:nvSpPr>
          <p:spPr>
            <a:xfrm>
              <a:off x="6676565" y="2319042"/>
              <a:ext cx="147320" cy="0"/>
            </a:xfrm>
            <a:custGeom>
              <a:avLst/>
              <a:gdLst/>
              <a:ahLst/>
              <a:cxnLst/>
              <a:rect l="l" t="t" r="r" b="b"/>
              <a:pathLst>
                <a:path w="147320">
                  <a:moveTo>
                    <a:pt x="0" y="0"/>
                  </a:moveTo>
                  <a:lnTo>
                    <a:pt x="146698" y="0"/>
                  </a:lnTo>
                </a:path>
              </a:pathLst>
            </a:custGeom>
            <a:ln w="14633">
              <a:solidFill>
                <a:srgbClr val="262626"/>
              </a:solidFill>
            </a:ln>
          </p:spPr>
          <p:txBody>
            <a:bodyPr wrap="square" lIns="0" tIns="0" rIns="0" bIns="0" rtlCol="0"/>
            <a:lstStyle/>
            <a:p>
              <a:endParaRPr/>
            </a:p>
          </p:txBody>
        </p:sp>
        <p:sp>
          <p:nvSpPr>
            <p:cNvPr id="48" name="object 43"/>
            <p:cNvSpPr/>
            <p:nvPr/>
          </p:nvSpPr>
          <p:spPr>
            <a:xfrm>
              <a:off x="6409280" y="2319042"/>
              <a:ext cx="149225" cy="0"/>
            </a:xfrm>
            <a:custGeom>
              <a:avLst/>
              <a:gdLst/>
              <a:ahLst/>
              <a:cxnLst/>
              <a:rect l="l" t="t" r="r" b="b"/>
              <a:pathLst>
                <a:path w="149225">
                  <a:moveTo>
                    <a:pt x="0" y="0"/>
                  </a:moveTo>
                  <a:lnTo>
                    <a:pt x="148971" y="0"/>
                  </a:lnTo>
                </a:path>
              </a:pathLst>
            </a:custGeom>
            <a:ln w="14633">
              <a:solidFill>
                <a:srgbClr val="262626"/>
              </a:solidFill>
            </a:ln>
          </p:spPr>
          <p:txBody>
            <a:bodyPr wrap="square" lIns="0" tIns="0" rIns="0" bIns="0" rtlCol="0"/>
            <a:lstStyle/>
            <a:p>
              <a:endParaRPr/>
            </a:p>
          </p:txBody>
        </p:sp>
        <p:sp>
          <p:nvSpPr>
            <p:cNvPr id="49" name="object 44"/>
            <p:cNvSpPr/>
            <p:nvPr/>
          </p:nvSpPr>
          <p:spPr>
            <a:xfrm>
              <a:off x="6558252" y="2255222"/>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50" name="object 45"/>
            <p:cNvSpPr/>
            <p:nvPr/>
          </p:nvSpPr>
          <p:spPr>
            <a:xfrm>
              <a:off x="6558252" y="2255222"/>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51" name="object 46"/>
            <p:cNvSpPr/>
            <p:nvPr/>
          </p:nvSpPr>
          <p:spPr>
            <a:xfrm>
              <a:off x="7916782" y="2324260"/>
              <a:ext cx="185420" cy="0"/>
            </a:xfrm>
            <a:custGeom>
              <a:avLst/>
              <a:gdLst/>
              <a:ahLst/>
              <a:cxnLst/>
              <a:rect l="l" t="t" r="r" b="b"/>
              <a:pathLst>
                <a:path w="185420">
                  <a:moveTo>
                    <a:pt x="0" y="0"/>
                  </a:moveTo>
                  <a:lnTo>
                    <a:pt x="184896" y="0"/>
                  </a:lnTo>
                </a:path>
              </a:pathLst>
            </a:custGeom>
            <a:ln w="14633">
              <a:solidFill>
                <a:srgbClr val="262626"/>
              </a:solidFill>
            </a:ln>
          </p:spPr>
          <p:txBody>
            <a:bodyPr wrap="square" lIns="0" tIns="0" rIns="0" bIns="0" rtlCol="0"/>
            <a:lstStyle/>
            <a:p>
              <a:endParaRPr/>
            </a:p>
          </p:txBody>
        </p:sp>
        <p:sp>
          <p:nvSpPr>
            <p:cNvPr id="52" name="object 47"/>
            <p:cNvSpPr/>
            <p:nvPr/>
          </p:nvSpPr>
          <p:spPr>
            <a:xfrm>
              <a:off x="7672393" y="2324260"/>
              <a:ext cx="126364" cy="0"/>
            </a:xfrm>
            <a:custGeom>
              <a:avLst/>
              <a:gdLst/>
              <a:ahLst/>
              <a:cxnLst/>
              <a:rect l="l" t="t" r="r" b="b"/>
              <a:pathLst>
                <a:path w="126365">
                  <a:moveTo>
                    <a:pt x="0" y="0"/>
                  </a:moveTo>
                  <a:lnTo>
                    <a:pt x="126075" y="0"/>
                  </a:lnTo>
                </a:path>
              </a:pathLst>
            </a:custGeom>
            <a:ln w="14633">
              <a:solidFill>
                <a:srgbClr val="262626"/>
              </a:solidFill>
            </a:ln>
          </p:spPr>
          <p:txBody>
            <a:bodyPr wrap="square" lIns="0" tIns="0" rIns="0" bIns="0" rtlCol="0"/>
            <a:lstStyle/>
            <a:p>
              <a:endParaRPr/>
            </a:p>
          </p:txBody>
        </p:sp>
        <p:sp>
          <p:nvSpPr>
            <p:cNvPr id="53" name="object 48"/>
            <p:cNvSpPr txBox="1"/>
            <p:nvPr/>
          </p:nvSpPr>
          <p:spPr>
            <a:xfrm>
              <a:off x="7290424" y="2139187"/>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54" name="object 49"/>
            <p:cNvSpPr/>
            <p:nvPr/>
          </p:nvSpPr>
          <p:spPr>
            <a:xfrm>
              <a:off x="6217724" y="2501860"/>
              <a:ext cx="951230" cy="177165"/>
            </a:xfrm>
            <a:custGeom>
              <a:avLst/>
              <a:gdLst/>
              <a:ahLst/>
              <a:cxnLst/>
              <a:rect l="l" t="t" r="r" b="b"/>
              <a:pathLst>
                <a:path w="951229" h="177164">
                  <a:moveTo>
                    <a:pt x="950905" y="176681"/>
                  </a:moveTo>
                  <a:lnTo>
                    <a:pt x="0" y="0"/>
                  </a:lnTo>
                </a:path>
              </a:pathLst>
            </a:custGeom>
            <a:ln w="6350">
              <a:solidFill>
                <a:srgbClr val="000000"/>
              </a:solidFill>
            </a:ln>
          </p:spPr>
          <p:txBody>
            <a:bodyPr wrap="square" lIns="0" tIns="0" rIns="0" bIns="0" rtlCol="0"/>
            <a:lstStyle/>
            <a:p>
              <a:endParaRPr/>
            </a:p>
          </p:txBody>
        </p:sp>
        <p:sp>
          <p:nvSpPr>
            <p:cNvPr id="55" name="object 50"/>
            <p:cNvSpPr/>
            <p:nvPr/>
          </p:nvSpPr>
          <p:spPr>
            <a:xfrm>
              <a:off x="7014818" y="2510143"/>
              <a:ext cx="154305" cy="168910"/>
            </a:xfrm>
            <a:custGeom>
              <a:avLst/>
              <a:gdLst/>
              <a:ahLst/>
              <a:cxnLst/>
              <a:rect l="l" t="t" r="r" b="b"/>
              <a:pathLst>
                <a:path w="154304" h="168910">
                  <a:moveTo>
                    <a:pt x="153811" y="168398"/>
                  </a:moveTo>
                  <a:lnTo>
                    <a:pt x="0" y="0"/>
                  </a:lnTo>
                </a:path>
              </a:pathLst>
            </a:custGeom>
            <a:ln w="6350">
              <a:solidFill>
                <a:srgbClr val="000000"/>
              </a:solidFill>
            </a:ln>
          </p:spPr>
          <p:txBody>
            <a:bodyPr wrap="square" lIns="0" tIns="0" rIns="0" bIns="0" rtlCol="0"/>
            <a:lstStyle/>
            <a:p>
              <a:endParaRPr/>
            </a:p>
          </p:txBody>
        </p:sp>
        <p:sp>
          <p:nvSpPr>
            <p:cNvPr id="56" name="object 51"/>
            <p:cNvSpPr/>
            <p:nvPr/>
          </p:nvSpPr>
          <p:spPr>
            <a:xfrm>
              <a:off x="7168629" y="2515361"/>
              <a:ext cx="1125220" cy="163195"/>
            </a:xfrm>
            <a:custGeom>
              <a:avLst/>
              <a:gdLst/>
              <a:ahLst/>
              <a:cxnLst/>
              <a:rect l="l" t="t" r="r" b="b"/>
              <a:pathLst>
                <a:path w="1125220" h="163194">
                  <a:moveTo>
                    <a:pt x="0" y="163180"/>
                  </a:moveTo>
                  <a:lnTo>
                    <a:pt x="1124606" y="0"/>
                  </a:lnTo>
                </a:path>
              </a:pathLst>
            </a:custGeom>
            <a:ln w="6350">
              <a:solidFill>
                <a:srgbClr val="000000"/>
              </a:solidFill>
            </a:ln>
          </p:spPr>
          <p:txBody>
            <a:bodyPr wrap="square" lIns="0" tIns="0" rIns="0" bIns="0" rtlCol="0"/>
            <a:lstStyle/>
            <a:p>
              <a:endParaRPr/>
            </a:p>
          </p:txBody>
        </p:sp>
        <p:sp>
          <p:nvSpPr>
            <p:cNvPr id="57" name="object 52"/>
            <p:cNvSpPr txBox="1"/>
            <p:nvPr/>
          </p:nvSpPr>
          <p:spPr>
            <a:xfrm>
              <a:off x="6117806" y="2157475"/>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1</a:t>
              </a:r>
              <a:endParaRPr sz="1350" baseline="-21604">
                <a:latin typeface="Calibri"/>
                <a:cs typeface="Calibri"/>
              </a:endParaRPr>
            </a:p>
          </p:txBody>
        </p:sp>
        <p:sp>
          <p:nvSpPr>
            <p:cNvPr id="58" name="object 53"/>
            <p:cNvSpPr txBox="1"/>
            <p:nvPr/>
          </p:nvSpPr>
          <p:spPr>
            <a:xfrm>
              <a:off x="6904860" y="2157475"/>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2</a:t>
              </a:r>
              <a:endParaRPr sz="1350" baseline="-21604">
                <a:latin typeface="Calibri"/>
                <a:cs typeface="Calibri"/>
              </a:endParaRPr>
            </a:p>
          </p:txBody>
        </p:sp>
        <p:sp>
          <p:nvSpPr>
            <p:cNvPr id="59" name="object 54"/>
            <p:cNvSpPr txBox="1"/>
            <p:nvPr/>
          </p:nvSpPr>
          <p:spPr>
            <a:xfrm>
              <a:off x="8188483" y="2157475"/>
              <a:ext cx="219710" cy="238125"/>
            </a:xfrm>
            <a:prstGeom prst="rect">
              <a:avLst/>
            </a:prstGeom>
          </p:spPr>
          <p:txBody>
            <a:bodyPr vert="horz" wrap="square" lIns="0" tIns="11430" rIns="0" bIns="0" rtlCol="0">
              <a:spAutoFit/>
            </a:bodyPr>
            <a:lstStyle/>
            <a:p>
              <a:pPr marL="38100">
                <a:lnSpc>
                  <a:spcPct val="100000"/>
                </a:lnSpc>
                <a:spcBef>
                  <a:spcPts val="90"/>
                </a:spcBef>
              </a:pPr>
              <a:r>
                <a:rPr sz="1400" spc="10" dirty="0">
                  <a:latin typeface="Calibri"/>
                  <a:cs typeface="Calibri"/>
                </a:rPr>
                <a:t>y</a:t>
              </a:r>
              <a:r>
                <a:rPr sz="1350" spc="15" baseline="-21604" dirty="0">
                  <a:latin typeface="Calibri"/>
                  <a:cs typeface="Calibri"/>
                </a:rPr>
                <a:t>n</a:t>
              </a:r>
              <a:endParaRPr sz="1350" baseline="-21604">
                <a:latin typeface="Calibri"/>
                <a:cs typeface="Calibri"/>
              </a:endParaRPr>
            </a:p>
          </p:txBody>
        </p:sp>
        <p:sp>
          <p:nvSpPr>
            <p:cNvPr id="60" name="object 55"/>
            <p:cNvSpPr/>
            <p:nvPr/>
          </p:nvSpPr>
          <p:spPr>
            <a:xfrm>
              <a:off x="7798468" y="2255532"/>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61" name="object 56"/>
            <p:cNvSpPr/>
            <p:nvPr/>
          </p:nvSpPr>
          <p:spPr>
            <a:xfrm>
              <a:off x="7798468" y="2255532"/>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62" name="object 57"/>
            <p:cNvSpPr/>
            <p:nvPr/>
          </p:nvSpPr>
          <p:spPr>
            <a:xfrm>
              <a:off x="7109471" y="2678541"/>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63" name="object 58"/>
            <p:cNvSpPr/>
            <p:nvPr/>
          </p:nvSpPr>
          <p:spPr>
            <a:xfrm>
              <a:off x="7109471" y="2678541"/>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64" name="object 59"/>
            <p:cNvSpPr/>
            <p:nvPr/>
          </p:nvSpPr>
          <p:spPr>
            <a:xfrm>
              <a:off x="6664669" y="2797882"/>
              <a:ext cx="504190" cy="712470"/>
            </a:xfrm>
            <a:custGeom>
              <a:avLst/>
              <a:gdLst/>
              <a:ahLst/>
              <a:cxnLst/>
              <a:rect l="l" t="t" r="r" b="b"/>
              <a:pathLst>
                <a:path w="504190" h="712470">
                  <a:moveTo>
                    <a:pt x="496703" y="10297"/>
                  </a:moveTo>
                  <a:lnTo>
                    <a:pt x="490970" y="12914"/>
                  </a:lnTo>
                  <a:lnTo>
                    <a:pt x="0" y="708767"/>
                  </a:lnTo>
                  <a:lnTo>
                    <a:pt x="5187" y="712429"/>
                  </a:lnTo>
                  <a:lnTo>
                    <a:pt x="496160" y="16573"/>
                  </a:lnTo>
                  <a:lnTo>
                    <a:pt x="496703" y="10297"/>
                  </a:lnTo>
                  <a:close/>
                </a:path>
                <a:path w="504190" h="712470">
                  <a:moveTo>
                    <a:pt x="503681" y="3317"/>
                  </a:moveTo>
                  <a:lnTo>
                    <a:pt x="497742" y="3317"/>
                  </a:lnTo>
                  <a:lnTo>
                    <a:pt x="502930" y="6978"/>
                  </a:lnTo>
                  <a:lnTo>
                    <a:pt x="496160" y="16573"/>
                  </a:lnTo>
                  <a:lnTo>
                    <a:pt x="489411" y="94509"/>
                  </a:lnTo>
                  <a:lnTo>
                    <a:pt x="490705" y="96048"/>
                  </a:lnTo>
                  <a:lnTo>
                    <a:pt x="494198" y="96351"/>
                  </a:lnTo>
                  <a:lnTo>
                    <a:pt x="495738" y="95056"/>
                  </a:lnTo>
                  <a:lnTo>
                    <a:pt x="503681" y="3317"/>
                  </a:lnTo>
                  <a:close/>
                </a:path>
                <a:path w="504190" h="712470">
                  <a:moveTo>
                    <a:pt x="503969" y="0"/>
                  </a:moveTo>
                  <a:lnTo>
                    <a:pt x="417172" y="39625"/>
                  </a:lnTo>
                  <a:lnTo>
                    <a:pt x="416469" y="41508"/>
                  </a:lnTo>
                  <a:lnTo>
                    <a:pt x="417926" y="44698"/>
                  </a:lnTo>
                  <a:lnTo>
                    <a:pt x="419809" y="45401"/>
                  </a:lnTo>
                  <a:lnTo>
                    <a:pt x="490970" y="12914"/>
                  </a:lnTo>
                  <a:lnTo>
                    <a:pt x="497742" y="3317"/>
                  </a:lnTo>
                  <a:lnTo>
                    <a:pt x="503681" y="3317"/>
                  </a:lnTo>
                  <a:lnTo>
                    <a:pt x="503969" y="0"/>
                  </a:lnTo>
                  <a:close/>
                </a:path>
                <a:path w="504190" h="712470">
                  <a:moveTo>
                    <a:pt x="499948" y="4874"/>
                  </a:moveTo>
                  <a:lnTo>
                    <a:pt x="497173" y="4874"/>
                  </a:lnTo>
                  <a:lnTo>
                    <a:pt x="501655" y="8036"/>
                  </a:lnTo>
                  <a:lnTo>
                    <a:pt x="496703" y="10297"/>
                  </a:lnTo>
                  <a:lnTo>
                    <a:pt x="496160" y="16573"/>
                  </a:lnTo>
                  <a:lnTo>
                    <a:pt x="502930" y="6978"/>
                  </a:lnTo>
                  <a:lnTo>
                    <a:pt x="499948" y="4874"/>
                  </a:lnTo>
                  <a:close/>
                </a:path>
                <a:path w="504190" h="712470">
                  <a:moveTo>
                    <a:pt x="497742" y="3317"/>
                  </a:moveTo>
                  <a:lnTo>
                    <a:pt x="490970" y="12914"/>
                  </a:lnTo>
                  <a:lnTo>
                    <a:pt x="496703" y="10297"/>
                  </a:lnTo>
                  <a:lnTo>
                    <a:pt x="497173" y="4874"/>
                  </a:lnTo>
                  <a:lnTo>
                    <a:pt x="499948" y="4874"/>
                  </a:lnTo>
                  <a:lnTo>
                    <a:pt x="497742" y="3317"/>
                  </a:lnTo>
                  <a:close/>
                </a:path>
                <a:path w="504190" h="712470">
                  <a:moveTo>
                    <a:pt x="497173" y="4874"/>
                  </a:moveTo>
                  <a:lnTo>
                    <a:pt x="496703" y="10297"/>
                  </a:lnTo>
                  <a:lnTo>
                    <a:pt x="501655" y="8036"/>
                  </a:lnTo>
                  <a:lnTo>
                    <a:pt x="497173" y="4874"/>
                  </a:lnTo>
                  <a:close/>
                </a:path>
              </a:pathLst>
            </a:custGeom>
            <a:solidFill>
              <a:srgbClr val="000000"/>
            </a:solidFill>
          </p:spPr>
          <p:txBody>
            <a:bodyPr wrap="square" lIns="0" tIns="0" rIns="0" bIns="0" rtlCol="0"/>
            <a:lstStyle/>
            <a:p>
              <a:endParaRPr/>
            </a:p>
          </p:txBody>
        </p:sp>
        <p:sp>
          <p:nvSpPr>
            <p:cNvPr id="65" name="object 60"/>
            <p:cNvSpPr/>
            <p:nvPr/>
          </p:nvSpPr>
          <p:spPr>
            <a:xfrm>
              <a:off x="2645596" y="2772831"/>
              <a:ext cx="4523105" cy="1338580"/>
            </a:xfrm>
            <a:custGeom>
              <a:avLst/>
              <a:gdLst/>
              <a:ahLst/>
              <a:cxnLst/>
              <a:rect l="l" t="t" r="r" b="b"/>
              <a:pathLst>
                <a:path w="4523105" h="1338579">
                  <a:moveTo>
                    <a:pt x="4486626" y="28976"/>
                  </a:moveTo>
                  <a:lnTo>
                    <a:pt x="0" y="1325929"/>
                  </a:lnTo>
                  <a:lnTo>
                    <a:pt x="3526" y="1338130"/>
                  </a:lnTo>
                  <a:lnTo>
                    <a:pt x="4490153" y="41176"/>
                  </a:lnTo>
                  <a:lnTo>
                    <a:pt x="4498847" y="32053"/>
                  </a:lnTo>
                  <a:lnTo>
                    <a:pt x="4486626" y="28976"/>
                  </a:lnTo>
                  <a:close/>
                </a:path>
                <a:path w="4523105" h="1338579">
                  <a:moveTo>
                    <a:pt x="4512514" y="22398"/>
                  </a:moveTo>
                  <a:lnTo>
                    <a:pt x="4509381" y="22398"/>
                  </a:lnTo>
                  <a:lnTo>
                    <a:pt x="4512909" y="34598"/>
                  </a:lnTo>
                  <a:lnTo>
                    <a:pt x="4490153" y="41176"/>
                  </a:lnTo>
                  <a:lnTo>
                    <a:pt x="4443078" y="90575"/>
                  </a:lnTo>
                  <a:lnTo>
                    <a:pt x="4443176" y="94594"/>
                  </a:lnTo>
                  <a:lnTo>
                    <a:pt x="4448253" y="99433"/>
                  </a:lnTo>
                  <a:lnTo>
                    <a:pt x="4452273" y="99336"/>
                  </a:lnTo>
                  <a:lnTo>
                    <a:pt x="4523060" y="25054"/>
                  </a:lnTo>
                  <a:lnTo>
                    <a:pt x="4512514" y="22398"/>
                  </a:lnTo>
                  <a:close/>
                </a:path>
                <a:path w="4523105" h="1338579">
                  <a:moveTo>
                    <a:pt x="4498847" y="32053"/>
                  </a:moveTo>
                  <a:lnTo>
                    <a:pt x="4490153" y="41176"/>
                  </a:lnTo>
                  <a:lnTo>
                    <a:pt x="4512518" y="34711"/>
                  </a:lnTo>
                  <a:lnTo>
                    <a:pt x="4509402" y="34711"/>
                  </a:lnTo>
                  <a:lnTo>
                    <a:pt x="4498847" y="32053"/>
                  </a:lnTo>
                  <a:close/>
                </a:path>
                <a:path w="4523105" h="1338579">
                  <a:moveTo>
                    <a:pt x="4506357" y="24173"/>
                  </a:moveTo>
                  <a:lnTo>
                    <a:pt x="4498847" y="32053"/>
                  </a:lnTo>
                  <a:lnTo>
                    <a:pt x="4509402" y="34711"/>
                  </a:lnTo>
                  <a:lnTo>
                    <a:pt x="4506357" y="24173"/>
                  </a:lnTo>
                  <a:close/>
                </a:path>
                <a:path w="4523105" h="1338579">
                  <a:moveTo>
                    <a:pt x="4509894" y="24173"/>
                  </a:moveTo>
                  <a:lnTo>
                    <a:pt x="4506357" y="24173"/>
                  </a:lnTo>
                  <a:lnTo>
                    <a:pt x="4509402" y="34711"/>
                  </a:lnTo>
                  <a:lnTo>
                    <a:pt x="4512518" y="34711"/>
                  </a:lnTo>
                  <a:lnTo>
                    <a:pt x="4512909" y="34598"/>
                  </a:lnTo>
                  <a:lnTo>
                    <a:pt x="4509894" y="24173"/>
                  </a:lnTo>
                  <a:close/>
                </a:path>
                <a:path w="4523105" h="1338579">
                  <a:moveTo>
                    <a:pt x="4509381" y="22398"/>
                  </a:moveTo>
                  <a:lnTo>
                    <a:pt x="4486626" y="28976"/>
                  </a:lnTo>
                  <a:lnTo>
                    <a:pt x="4498847" y="32053"/>
                  </a:lnTo>
                  <a:lnTo>
                    <a:pt x="4506357" y="24173"/>
                  </a:lnTo>
                  <a:lnTo>
                    <a:pt x="4509894" y="24173"/>
                  </a:lnTo>
                  <a:lnTo>
                    <a:pt x="4509381" y="22398"/>
                  </a:lnTo>
                  <a:close/>
                </a:path>
                <a:path w="4523105" h="1338579">
                  <a:moveTo>
                    <a:pt x="4423557" y="0"/>
                  </a:moveTo>
                  <a:lnTo>
                    <a:pt x="4420105" y="2062"/>
                  </a:lnTo>
                  <a:lnTo>
                    <a:pt x="4418393" y="8863"/>
                  </a:lnTo>
                  <a:lnTo>
                    <a:pt x="4420455" y="12315"/>
                  </a:lnTo>
                  <a:lnTo>
                    <a:pt x="4486626" y="28976"/>
                  </a:lnTo>
                  <a:lnTo>
                    <a:pt x="4509381" y="22398"/>
                  </a:lnTo>
                  <a:lnTo>
                    <a:pt x="4512514" y="22398"/>
                  </a:lnTo>
                  <a:lnTo>
                    <a:pt x="4423557" y="0"/>
                  </a:lnTo>
                  <a:close/>
                </a:path>
              </a:pathLst>
            </a:custGeom>
            <a:solidFill>
              <a:srgbClr val="000000"/>
            </a:solidFill>
          </p:spPr>
          <p:txBody>
            <a:bodyPr wrap="square" lIns="0" tIns="0" rIns="0" bIns="0" rtlCol="0"/>
            <a:lstStyle/>
            <a:p>
              <a:endParaRPr/>
            </a:p>
          </p:txBody>
        </p:sp>
        <p:sp>
          <p:nvSpPr>
            <p:cNvPr id="66" name="object 61"/>
            <p:cNvSpPr/>
            <p:nvPr/>
          </p:nvSpPr>
          <p:spPr>
            <a:xfrm>
              <a:off x="2647232" y="4968824"/>
              <a:ext cx="2480945" cy="796290"/>
            </a:xfrm>
            <a:custGeom>
              <a:avLst/>
              <a:gdLst/>
              <a:ahLst/>
              <a:cxnLst/>
              <a:rect l="l" t="t" r="r" b="b"/>
              <a:pathLst>
                <a:path w="2480945" h="796289">
                  <a:moveTo>
                    <a:pt x="164005" y="78868"/>
                  </a:moveTo>
                  <a:lnTo>
                    <a:pt x="109051" y="92875"/>
                  </a:lnTo>
                  <a:lnTo>
                    <a:pt x="148294" y="133816"/>
                  </a:lnTo>
                  <a:lnTo>
                    <a:pt x="2464714" y="796166"/>
                  </a:lnTo>
                  <a:lnTo>
                    <a:pt x="2480425" y="741218"/>
                  </a:lnTo>
                  <a:lnTo>
                    <a:pt x="164005" y="78868"/>
                  </a:lnTo>
                  <a:close/>
                </a:path>
                <a:path w="2480945" h="796289">
                  <a:moveTo>
                    <a:pt x="251140" y="0"/>
                  </a:moveTo>
                  <a:lnTo>
                    <a:pt x="239807" y="571"/>
                  </a:lnTo>
                  <a:lnTo>
                    <a:pt x="0" y="61693"/>
                  </a:lnTo>
                  <a:lnTo>
                    <a:pt x="171245" y="240350"/>
                  </a:lnTo>
                  <a:lnTo>
                    <a:pt x="180563" y="246826"/>
                  </a:lnTo>
                  <a:lnTo>
                    <a:pt x="191269" y="249146"/>
                  </a:lnTo>
                  <a:lnTo>
                    <a:pt x="202064" y="247282"/>
                  </a:lnTo>
                  <a:lnTo>
                    <a:pt x="218579" y="210389"/>
                  </a:lnTo>
                  <a:lnTo>
                    <a:pt x="148294" y="133816"/>
                  </a:lnTo>
                  <a:lnTo>
                    <a:pt x="46663" y="104756"/>
                  </a:lnTo>
                  <a:lnTo>
                    <a:pt x="62374" y="49809"/>
                  </a:lnTo>
                  <a:lnTo>
                    <a:pt x="265231" y="49809"/>
                  </a:lnTo>
                  <a:lnTo>
                    <a:pt x="271434" y="42850"/>
                  </a:lnTo>
                  <a:lnTo>
                    <a:pt x="275125" y="32536"/>
                  </a:lnTo>
                  <a:lnTo>
                    <a:pt x="274554" y="21203"/>
                  </a:lnTo>
                  <a:lnTo>
                    <a:pt x="269631" y="10979"/>
                  </a:lnTo>
                  <a:lnTo>
                    <a:pt x="261453" y="3690"/>
                  </a:lnTo>
                  <a:lnTo>
                    <a:pt x="251140" y="0"/>
                  </a:lnTo>
                  <a:close/>
                </a:path>
                <a:path w="2480945" h="796289">
                  <a:moveTo>
                    <a:pt x="62374" y="49809"/>
                  </a:moveTo>
                  <a:lnTo>
                    <a:pt x="46663" y="104756"/>
                  </a:lnTo>
                  <a:lnTo>
                    <a:pt x="148294" y="133816"/>
                  </a:lnTo>
                  <a:lnTo>
                    <a:pt x="120648" y="104974"/>
                  </a:lnTo>
                  <a:lnTo>
                    <a:pt x="61583" y="104974"/>
                  </a:lnTo>
                  <a:lnTo>
                    <a:pt x="75154" y="57511"/>
                  </a:lnTo>
                  <a:lnTo>
                    <a:pt x="89312" y="57511"/>
                  </a:lnTo>
                  <a:lnTo>
                    <a:pt x="62374" y="49809"/>
                  </a:lnTo>
                  <a:close/>
                </a:path>
                <a:path w="2480945" h="796289">
                  <a:moveTo>
                    <a:pt x="75154" y="57511"/>
                  </a:moveTo>
                  <a:lnTo>
                    <a:pt x="61583" y="104974"/>
                  </a:lnTo>
                  <a:lnTo>
                    <a:pt x="109051" y="92875"/>
                  </a:lnTo>
                  <a:lnTo>
                    <a:pt x="75154" y="57511"/>
                  </a:lnTo>
                  <a:close/>
                </a:path>
                <a:path w="2480945" h="796289">
                  <a:moveTo>
                    <a:pt x="109051" y="92875"/>
                  </a:moveTo>
                  <a:lnTo>
                    <a:pt x="61583" y="104974"/>
                  </a:lnTo>
                  <a:lnTo>
                    <a:pt x="120648" y="104974"/>
                  </a:lnTo>
                  <a:lnTo>
                    <a:pt x="109051" y="92875"/>
                  </a:lnTo>
                  <a:close/>
                </a:path>
                <a:path w="2480945" h="796289">
                  <a:moveTo>
                    <a:pt x="89312" y="57511"/>
                  </a:moveTo>
                  <a:lnTo>
                    <a:pt x="75154" y="57511"/>
                  </a:lnTo>
                  <a:lnTo>
                    <a:pt x="109051" y="92875"/>
                  </a:lnTo>
                  <a:lnTo>
                    <a:pt x="164005" y="78868"/>
                  </a:lnTo>
                  <a:lnTo>
                    <a:pt x="89312" y="57511"/>
                  </a:lnTo>
                  <a:close/>
                </a:path>
                <a:path w="2480945" h="796289">
                  <a:moveTo>
                    <a:pt x="265231" y="49809"/>
                  </a:moveTo>
                  <a:lnTo>
                    <a:pt x="62374" y="49809"/>
                  </a:lnTo>
                  <a:lnTo>
                    <a:pt x="164005" y="78868"/>
                  </a:lnTo>
                  <a:lnTo>
                    <a:pt x="253922" y="55950"/>
                  </a:lnTo>
                  <a:lnTo>
                    <a:pt x="264145" y="51027"/>
                  </a:lnTo>
                  <a:lnTo>
                    <a:pt x="265231" y="49809"/>
                  </a:lnTo>
                  <a:close/>
                </a:path>
              </a:pathLst>
            </a:custGeom>
            <a:solidFill>
              <a:srgbClr val="0070C0"/>
            </a:solidFill>
          </p:spPr>
          <p:txBody>
            <a:bodyPr wrap="square" lIns="0" tIns="0" rIns="0" bIns="0" rtlCol="0"/>
            <a:lstStyle/>
            <a:p>
              <a:endParaRPr/>
            </a:p>
          </p:txBody>
        </p:sp>
        <p:sp>
          <p:nvSpPr>
            <p:cNvPr id="67" name="object 62"/>
            <p:cNvSpPr/>
            <p:nvPr/>
          </p:nvSpPr>
          <p:spPr>
            <a:xfrm>
              <a:off x="2639424" y="2747050"/>
              <a:ext cx="4529455" cy="1395730"/>
            </a:xfrm>
            <a:custGeom>
              <a:avLst/>
              <a:gdLst/>
              <a:ahLst/>
              <a:cxnLst/>
              <a:rect l="l" t="t" r="r" b="b"/>
              <a:pathLst>
                <a:path w="4529455" h="1395729">
                  <a:moveTo>
                    <a:pt x="4365375" y="78616"/>
                  </a:moveTo>
                  <a:lnTo>
                    <a:pt x="0" y="1340520"/>
                  </a:lnTo>
                  <a:lnTo>
                    <a:pt x="15871" y="1395422"/>
                  </a:lnTo>
                  <a:lnTo>
                    <a:pt x="4381248" y="133517"/>
                  </a:lnTo>
                  <a:lnTo>
                    <a:pt x="4420371" y="92464"/>
                  </a:lnTo>
                  <a:lnTo>
                    <a:pt x="4365375" y="78616"/>
                  </a:lnTo>
                  <a:close/>
                </a:path>
                <a:path w="4529455" h="1395729">
                  <a:moveTo>
                    <a:pt x="4482808" y="49251"/>
                  </a:moveTo>
                  <a:lnTo>
                    <a:pt x="4466958" y="49251"/>
                  </a:lnTo>
                  <a:lnTo>
                    <a:pt x="4482829" y="104153"/>
                  </a:lnTo>
                  <a:lnTo>
                    <a:pt x="4381248" y="133517"/>
                  </a:lnTo>
                  <a:lnTo>
                    <a:pt x="4317232" y="200692"/>
                  </a:lnTo>
                  <a:lnTo>
                    <a:pt x="4311185" y="210293"/>
                  </a:lnTo>
                  <a:lnTo>
                    <a:pt x="4309351" y="221093"/>
                  </a:lnTo>
                  <a:lnTo>
                    <a:pt x="4311702" y="231792"/>
                  </a:lnTo>
                  <a:lnTo>
                    <a:pt x="4318204" y="241091"/>
                  </a:lnTo>
                  <a:lnTo>
                    <a:pt x="4327806" y="247139"/>
                  </a:lnTo>
                  <a:lnTo>
                    <a:pt x="4338606" y="248972"/>
                  </a:lnTo>
                  <a:lnTo>
                    <a:pt x="4349306" y="246621"/>
                  </a:lnTo>
                  <a:lnTo>
                    <a:pt x="4358604" y="240118"/>
                  </a:lnTo>
                  <a:lnTo>
                    <a:pt x="4529331" y="60965"/>
                  </a:lnTo>
                  <a:lnTo>
                    <a:pt x="4482808" y="49251"/>
                  </a:lnTo>
                  <a:close/>
                </a:path>
                <a:path w="4529455" h="1395729">
                  <a:moveTo>
                    <a:pt x="4420371" y="92464"/>
                  </a:moveTo>
                  <a:lnTo>
                    <a:pt x="4381248" y="133517"/>
                  </a:lnTo>
                  <a:lnTo>
                    <a:pt x="4481889" y="104425"/>
                  </a:lnTo>
                  <a:lnTo>
                    <a:pt x="4467873" y="104425"/>
                  </a:lnTo>
                  <a:lnTo>
                    <a:pt x="4420371" y="92464"/>
                  </a:lnTo>
                  <a:close/>
                </a:path>
                <a:path w="4529455" h="1395729">
                  <a:moveTo>
                    <a:pt x="4454165" y="57002"/>
                  </a:moveTo>
                  <a:lnTo>
                    <a:pt x="4420371" y="92464"/>
                  </a:lnTo>
                  <a:lnTo>
                    <a:pt x="4467873" y="104425"/>
                  </a:lnTo>
                  <a:lnTo>
                    <a:pt x="4454165" y="57002"/>
                  </a:lnTo>
                  <a:close/>
                </a:path>
                <a:path w="4529455" h="1395729">
                  <a:moveTo>
                    <a:pt x="4469198" y="57002"/>
                  </a:moveTo>
                  <a:lnTo>
                    <a:pt x="4454165" y="57002"/>
                  </a:lnTo>
                  <a:lnTo>
                    <a:pt x="4467873" y="104425"/>
                  </a:lnTo>
                  <a:lnTo>
                    <a:pt x="4481889" y="104425"/>
                  </a:lnTo>
                  <a:lnTo>
                    <a:pt x="4482829" y="104153"/>
                  </a:lnTo>
                  <a:lnTo>
                    <a:pt x="4469198" y="57002"/>
                  </a:lnTo>
                  <a:close/>
                </a:path>
                <a:path w="4529455" h="1395729">
                  <a:moveTo>
                    <a:pt x="4466958" y="49251"/>
                  </a:moveTo>
                  <a:lnTo>
                    <a:pt x="4365375" y="78616"/>
                  </a:lnTo>
                  <a:lnTo>
                    <a:pt x="4420371" y="92464"/>
                  </a:lnTo>
                  <a:lnTo>
                    <a:pt x="4454165" y="57002"/>
                  </a:lnTo>
                  <a:lnTo>
                    <a:pt x="4469198" y="57002"/>
                  </a:lnTo>
                  <a:lnTo>
                    <a:pt x="4466958" y="49251"/>
                  </a:lnTo>
                  <a:close/>
                </a:path>
                <a:path w="4529455" h="1395729">
                  <a:moveTo>
                    <a:pt x="4278014" y="0"/>
                  </a:moveTo>
                  <a:lnTo>
                    <a:pt x="4267711" y="3720"/>
                  </a:lnTo>
                  <a:lnTo>
                    <a:pt x="4259554" y="11033"/>
                  </a:lnTo>
                  <a:lnTo>
                    <a:pt x="4254661" y="21270"/>
                  </a:lnTo>
                  <a:lnTo>
                    <a:pt x="4254123" y="32605"/>
                  </a:lnTo>
                  <a:lnTo>
                    <a:pt x="4257843" y="42908"/>
                  </a:lnTo>
                  <a:lnTo>
                    <a:pt x="4265156" y="51064"/>
                  </a:lnTo>
                  <a:lnTo>
                    <a:pt x="4275394" y="55958"/>
                  </a:lnTo>
                  <a:lnTo>
                    <a:pt x="4365375" y="78616"/>
                  </a:lnTo>
                  <a:lnTo>
                    <a:pt x="4466958" y="49251"/>
                  </a:lnTo>
                  <a:lnTo>
                    <a:pt x="4482808" y="49251"/>
                  </a:lnTo>
                  <a:lnTo>
                    <a:pt x="4289348" y="538"/>
                  </a:lnTo>
                  <a:lnTo>
                    <a:pt x="4278014" y="0"/>
                  </a:lnTo>
                  <a:close/>
                </a:path>
              </a:pathLst>
            </a:custGeom>
            <a:solidFill>
              <a:srgbClr val="0070C0"/>
            </a:solidFill>
          </p:spPr>
          <p:txBody>
            <a:bodyPr wrap="square" lIns="0" tIns="0" rIns="0" bIns="0" rtlCol="0"/>
            <a:lstStyle/>
            <a:p>
              <a:endParaRPr/>
            </a:p>
          </p:txBody>
        </p:sp>
        <p:sp>
          <p:nvSpPr>
            <p:cNvPr id="68" name="object 63"/>
            <p:cNvSpPr/>
            <p:nvPr/>
          </p:nvSpPr>
          <p:spPr>
            <a:xfrm>
              <a:off x="868597" y="4104862"/>
              <a:ext cx="3557904" cy="927100"/>
            </a:xfrm>
            <a:custGeom>
              <a:avLst/>
              <a:gdLst/>
              <a:ahLst/>
              <a:cxnLst/>
              <a:rect l="l" t="t" r="r" b="b"/>
              <a:pathLst>
                <a:path w="3557904" h="927100">
                  <a:moveTo>
                    <a:pt x="3403011" y="0"/>
                  </a:moveTo>
                  <a:lnTo>
                    <a:pt x="154513" y="0"/>
                  </a:lnTo>
                  <a:lnTo>
                    <a:pt x="105675" y="7877"/>
                  </a:lnTo>
                  <a:lnTo>
                    <a:pt x="63259" y="29812"/>
                  </a:lnTo>
                  <a:lnTo>
                    <a:pt x="29812" y="63259"/>
                  </a:lnTo>
                  <a:lnTo>
                    <a:pt x="7877" y="105675"/>
                  </a:lnTo>
                  <a:lnTo>
                    <a:pt x="0" y="154513"/>
                  </a:lnTo>
                  <a:lnTo>
                    <a:pt x="0" y="772557"/>
                  </a:lnTo>
                  <a:lnTo>
                    <a:pt x="7877" y="821396"/>
                  </a:lnTo>
                  <a:lnTo>
                    <a:pt x="29812" y="863811"/>
                  </a:lnTo>
                  <a:lnTo>
                    <a:pt x="63259" y="897259"/>
                  </a:lnTo>
                  <a:lnTo>
                    <a:pt x="105675" y="919194"/>
                  </a:lnTo>
                  <a:lnTo>
                    <a:pt x="154513" y="927072"/>
                  </a:lnTo>
                  <a:lnTo>
                    <a:pt x="3403011" y="927072"/>
                  </a:lnTo>
                  <a:lnTo>
                    <a:pt x="3451849" y="919194"/>
                  </a:lnTo>
                  <a:lnTo>
                    <a:pt x="3494265" y="897259"/>
                  </a:lnTo>
                  <a:lnTo>
                    <a:pt x="3527712" y="863811"/>
                  </a:lnTo>
                  <a:lnTo>
                    <a:pt x="3549647" y="821396"/>
                  </a:lnTo>
                  <a:lnTo>
                    <a:pt x="3557524" y="772557"/>
                  </a:lnTo>
                  <a:lnTo>
                    <a:pt x="3557524" y="154513"/>
                  </a:lnTo>
                  <a:lnTo>
                    <a:pt x="3549647" y="105675"/>
                  </a:lnTo>
                  <a:lnTo>
                    <a:pt x="3527712" y="63259"/>
                  </a:lnTo>
                  <a:lnTo>
                    <a:pt x="3494265" y="29812"/>
                  </a:lnTo>
                  <a:lnTo>
                    <a:pt x="3451849" y="7877"/>
                  </a:lnTo>
                  <a:lnTo>
                    <a:pt x="3403011" y="0"/>
                  </a:lnTo>
                  <a:close/>
                </a:path>
              </a:pathLst>
            </a:custGeom>
            <a:solidFill>
              <a:srgbClr val="FFFFFF"/>
            </a:solidFill>
          </p:spPr>
          <p:txBody>
            <a:bodyPr wrap="square" lIns="0" tIns="0" rIns="0" bIns="0" rtlCol="0"/>
            <a:lstStyle/>
            <a:p>
              <a:endParaRPr/>
            </a:p>
          </p:txBody>
        </p:sp>
        <p:sp>
          <p:nvSpPr>
            <p:cNvPr id="69" name="object 64"/>
            <p:cNvSpPr/>
            <p:nvPr/>
          </p:nvSpPr>
          <p:spPr>
            <a:xfrm>
              <a:off x="868597" y="4104862"/>
              <a:ext cx="3557904" cy="927100"/>
            </a:xfrm>
            <a:custGeom>
              <a:avLst/>
              <a:gdLst/>
              <a:ahLst/>
              <a:cxnLst/>
              <a:rect l="l" t="t" r="r" b="b"/>
              <a:pathLst>
                <a:path w="3557904" h="927100">
                  <a:moveTo>
                    <a:pt x="0" y="154513"/>
                  </a:moveTo>
                  <a:lnTo>
                    <a:pt x="7877" y="105675"/>
                  </a:lnTo>
                  <a:lnTo>
                    <a:pt x="29812" y="63260"/>
                  </a:lnTo>
                  <a:lnTo>
                    <a:pt x="63259" y="29812"/>
                  </a:lnTo>
                  <a:lnTo>
                    <a:pt x="105675" y="7877"/>
                  </a:lnTo>
                  <a:lnTo>
                    <a:pt x="154513" y="0"/>
                  </a:lnTo>
                  <a:lnTo>
                    <a:pt x="3403011" y="0"/>
                  </a:lnTo>
                  <a:lnTo>
                    <a:pt x="3451849" y="7877"/>
                  </a:lnTo>
                  <a:lnTo>
                    <a:pt x="3494265" y="29812"/>
                  </a:lnTo>
                  <a:lnTo>
                    <a:pt x="3527712" y="63260"/>
                  </a:lnTo>
                  <a:lnTo>
                    <a:pt x="3549647" y="105675"/>
                  </a:lnTo>
                  <a:lnTo>
                    <a:pt x="3557525" y="154513"/>
                  </a:lnTo>
                  <a:lnTo>
                    <a:pt x="3557525" y="772558"/>
                  </a:lnTo>
                  <a:lnTo>
                    <a:pt x="3549647" y="821396"/>
                  </a:lnTo>
                  <a:lnTo>
                    <a:pt x="3527712" y="863811"/>
                  </a:lnTo>
                  <a:lnTo>
                    <a:pt x="3494265" y="897259"/>
                  </a:lnTo>
                  <a:lnTo>
                    <a:pt x="3451849" y="919194"/>
                  </a:lnTo>
                  <a:lnTo>
                    <a:pt x="3403011" y="927072"/>
                  </a:lnTo>
                  <a:lnTo>
                    <a:pt x="154513" y="927072"/>
                  </a:lnTo>
                  <a:lnTo>
                    <a:pt x="105675" y="919194"/>
                  </a:lnTo>
                  <a:lnTo>
                    <a:pt x="63259" y="897259"/>
                  </a:lnTo>
                  <a:lnTo>
                    <a:pt x="29812" y="863811"/>
                  </a:lnTo>
                  <a:lnTo>
                    <a:pt x="7877" y="821396"/>
                  </a:lnTo>
                  <a:lnTo>
                    <a:pt x="0" y="772558"/>
                  </a:lnTo>
                  <a:lnTo>
                    <a:pt x="0" y="154513"/>
                  </a:lnTo>
                  <a:close/>
                </a:path>
              </a:pathLst>
            </a:custGeom>
            <a:ln w="6350">
              <a:solidFill>
                <a:srgbClr val="000000"/>
              </a:solidFill>
            </a:ln>
          </p:spPr>
          <p:txBody>
            <a:bodyPr wrap="square" lIns="0" tIns="0" rIns="0" bIns="0" rtlCol="0"/>
            <a:lstStyle/>
            <a:p>
              <a:endParaRPr/>
            </a:p>
          </p:txBody>
        </p:sp>
        <p:sp>
          <p:nvSpPr>
            <p:cNvPr id="70" name="object 65"/>
            <p:cNvSpPr txBox="1"/>
            <p:nvPr/>
          </p:nvSpPr>
          <p:spPr>
            <a:xfrm>
              <a:off x="2122703" y="4080764"/>
              <a:ext cx="304800"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(1)</a:t>
              </a:r>
              <a:endParaRPr sz="900">
                <a:latin typeface="Calibri"/>
                <a:cs typeface="Calibri"/>
              </a:endParaRPr>
            </a:p>
          </p:txBody>
        </p:sp>
        <p:sp>
          <p:nvSpPr>
            <p:cNvPr id="71" name="object 66"/>
            <p:cNvSpPr txBox="1"/>
            <p:nvPr/>
          </p:nvSpPr>
          <p:spPr>
            <a:xfrm>
              <a:off x="2601156" y="4160011"/>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72" name="object 67"/>
            <p:cNvSpPr txBox="1"/>
            <p:nvPr/>
          </p:nvSpPr>
          <p:spPr>
            <a:xfrm>
              <a:off x="3068840" y="4080764"/>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73" name="object 68"/>
            <p:cNvSpPr txBox="1"/>
            <p:nvPr/>
          </p:nvSpPr>
          <p:spPr>
            <a:xfrm>
              <a:off x="3639136" y="4080764"/>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74" name="object 69"/>
            <p:cNvSpPr/>
            <p:nvPr/>
          </p:nvSpPr>
          <p:spPr>
            <a:xfrm>
              <a:off x="4054439" y="4379032"/>
              <a:ext cx="100330" cy="532765"/>
            </a:xfrm>
            <a:custGeom>
              <a:avLst/>
              <a:gdLst/>
              <a:ahLst/>
              <a:cxnLst/>
              <a:rect l="l" t="t" r="r" b="b"/>
              <a:pathLst>
                <a:path w="100329" h="532764">
                  <a:moveTo>
                    <a:pt x="5312" y="441511"/>
                  </a:moveTo>
                  <a:lnTo>
                    <a:pt x="768" y="444162"/>
                  </a:lnTo>
                  <a:lnTo>
                    <a:pt x="1" y="447078"/>
                  </a:lnTo>
                  <a:lnTo>
                    <a:pt x="49890" y="532602"/>
                  </a:lnTo>
                  <a:lnTo>
                    <a:pt x="55403" y="523151"/>
                  </a:lnTo>
                  <a:lnTo>
                    <a:pt x="45128" y="523151"/>
                  </a:lnTo>
                  <a:lnTo>
                    <a:pt x="45127" y="505534"/>
                  </a:lnTo>
                  <a:lnTo>
                    <a:pt x="8228" y="442278"/>
                  </a:lnTo>
                  <a:lnTo>
                    <a:pt x="5312" y="441511"/>
                  </a:lnTo>
                  <a:close/>
                </a:path>
                <a:path w="100329" h="532764">
                  <a:moveTo>
                    <a:pt x="45128" y="505534"/>
                  </a:moveTo>
                  <a:lnTo>
                    <a:pt x="45128" y="523151"/>
                  </a:lnTo>
                  <a:lnTo>
                    <a:pt x="54653" y="523151"/>
                  </a:lnTo>
                  <a:lnTo>
                    <a:pt x="54653" y="520750"/>
                  </a:lnTo>
                  <a:lnTo>
                    <a:pt x="45777" y="520750"/>
                  </a:lnTo>
                  <a:lnTo>
                    <a:pt x="49890" y="513699"/>
                  </a:lnTo>
                  <a:lnTo>
                    <a:pt x="45128" y="505534"/>
                  </a:lnTo>
                  <a:close/>
                </a:path>
                <a:path w="100329" h="532764">
                  <a:moveTo>
                    <a:pt x="94467" y="441511"/>
                  </a:moveTo>
                  <a:lnTo>
                    <a:pt x="91551" y="442278"/>
                  </a:lnTo>
                  <a:lnTo>
                    <a:pt x="54653" y="505534"/>
                  </a:lnTo>
                  <a:lnTo>
                    <a:pt x="54653" y="523151"/>
                  </a:lnTo>
                  <a:lnTo>
                    <a:pt x="55403" y="523151"/>
                  </a:lnTo>
                  <a:lnTo>
                    <a:pt x="99778" y="447078"/>
                  </a:lnTo>
                  <a:lnTo>
                    <a:pt x="99011" y="444162"/>
                  </a:lnTo>
                  <a:lnTo>
                    <a:pt x="94467" y="441511"/>
                  </a:lnTo>
                  <a:close/>
                </a:path>
                <a:path w="100329" h="532764">
                  <a:moveTo>
                    <a:pt x="49890" y="513699"/>
                  </a:moveTo>
                  <a:lnTo>
                    <a:pt x="45777" y="520750"/>
                  </a:lnTo>
                  <a:lnTo>
                    <a:pt x="54004" y="520750"/>
                  </a:lnTo>
                  <a:lnTo>
                    <a:pt x="49890" y="513699"/>
                  </a:lnTo>
                  <a:close/>
                </a:path>
                <a:path w="100329" h="532764">
                  <a:moveTo>
                    <a:pt x="54653" y="505534"/>
                  </a:moveTo>
                  <a:lnTo>
                    <a:pt x="49890" y="513699"/>
                  </a:lnTo>
                  <a:lnTo>
                    <a:pt x="54004" y="520750"/>
                  </a:lnTo>
                  <a:lnTo>
                    <a:pt x="54653" y="520750"/>
                  </a:lnTo>
                  <a:lnTo>
                    <a:pt x="54653" y="505534"/>
                  </a:lnTo>
                  <a:close/>
                </a:path>
                <a:path w="100329" h="532764">
                  <a:moveTo>
                    <a:pt x="49889" y="18903"/>
                  </a:moveTo>
                  <a:lnTo>
                    <a:pt x="45127" y="27067"/>
                  </a:lnTo>
                  <a:lnTo>
                    <a:pt x="45128" y="505534"/>
                  </a:lnTo>
                  <a:lnTo>
                    <a:pt x="49890" y="513699"/>
                  </a:lnTo>
                  <a:lnTo>
                    <a:pt x="54652" y="505534"/>
                  </a:lnTo>
                  <a:lnTo>
                    <a:pt x="54651" y="27067"/>
                  </a:lnTo>
                  <a:lnTo>
                    <a:pt x="49889" y="18903"/>
                  </a:lnTo>
                  <a:close/>
                </a:path>
                <a:path w="100329" h="532764">
                  <a:moveTo>
                    <a:pt x="49889" y="0"/>
                  </a:moveTo>
                  <a:lnTo>
                    <a:pt x="0" y="85524"/>
                  </a:lnTo>
                  <a:lnTo>
                    <a:pt x="768" y="88440"/>
                  </a:lnTo>
                  <a:lnTo>
                    <a:pt x="5312" y="91090"/>
                  </a:lnTo>
                  <a:lnTo>
                    <a:pt x="8229" y="90322"/>
                  </a:lnTo>
                  <a:lnTo>
                    <a:pt x="45126" y="27067"/>
                  </a:lnTo>
                  <a:lnTo>
                    <a:pt x="45126" y="9452"/>
                  </a:lnTo>
                  <a:lnTo>
                    <a:pt x="55403" y="9452"/>
                  </a:lnTo>
                  <a:lnTo>
                    <a:pt x="49889" y="0"/>
                  </a:lnTo>
                  <a:close/>
                </a:path>
                <a:path w="100329" h="532764">
                  <a:moveTo>
                    <a:pt x="55403" y="9452"/>
                  </a:moveTo>
                  <a:lnTo>
                    <a:pt x="54651" y="9452"/>
                  </a:lnTo>
                  <a:lnTo>
                    <a:pt x="54652" y="27067"/>
                  </a:lnTo>
                  <a:lnTo>
                    <a:pt x="91555" y="90323"/>
                  </a:lnTo>
                  <a:lnTo>
                    <a:pt x="94467" y="91090"/>
                  </a:lnTo>
                  <a:lnTo>
                    <a:pt x="99011" y="88440"/>
                  </a:lnTo>
                  <a:lnTo>
                    <a:pt x="99778" y="85523"/>
                  </a:lnTo>
                  <a:lnTo>
                    <a:pt x="55403" y="9452"/>
                  </a:lnTo>
                  <a:close/>
                </a:path>
                <a:path w="100329" h="532764">
                  <a:moveTo>
                    <a:pt x="54651" y="9452"/>
                  </a:moveTo>
                  <a:lnTo>
                    <a:pt x="45126" y="9452"/>
                  </a:lnTo>
                  <a:lnTo>
                    <a:pt x="45126" y="27067"/>
                  </a:lnTo>
                  <a:lnTo>
                    <a:pt x="49889" y="18903"/>
                  </a:lnTo>
                  <a:lnTo>
                    <a:pt x="45775" y="11851"/>
                  </a:lnTo>
                  <a:lnTo>
                    <a:pt x="54651" y="11851"/>
                  </a:lnTo>
                  <a:lnTo>
                    <a:pt x="54651" y="9452"/>
                  </a:lnTo>
                  <a:close/>
                </a:path>
                <a:path w="100329" h="532764">
                  <a:moveTo>
                    <a:pt x="54651" y="11851"/>
                  </a:moveTo>
                  <a:lnTo>
                    <a:pt x="54002" y="11851"/>
                  </a:lnTo>
                  <a:lnTo>
                    <a:pt x="49889" y="18903"/>
                  </a:lnTo>
                  <a:lnTo>
                    <a:pt x="54651" y="27067"/>
                  </a:lnTo>
                  <a:lnTo>
                    <a:pt x="54651" y="11851"/>
                  </a:lnTo>
                  <a:close/>
                </a:path>
                <a:path w="100329" h="532764">
                  <a:moveTo>
                    <a:pt x="54002" y="11851"/>
                  </a:moveTo>
                  <a:lnTo>
                    <a:pt x="45775" y="11851"/>
                  </a:lnTo>
                  <a:lnTo>
                    <a:pt x="49889" y="18903"/>
                  </a:lnTo>
                  <a:lnTo>
                    <a:pt x="54002" y="11851"/>
                  </a:lnTo>
                  <a:close/>
                </a:path>
              </a:pathLst>
            </a:custGeom>
            <a:solidFill>
              <a:srgbClr val="262626"/>
            </a:solidFill>
          </p:spPr>
          <p:txBody>
            <a:bodyPr wrap="square" lIns="0" tIns="0" rIns="0" bIns="0" rtlCol="0"/>
            <a:lstStyle/>
            <a:p>
              <a:endParaRPr/>
            </a:p>
          </p:txBody>
        </p:sp>
        <p:sp>
          <p:nvSpPr>
            <p:cNvPr id="75" name="object 70"/>
            <p:cNvSpPr txBox="1"/>
            <p:nvPr/>
          </p:nvSpPr>
          <p:spPr>
            <a:xfrm>
              <a:off x="2184256" y="4577588"/>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76" name="object 71"/>
            <p:cNvSpPr txBox="1"/>
            <p:nvPr/>
          </p:nvSpPr>
          <p:spPr>
            <a:xfrm>
              <a:off x="3201308" y="4586732"/>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77" name="object 72"/>
            <p:cNvSpPr/>
            <p:nvPr/>
          </p:nvSpPr>
          <p:spPr>
            <a:xfrm>
              <a:off x="2155452" y="439233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78" name="object 73"/>
            <p:cNvSpPr/>
            <p:nvPr/>
          </p:nvSpPr>
          <p:spPr>
            <a:xfrm>
              <a:off x="2155452" y="4392339"/>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79" name="object 74"/>
            <p:cNvSpPr/>
            <p:nvPr/>
          </p:nvSpPr>
          <p:spPr>
            <a:xfrm>
              <a:off x="2158084" y="447372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80" name="object 75"/>
            <p:cNvSpPr/>
            <p:nvPr/>
          </p:nvSpPr>
          <p:spPr>
            <a:xfrm>
              <a:off x="3166076" y="439233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81" name="object 76"/>
            <p:cNvSpPr/>
            <p:nvPr/>
          </p:nvSpPr>
          <p:spPr>
            <a:xfrm>
              <a:off x="3166076" y="4392339"/>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82" name="object 77"/>
            <p:cNvSpPr/>
            <p:nvPr/>
          </p:nvSpPr>
          <p:spPr>
            <a:xfrm>
              <a:off x="3168708" y="447372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83" name="object 78"/>
            <p:cNvSpPr/>
            <p:nvPr/>
          </p:nvSpPr>
          <p:spPr>
            <a:xfrm>
              <a:off x="3686780" y="439233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84" name="object 79"/>
            <p:cNvSpPr/>
            <p:nvPr/>
          </p:nvSpPr>
          <p:spPr>
            <a:xfrm>
              <a:off x="3686780" y="4392339"/>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85" name="object 80"/>
            <p:cNvSpPr/>
            <p:nvPr/>
          </p:nvSpPr>
          <p:spPr>
            <a:xfrm>
              <a:off x="3689412" y="447372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86" name="object 81"/>
            <p:cNvSpPr/>
            <p:nvPr/>
          </p:nvSpPr>
          <p:spPr>
            <a:xfrm>
              <a:off x="2149025" y="475916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87" name="object 82"/>
            <p:cNvSpPr/>
            <p:nvPr/>
          </p:nvSpPr>
          <p:spPr>
            <a:xfrm>
              <a:off x="2149025" y="4759168"/>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88" name="object 83"/>
            <p:cNvSpPr/>
            <p:nvPr/>
          </p:nvSpPr>
          <p:spPr>
            <a:xfrm>
              <a:off x="2151655" y="484055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89" name="object 84"/>
            <p:cNvSpPr/>
            <p:nvPr/>
          </p:nvSpPr>
          <p:spPr>
            <a:xfrm>
              <a:off x="3159649" y="475916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90" name="object 85"/>
            <p:cNvSpPr/>
            <p:nvPr/>
          </p:nvSpPr>
          <p:spPr>
            <a:xfrm>
              <a:off x="3159649" y="4759168"/>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91" name="object 86"/>
            <p:cNvSpPr/>
            <p:nvPr/>
          </p:nvSpPr>
          <p:spPr>
            <a:xfrm>
              <a:off x="3162279" y="484055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92" name="object 87"/>
            <p:cNvSpPr/>
            <p:nvPr/>
          </p:nvSpPr>
          <p:spPr>
            <a:xfrm>
              <a:off x="3680353" y="4759169"/>
              <a:ext cx="177165" cy="172085"/>
            </a:xfrm>
            <a:custGeom>
              <a:avLst/>
              <a:gdLst/>
              <a:ahLst/>
              <a:cxnLst/>
              <a:rect l="l" t="t" r="r" b="b"/>
              <a:pathLst>
                <a:path w="177164" h="172085">
                  <a:moveTo>
                    <a:pt x="0" y="172090"/>
                  </a:moveTo>
                  <a:lnTo>
                    <a:pt x="176573" y="172090"/>
                  </a:lnTo>
                  <a:lnTo>
                    <a:pt x="176573" y="0"/>
                  </a:lnTo>
                  <a:lnTo>
                    <a:pt x="0" y="0"/>
                  </a:lnTo>
                  <a:lnTo>
                    <a:pt x="0" y="172090"/>
                  </a:lnTo>
                  <a:close/>
                </a:path>
              </a:pathLst>
            </a:custGeom>
            <a:solidFill>
              <a:srgbClr val="FFFFFF"/>
            </a:solidFill>
          </p:spPr>
          <p:txBody>
            <a:bodyPr wrap="square" lIns="0" tIns="0" rIns="0" bIns="0" rtlCol="0"/>
            <a:lstStyle/>
            <a:p>
              <a:endParaRPr/>
            </a:p>
          </p:txBody>
        </p:sp>
        <p:sp>
          <p:nvSpPr>
            <p:cNvPr id="93" name="object 88"/>
            <p:cNvSpPr/>
            <p:nvPr/>
          </p:nvSpPr>
          <p:spPr>
            <a:xfrm>
              <a:off x="3680353" y="4759168"/>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94" name="object 89"/>
            <p:cNvSpPr/>
            <p:nvPr/>
          </p:nvSpPr>
          <p:spPr>
            <a:xfrm>
              <a:off x="3682983" y="4840558"/>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95" name="object 90"/>
            <p:cNvSpPr txBox="1"/>
            <p:nvPr/>
          </p:nvSpPr>
          <p:spPr>
            <a:xfrm>
              <a:off x="2639199" y="4662932"/>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96" name="object 91"/>
            <p:cNvSpPr txBox="1"/>
            <p:nvPr/>
          </p:nvSpPr>
          <p:spPr>
            <a:xfrm>
              <a:off x="3708513" y="4577588"/>
              <a:ext cx="686435" cy="15684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d</a:t>
              </a:r>
              <a:endParaRPr sz="1600">
                <a:latin typeface="Calibri"/>
                <a:cs typeface="Calibri"/>
              </a:endParaRPr>
            </a:p>
            <a:p>
              <a:pPr marL="21590">
                <a:lnSpc>
                  <a:spcPct val="100000"/>
                </a:lnSpc>
                <a:spcBef>
                  <a:spcPts val="1575"/>
                </a:spcBef>
              </a:pPr>
              <a:r>
                <a:rPr sz="1400" dirty="0">
                  <a:latin typeface="Calibri"/>
                  <a:cs typeface="Calibri"/>
                </a:rPr>
                <a:t>…</a:t>
              </a:r>
              <a:endParaRPr sz="1400">
                <a:latin typeface="Calibri"/>
                <a:cs typeface="Calibri"/>
              </a:endParaRPr>
            </a:p>
          </p:txBody>
        </p:sp>
        <p:sp>
          <p:nvSpPr>
            <p:cNvPr id="97" name="object 92"/>
            <p:cNvSpPr txBox="1"/>
            <p:nvPr/>
          </p:nvSpPr>
          <p:spPr>
            <a:xfrm>
              <a:off x="976753" y="4150867"/>
              <a:ext cx="994410" cy="451484"/>
            </a:xfrm>
            <a:prstGeom prst="rect">
              <a:avLst/>
            </a:prstGeom>
          </p:spPr>
          <p:txBody>
            <a:bodyPr vert="horz" wrap="square" lIns="0" tIns="11430" rIns="0" bIns="0" rtlCol="0">
              <a:spAutoFit/>
            </a:bodyPr>
            <a:lstStyle/>
            <a:p>
              <a:pPr marL="12700" marR="5080" indent="66675">
                <a:lnSpc>
                  <a:spcPct val="100000"/>
                </a:lnSpc>
                <a:spcBef>
                  <a:spcPts val="90"/>
                </a:spcBef>
              </a:pPr>
              <a:r>
                <a:rPr sz="1400" b="1" spc="-5" dirty="0">
                  <a:latin typeface="Calibri"/>
                  <a:cs typeface="Calibri"/>
                </a:rPr>
                <a:t>Emb</a:t>
              </a:r>
              <a:r>
                <a:rPr sz="1400" b="1" spc="-10" dirty="0">
                  <a:latin typeface="Calibri"/>
                  <a:cs typeface="Calibri"/>
                </a:rPr>
                <a:t>e</a:t>
              </a:r>
              <a:r>
                <a:rPr sz="1400" b="1" spc="-5" dirty="0">
                  <a:latin typeface="Calibri"/>
                  <a:cs typeface="Calibri"/>
                </a:rPr>
                <a:t>dd</a:t>
              </a:r>
              <a:r>
                <a:rPr sz="1400" b="1" dirty="0">
                  <a:latin typeface="Calibri"/>
                  <a:cs typeface="Calibri"/>
                </a:rPr>
                <a:t>i</a:t>
              </a:r>
              <a:r>
                <a:rPr sz="1400" b="1" spc="-5" dirty="0">
                  <a:latin typeface="Calibri"/>
                  <a:cs typeface="Calibri"/>
                </a:rPr>
                <a:t>ngs  </a:t>
              </a:r>
              <a:r>
                <a:rPr sz="1400" b="1" spc="-10" dirty="0">
                  <a:latin typeface="Calibri"/>
                  <a:cs typeface="Calibri"/>
                </a:rPr>
                <a:t>Lookup</a:t>
              </a:r>
              <a:r>
                <a:rPr sz="1400" b="1" spc="-75" dirty="0">
                  <a:latin typeface="Calibri"/>
                  <a:cs typeface="Calibri"/>
                </a:rPr>
                <a:t> </a:t>
              </a:r>
              <a:r>
                <a:rPr sz="1400" b="1" spc="-25" dirty="0">
                  <a:latin typeface="Calibri"/>
                  <a:cs typeface="Calibri"/>
                </a:rPr>
                <a:t>Table</a:t>
              </a:r>
              <a:endParaRPr sz="1400">
                <a:latin typeface="Calibri"/>
                <a:cs typeface="Calibri"/>
              </a:endParaRPr>
            </a:p>
          </p:txBody>
        </p:sp>
        <p:sp>
          <p:nvSpPr>
            <p:cNvPr id="98" name="object 93"/>
            <p:cNvSpPr/>
            <p:nvPr/>
          </p:nvSpPr>
          <p:spPr>
            <a:xfrm>
              <a:off x="591967" y="1785087"/>
              <a:ext cx="3794125" cy="1320800"/>
            </a:xfrm>
            <a:custGeom>
              <a:avLst/>
              <a:gdLst/>
              <a:ahLst/>
              <a:cxnLst/>
              <a:rect l="l" t="t" r="r" b="b"/>
              <a:pathLst>
                <a:path w="3794125" h="1320800">
                  <a:moveTo>
                    <a:pt x="0" y="220106"/>
                  </a:moveTo>
                  <a:lnTo>
                    <a:pt x="4471" y="175747"/>
                  </a:lnTo>
                  <a:lnTo>
                    <a:pt x="17297" y="134430"/>
                  </a:lnTo>
                  <a:lnTo>
                    <a:pt x="37590" y="97042"/>
                  </a:lnTo>
                  <a:lnTo>
                    <a:pt x="64467" y="64467"/>
                  </a:lnTo>
                  <a:lnTo>
                    <a:pt x="97042" y="37590"/>
                  </a:lnTo>
                  <a:lnTo>
                    <a:pt x="134430" y="17297"/>
                  </a:lnTo>
                  <a:lnTo>
                    <a:pt x="175746" y="4471"/>
                  </a:lnTo>
                  <a:lnTo>
                    <a:pt x="220105" y="0"/>
                  </a:lnTo>
                  <a:lnTo>
                    <a:pt x="3573619" y="0"/>
                  </a:lnTo>
                  <a:lnTo>
                    <a:pt x="3617978" y="4471"/>
                  </a:lnTo>
                  <a:lnTo>
                    <a:pt x="3659294" y="17297"/>
                  </a:lnTo>
                  <a:lnTo>
                    <a:pt x="3696682" y="37590"/>
                  </a:lnTo>
                  <a:lnTo>
                    <a:pt x="3729257" y="64467"/>
                  </a:lnTo>
                  <a:lnTo>
                    <a:pt x="3756134" y="97042"/>
                  </a:lnTo>
                  <a:lnTo>
                    <a:pt x="3776428" y="134430"/>
                  </a:lnTo>
                  <a:lnTo>
                    <a:pt x="3789253" y="175747"/>
                  </a:lnTo>
                  <a:lnTo>
                    <a:pt x="3793725" y="220106"/>
                  </a:lnTo>
                  <a:lnTo>
                    <a:pt x="3793725" y="1100511"/>
                  </a:lnTo>
                  <a:lnTo>
                    <a:pt x="3789253" y="1144869"/>
                  </a:lnTo>
                  <a:lnTo>
                    <a:pt x="3776428" y="1186186"/>
                  </a:lnTo>
                  <a:lnTo>
                    <a:pt x="3756134" y="1223574"/>
                  </a:lnTo>
                  <a:lnTo>
                    <a:pt x="3729257" y="1256149"/>
                  </a:lnTo>
                  <a:lnTo>
                    <a:pt x="3696682" y="1283026"/>
                  </a:lnTo>
                  <a:lnTo>
                    <a:pt x="3659294" y="1303319"/>
                  </a:lnTo>
                  <a:lnTo>
                    <a:pt x="3617978" y="1316145"/>
                  </a:lnTo>
                  <a:lnTo>
                    <a:pt x="3573619" y="1320617"/>
                  </a:lnTo>
                  <a:lnTo>
                    <a:pt x="220105" y="1320617"/>
                  </a:lnTo>
                  <a:lnTo>
                    <a:pt x="175746" y="1316145"/>
                  </a:lnTo>
                  <a:lnTo>
                    <a:pt x="134430" y="1303319"/>
                  </a:lnTo>
                  <a:lnTo>
                    <a:pt x="97042" y="1283026"/>
                  </a:lnTo>
                  <a:lnTo>
                    <a:pt x="64467" y="1256149"/>
                  </a:lnTo>
                  <a:lnTo>
                    <a:pt x="37590" y="1223574"/>
                  </a:lnTo>
                  <a:lnTo>
                    <a:pt x="17297" y="1186186"/>
                  </a:lnTo>
                  <a:lnTo>
                    <a:pt x="4471" y="1144869"/>
                  </a:lnTo>
                  <a:lnTo>
                    <a:pt x="0" y="1100511"/>
                  </a:lnTo>
                  <a:lnTo>
                    <a:pt x="0" y="220106"/>
                  </a:lnTo>
                  <a:close/>
                </a:path>
              </a:pathLst>
            </a:custGeom>
            <a:ln w="6350">
              <a:solidFill>
                <a:srgbClr val="262626"/>
              </a:solidFill>
            </a:ln>
          </p:spPr>
          <p:txBody>
            <a:bodyPr wrap="square" lIns="0" tIns="0" rIns="0" bIns="0" rtlCol="0"/>
            <a:lstStyle/>
            <a:p>
              <a:endParaRPr/>
            </a:p>
          </p:txBody>
        </p:sp>
        <p:sp>
          <p:nvSpPr>
            <p:cNvPr id="99" name="object 94"/>
            <p:cNvSpPr txBox="1"/>
            <p:nvPr/>
          </p:nvSpPr>
          <p:spPr>
            <a:xfrm>
              <a:off x="875538" y="2367787"/>
              <a:ext cx="720725" cy="451484"/>
            </a:xfrm>
            <a:prstGeom prst="rect">
              <a:avLst/>
            </a:prstGeom>
          </p:spPr>
          <p:txBody>
            <a:bodyPr vert="horz" wrap="square" lIns="0" tIns="11430" rIns="0" bIns="0" rtlCol="0">
              <a:spAutoFit/>
            </a:bodyPr>
            <a:lstStyle/>
            <a:p>
              <a:pPr marR="5080" algn="r">
                <a:lnSpc>
                  <a:spcPct val="100000"/>
                </a:lnSpc>
                <a:spcBef>
                  <a:spcPts val="90"/>
                </a:spcBef>
              </a:pPr>
              <a:r>
                <a:rPr sz="1400" b="1" spc="-10" dirty="0">
                  <a:latin typeface="Calibri"/>
                  <a:cs typeface="Calibri"/>
                </a:rPr>
                <a:t>L</a:t>
              </a:r>
              <a:r>
                <a:rPr sz="1400" b="1" spc="-5" dirty="0">
                  <a:latin typeface="Calibri"/>
                  <a:cs typeface="Calibri"/>
                </a:rPr>
                <a:t>angua</a:t>
              </a:r>
              <a:r>
                <a:rPr sz="1400" b="1" spc="-20" dirty="0">
                  <a:latin typeface="Calibri"/>
                  <a:cs typeface="Calibri"/>
                </a:rPr>
                <a:t>g</a:t>
              </a:r>
              <a:r>
                <a:rPr sz="1400" b="1" spc="-5" dirty="0">
                  <a:latin typeface="Calibri"/>
                  <a:cs typeface="Calibri"/>
                </a:rPr>
                <a:t>e</a:t>
              </a:r>
              <a:endParaRPr sz="1400">
                <a:latin typeface="Calibri"/>
                <a:cs typeface="Calibri"/>
              </a:endParaRPr>
            </a:p>
            <a:p>
              <a:pPr marR="5715" algn="r">
                <a:lnSpc>
                  <a:spcPct val="100000"/>
                </a:lnSpc>
              </a:pPr>
              <a:r>
                <a:rPr sz="1400" b="1" spc="-5" dirty="0">
                  <a:latin typeface="Calibri"/>
                  <a:cs typeface="Calibri"/>
                </a:rPr>
                <a:t>mod</a:t>
              </a:r>
              <a:r>
                <a:rPr sz="1400" b="1" spc="-10" dirty="0">
                  <a:latin typeface="Calibri"/>
                  <a:cs typeface="Calibri"/>
                </a:rPr>
                <a:t>e</a:t>
              </a:r>
              <a:r>
                <a:rPr sz="1400" b="1" spc="-5" dirty="0">
                  <a:latin typeface="Calibri"/>
                  <a:cs typeface="Calibri"/>
                </a:rPr>
                <a:t>l</a:t>
              </a:r>
              <a:endParaRPr sz="1400">
                <a:latin typeface="Calibri"/>
                <a:cs typeface="Calibri"/>
              </a:endParaRPr>
            </a:p>
          </p:txBody>
        </p:sp>
        <p:sp>
          <p:nvSpPr>
            <p:cNvPr id="100" name="object 95"/>
            <p:cNvSpPr txBox="1"/>
            <p:nvPr/>
          </p:nvSpPr>
          <p:spPr>
            <a:xfrm>
              <a:off x="1737360" y="2493716"/>
              <a:ext cx="300355" cy="304165"/>
            </a:xfrm>
            <a:prstGeom prst="rect">
              <a:avLst/>
            </a:prstGeom>
            <a:ln w="6350">
              <a:solidFill>
                <a:srgbClr val="000000"/>
              </a:solidFill>
            </a:ln>
          </p:spPr>
          <p:txBody>
            <a:bodyPr vert="horz" wrap="square" lIns="0" tIns="34925" rIns="0" bIns="0" rtlCol="0">
              <a:spAutoFit/>
            </a:bodyPr>
            <a:lstStyle/>
            <a:p>
              <a:pPr marL="51435">
                <a:lnSpc>
                  <a:spcPct val="100000"/>
                </a:lnSpc>
                <a:spcBef>
                  <a:spcPts val="275"/>
                </a:spcBef>
              </a:pPr>
              <a:r>
                <a:rPr sz="1400" dirty="0">
                  <a:latin typeface="Calibri"/>
                  <a:cs typeface="Calibri"/>
                </a:rPr>
                <a:t>c</a:t>
              </a:r>
              <a:r>
                <a:rPr sz="1350" baseline="-21604" dirty="0">
                  <a:latin typeface="Calibri"/>
                  <a:cs typeface="Calibri"/>
                </a:rPr>
                <a:t>1</a:t>
              </a:r>
              <a:endParaRPr sz="1350" baseline="-21604">
                <a:latin typeface="Calibri"/>
                <a:cs typeface="Calibri"/>
              </a:endParaRPr>
            </a:p>
          </p:txBody>
        </p:sp>
        <p:sp>
          <p:nvSpPr>
            <p:cNvPr id="101" name="object 96"/>
            <p:cNvSpPr txBox="1"/>
            <p:nvPr/>
          </p:nvSpPr>
          <p:spPr>
            <a:xfrm>
              <a:off x="2204720" y="2493716"/>
              <a:ext cx="300355" cy="304165"/>
            </a:xfrm>
            <a:prstGeom prst="rect">
              <a:avLst/>
            </a:prstGeom>
            <a:ln w="6350">
              <a:solidFill>
                <a:srgbClr val="000000"/>
              </a:solidFill>
            </a:ln>
          </p:spPr>
          <p:txBody>
            <a:bodyPr vert="horz" wrap="square" lIns="0" tIns="34925" rIns="0" bIns="0" rtlCol="0">
              <a:spAutoFit/>
            </a:bodyPr>
            <a:lstStyle/>
            <a:p>
              <a:pPr marL="51435">
                <a:lnSpc>
                  <a:spcPct val="100000"/>
                </a:lnSpc>
                <a:spcBef>
                  <a:spcPts val="275"/>
                </a:spcBef>
              </a:pPr>
              <a:r>
                <a:rPr sz="1400" dirty="0">
                  <a:latin typeface="Calibri"/>
                  <a:cs typeface="Calibri"/>
                </a:rPr>
                <a:t>c</a:t>
              </a:r>
              <a:r>
                <a:rPr sz="1350" baseline="-21604" dirty="0">
                  <a:latin typeface="Calibri"/>
                  <a:cs typeface="Calibri"/>
                </a:rPr>
                <a:t>2</a:t>
              </a:r>
              <a:endParaRPr sz="1350" baseline="-21604">
                <a:latin typeface="Calibri"/>
                <a:cs typeface="Calibri"/>
              </a:endParaRPr>
            </a:p>
          </p:txBody>
        </p:sp>
        <p:sp>
          <p:nvSpPr>
            <p:cNvPr id="102" name="object 97"/>
            <p:cNvSpPr/>
            <p:nvPr/>
          </p:nvSpPr>
          <p:spPr>
            <a:xfrm>
              <a:off x="2325789" y="2198008"/>
              <a:ext cx="521334" cy="298450"/>
            </a:xfrm>
            <a:custGeom>
              <a:avLst/>
              <a:gdLst/>
              <a:ahLst/>
              <a:cxnLst/>
              <a:rect l="l" t="t" r="r" b="b"/>
              <a:pathLst>
                <a:path w="521335" h="298450">
                  <a:moveTo>
                    <a:pt x="504684" y="7082"/>
                  </a:moveTo>
                  <a:lnTo>
                    <a:pt x="0" y="293056"/>
                  </a:lnTo>
                  <a:lnTo>
                    <a:pt x="3006" y="298359"/>
                  </a:lnTo>
                  <a:lnTo>
                    <a:pt x="507688" y="12386"/>
                  </a:lnTo>
                  <a:lnTo>
                    <a:pt x="510732" y="7158"/>
                  </a:lnTo>
                  <a:lnTo>
                    <a:pt x="504684" y="7082"/>
                  </a:lnTo>
                  <a:close/>
                </a:path>
                <a:path w="521335" h="298450">
                  <a:moveTo>
                    <a:pt x="521067" y="1522"/>
                  </a:moveTo>
                  <a:lnTo>
                    <a:pt x="514496" y="1522"/>
                  </a:lnTo>
                  <a:lnTo>
                    <a:pt x="517500" y="6826"/>
                  </a:lnTo>
                  <a:lnTo>
                    <a:pt x="507688" y="12386"/>
                  </a:lnTo>
                  <a:lnTo>
                    <a:pt x="468130" y="80336"/>
                  </a:lnTo>
                  <a:lnTo>
                    <a:pt x="468623" y="82202"/>
                  </a:lnTo>
                  <a:lnTo>
                    <a:pt x="471533" y="83896"/>
                  </a:lnTo>
                  <a:lnTo>
                    <a:pt x="473398" y="83403"/>
                  </a:lnTo>
                  <a:lnTo>
                    <a:pt x="521067" y="1522"/>
                  </a:lnTo>
                  <a:close/>
                </a:path>
                <a:path w="521335" h="298450">
                  <a:moveTo>
                    <a:pt x="515130" y="2642"/>
                  </a:moveTo>
                  <a:lnTo>
                    <a:pt x="513360" y="2642"/>
                  </a:lnTo>
                  <a:lnTo>
                    <a:pt x="515956" y="7223"/>
                  </a:lnTo>
                  <a:lnTo>
                    <a:pt x="510693" y="7223"/>
                  </a:lnTo>
                  <a:lnTo>
                    <a:pt x="507688" y="12386"/>
                  </a:lnTo>
                  <a:lnTo>
                    <a:pt x="516799" y="7223"/>
                  </a:lnTo>
                  <a:lnTo>
                    <a:pt x="510732" y="7158"/>
                  </a:lnTo>
                  <a:lnTo>
                    <a:pt x="516915" y="7158"/>
                  </a:lnTo>
                  <a:lnTo>
                    <a:pt x="517500" y="6826"/>
                  </a:lnTo>
                  <a:lnTo>
                    <a:pt x="515130" y="2642"/>
                  </a:lnTo>
                  <a:close/>
                </a:path>
                <a:path w="521335" h="298450">
                  <a:moveTo>
                    <a:pt x="513360" y="2642"/>
                  </a:moveTo>
                  <a:lnTo>
                    <a:pt x="510732" y="7158"/>
                  </a:lnTo>
                  <a:lnTo>
                    <a:pt x="515956" y="7223"/>
                  </a:lnTo>
                  <a:lnTo>
                    <a:pt x="513360" y="2642"/>
                  </a:lnTo>
                  <a:close/>
                </a:path>
                <a:path w="521335" h="298450">
                  <a:moveTo>
                    <a:pt x="514496" y="1522"/>
                  </a:moveTo>
                  <a:lnTo>
                    <a:pt x="504684" y="7082"/>
                  </a:lnTo>
                  <a:lnTo>
                    <a:pt x="510732" y="7158"/>
                  </a:lnTo>
                  <a:lnTo>
                    <a:pt x="513360" y="2642"/>
                  </a:lnTo>
                  <a:lnTo>
                    <a:pt x="515130" y="2642"/>
                  </a:lnTo>
                  <a:lnTo>
                    <a:pt x="514496" y="1522"/>
                  </a:lnTo>
                  <a:close/>
                </a:path>
                <a:path w="521335" h="298450">
                  <a:moveTo>
                    <a:pt x="426139" y="0"/>
                  </a:moveTo>
                  <a:lnTo>
                    <a:pt x="424759" y="1347"/>
                  </a:lnTo>
                  <a:lnTo>
                    <a:pt x="424715" y="4714"/>
                  </a:lnTo>
                  <a:lnTo>
                    <a:pt x="426063" y="6095"/>
                  </a:lnTo>
                  <a:lnTo>
                    <a:pt x="504684" y="7082"/>
                  </a:lnTo>
                  <a:lnTo>
                    <a:pt x="514496" y="1522"/>
                  </a:lnTo>
                  <a:lnTo>
                    <a:pt x="521067" y="1522"/>
                  </a:lnTo>
                  <a:lnTo>
                    <a:pt x="521258" y="1193"/>
                  </a:lnTo>
                  <a:lnTo>
                    <a:pt x="426139" y="0"/>
                  </a:lnTo>
                  <a:close/>
                </a:path>
              </a:pathLst>
            </a:custGeom>
            <a:solidFill>
              <a:srgbClr val="000000"/>
            </a:solidFill>
          </p:spPr>
          <p:txBody>
            <a:bodyPr wrap="square" lIns="0" tIns="0" rIns="0" bIns="0" rtlCol="0"/>
            <a:lstStyle/>
            <a:p>
              <a:endParaRPr/>
            </a:p>
          </p:txBody>
        </p:sp>
        <p:sp>
          <p:nvSpPr>
            <p:cNvPr id="103" name="object 98"/>
            <p:cNvSpPr/>
            <p:nvPr/>
          </p:nvSpPr>
          <p:spPr>
            <a:xfrm>
              <a:off x="2758748" y="1856209"/>
              <a:ext cx="177165" cy="343535"/>
            </a:xfrm>
            <a:custGeom>
              <a:avLst/>
              <a:gdLst/>
              <a:ahLst/>
              <a:cxnLst/>
              <a:rect l="l" t="t" r="r" b="b"/>
              <a:pathLst>
                <a:path w="177164" h="343535">
                  <a:moveTo>
                    <a:pt x="0" y="0"/>
                  </a:moveTo>
                  <a:lnTo>
                    <a:pt x="176574" y="0"/>
                  </a:lnTo>
                  <a:lnTo>
                    <a:pt x="176574" y="343000"/>
                  </a:lnTo>
                  <a:lnTo>
                    <a:pt x="0" y="343000"/>
                  </a:lnTo>
                  <a:lnTo>
                    <a:pt x="0" y="0"/>
                  </a:lnTo>
                  <a:close/>
                </a:path>
              </a:pathLst>
            </a:custGeom>
            <a:ln w="6350">
              <a:solidFill>
                <a:srgbClr val="000000"/>
              </a:solidFill>
            </a:ln>
          </p:spPr>
          <p:txBody>
            <a:bodyPr wrap="square" lIns="0" tIns="0" rIns="0" bIns="0" rtlCol="0"/>
            <a:lstStyle/>
            <a:p>
              <a:endParaRPr/>
            </a:p>
          </p:txBody>
        </p:sp>
        <p:sp>
          <p:nvSpPr>
            <p:cNvPr id="104" name="object 99"/>
            <p:cNvSpPr/>
            <p:nvPr/>
          </p:nvSpPr>
          <p:spPr>
            <a:xfrm>
              <a:off x="2761378" y="2108505"/>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105" name="object 100"/>
            <p:cNvSpPr txBox="1"/>
            <p:nvPr/>
          </p:nvSpPr>
          <p:spPr>
            <a:xfrm>
              <a:off x="3123271" y="2491825"/>
              <a:ext cx="300355" cy="304165"/>
            </a:xfrm>
            <a:prstGeom prst="rect">
              <a:avLst/>
            </a:prstGeom>
            <a:ln w="6350">
              <a:solidFill>
                <a:srgbClr val="000000"/>
              </a:solidFill>
            </a:ln>
          </p:spPr>
          <p:txBody>
            <a:bodyPr vert="horz" wrap="square" lIns="0" tIns="36830" rIns="0" bIns="0" rtlCol="0">
              <a:spAutoFit/>
            </a:bodyPr>
            <a:lstStyle/>
            <a:p>
              <a:pPr marL="51435">
                <a:lnSpc>
                  <a:spcPct val="100000"/>
                </a:lnSpc>
                <a:spcBef>
                  <a:spcPts val="290"/>
                </a:spcBef>
              </a:pPr>
              <a:r>
                <a:rPr sz="1400" dirty="0">
                  <a:latin typeface="Calibri"/>
                  <a:cs typeface="Calibri"/>
                </a:rPr>
                <a:t>c</a:t>
              </a:r>
              <a:r>
                <a:rPr sz="1350" baseline="-21604" dirty="0">
                  <a:latin typeface="Calibri"/>
                  <a:cs typeface="Calibri"/>
                </a:rPr>
                <a:t>4</a:t>
              </a:r>
              <a:endParaRPr sz="1350" baseline="-21604">
                <a:latin typeface="Calibri"/>
                <a:cs typeface="Calibri"/>
              </a:endParaRPr>
            </a:p>
          </p:txBody>
        </p:sp>
        <p:sp>
          <p:nvSpPr>
            <p:cNvPr id="106" name="object 101"/>
            <p:cNvSpPr txBox="1"/>
            <p:nvPr/>
          </p:nvSpPr>
          <p:spPr>
            <a:xfrm>
              <a:off x="3600791" y="2491825"/>
              <a:ext cx="300355" cy="304165"/>
            </a:xfrm>
            <a:prstGeom prst="rect">
              <a:avLst/>
            </a:prstGeom>
            <a:ln w="6350">
              <a:solidFill>
                <a:srgbClr val="000000"/>
              </a:solidFill>
            </a:ln>
          </p:spPr>
          <p:txBody>
            <a:bodyPr vert="horz" wrap="square" lIns="0" tIns="36830" rIns="0" bIns="0" rtlCol="0">
              <a:spAutoFit/>
            </a:bodyPr>
            <a:lstStyle/>
            <a:p>
              <a:pPr marL="51435">
                <a:lnSpc>
                  <a:spcPct val="100000"/>
                </a:lnSpc>
                <a:spcBef>
                  <a:spcPts val="290"/>
                </a:spcBef>
              </a:pPr>
              <a:r>
                <a:rPr sz="1400" dirty="0">
                  <a:latin typeface="Calibri"/>
                  <a:cs typeface="Calibri"/>
                </a:rPr>
                <a:t>c</a:t>
              </a:r>
              <a:r>
                <a:rPr sz="1350" baseline="-21604" dirty="0">
                  <a:latin typeface="Calibri"/>
                  <a:cs typeface="Calibri"/>
                </a:rPr>
                <a:t>5</a:t>
              </a:r>
              <a:endParaRPr sz="1350" baseline="-21604">
                <a:latin typeface="Calibri"/>
                <a:cs typeface="Calibri"/>
              </a:endParaRPr>
            </a:p>
          </p:txBody>
        </p:sp>
        <p:sp>
          <p:nvSpPr>
            <p:cNvPr id="107" name="object 102"/>
            <p:cNvSpPr/>
            <p:nvPr/>
          </p:nvSpPr>
          <p:spPr>
            <a:xfrm>
              <a:off x="2847023" y="2199200"/>
              <a:ext cx="400685" cy="295275"/>
            </a:xfrm>
            <a:custGeom>
              <a:avLst/>
              <a:gdLst/>
              <a:ahLst/>
              <a:cxnLst/>
              <a:rect l="l" t="t" r="r" b="b"/>
              <a:pathLst>
                <a:path w="400685" h="295275">
                  <a:moveTo>
                    <a:pt x="9753" y="7157"/>
                  </a:moveTo>
                  <a:lnTo>
                    <a:pt x="12163" y="12705"/>
                  </a:lnTo>
                  <a:lnTo>
                    <a:pt x="397017" y="295081"/>
                  </a:lnTo>
                  <a:lnTo>
                    <a:pt x="400622" y="290167"/>
                  </a:lnTo>
                  <a:lnTo>
                    <a:pt x="15770" y="7791"/>
                  </a:lnTo>
                  <a:lnTo>
                    <a:pt x="9753" y="7157"/>
                  </a:lnTo>
                  <a:close/>
                </a:path>
                <a:path w="400685" h="295275">
                  <a:moveTo>
                    <a:pt x="0" y="0"/>
                  </a:moveTo>
                  <a:lnTo>
                    <a:pt x="37892" y="87252"/>
                  </a:lnTo>
                  <a:lnTo>
                    <a:pt x="39688" y="87960"/>
                  </a:lnTo>
                  <a:lnTo>
                    <a:pt x="42776" y="86619"/>
                  </a:lnTo>
                  <a:lnTo>
                    <a:pt x="43484" y="84823"/>
                  </a:lnTo>
                  <a:lnTo>
                    <a:pt x="12163" y="12705"/>
                  </a:lnTo>
                  <a:lnTo>
                    <a:pt x="3073" y="6036"/>
                  </a:lnTo>
                  <a:lnTo>
                    <a:pt x="6680" y="1121"/>
                  </a:lnTo>
                  <a:lnTo>
                    <a:pt x="10648" y="1121"/>
                  </a:lnTo>
                  <a:lnTo>
                    <a:pt x="0" y="0"/>
                  </a:lnTo>
                  <a:close/>
                </a:path>
                <a:path w="400685" h="295275">
                  <a:moveTo>
                    <a:pt x="10648" y="1121"/>
                  </a:moveTo>
                  <a:lnTo>
                    <a:pt x="6680" y="1121"/>
                  </a:lnTo>
                  <a:lnTo>
                    <a:pt x="15770" y="7791"/>
                  </a:lnTo>
                  <a:lnTo>
                    <a:pt x="93963" y="16024"/>
                  </a:lnTo>
                  <a:lnTo>
                    <a:pt x="95463" y="14810"/>
                  </a:lnTo>
                  <a:lnTo>
                    <a:pt x="95816" y="11463"/>
                  </a:lnTo>
                  <a:lnTo>
                    <a:pt x="94602" y="9963"/>
                  </a:lnTo>
                  <a:lnTo>
                    <a:pt x="10648" y="1121"/>
                  </a:lnTo>
                  <a:close/>
                </a:path>
                <a:path w="400685" h="295275">
                  <a:moveTo>
                    <a:pt x="6680" y="1121"/>
                  </a:moveTo>
                  <a:lnTo>
                    <a:pt x="3073" y="6036"/>
                  </a:lnTo>
                  <a:lnTo>
                    <a:pt x="12163" y="12705"/>
                  </a:lnTo>
                  <a:lnTo>
                    <a:pt x="9753" y="7157"/>
                  </a:lnTo>
                  <a:lnTo>
                    <a:pt x="4558" y="6610"/>
                  </a:lnTo>
                  <a:lnTo>
                    <a:pt x="7672" y="2364"/>
                  </a:lnTo>
                  <a:lnTo>
                    <a:pt x="8374" y="2364"/>
                  </a:lnTo>
                  <a:lnTo>
                    <a:pt x="6680" y="1121"/>
                  </a:lnTo>
                  <a:close/>
                </a:path>
                <a:path w="400685" h="295275">
                  <a:moveTo>
                    <a:pt x="8374" y="2364"/>
                  </a:moveTo>
                  <a:lnTo>
                    <a:pt x="7672" y="2364"/>
                  </a:lnTo>
                  <a:lnTo>
                    <a:pt x="9753" y="7157"/>
                  </a:lnTo>
                  <a:lnTo>
                    <a:pt x="15770" y="7791"/>
                  </a:lnTo>
                  <a:lnTo>
                    <a:pt x="8374" y="2364"/>
                  </a:lnTo>
                  <a:close/>
                </a:path>
                <a:path w="400685" h="295275">
                  <a:moveTo>
                    <a:pt x="7672" y="2364"/>
                  </a:moveTo>
                  <a:lnTo>
                    <a:pt x="4558" y="6610"/>
                  </a:lnTo>
                  <a:lnTo>
                    <a:pt x="9753" y="7157"/>
                  </a:lnTo>
                  <a:lnTo>
                    <a:pt x="7672" y="2364"/>
                  </a:lnTo>
                  <a:close/>
                </a:path>
              </a:pathLst>
            </a:custGeom>
            <a:solidFill>
              <a:srgbClr val="000000"/>
            </a:solidFill>
          </p:spPr>
          <p:txBody>
            <a:bodyPr wrap="square" lIns="0" tIns="0" rIns="0" bIns="0" rtlCol="0"/>
            <a:lstStyle/>
            <a:p>
              <a:endParaRPr/>
            </a:p>
          </p:txBody>
        </p:sp>
        <p:sp>
          <p:nvSpPr>
            <p:cNvPr id="108" name="object 103"/>
            <p:cNvSpPr/>
            <p:nvPr/>
          </p:nvSpPr>
          <p:spPr>
            <a:xfrm>
              <a:off x="2847021" y="2179765"/>
              <a:ext cx="877569" cy="314960"/>
            </a:xfrm>
            <a:custGeom>
              <a:avLst/>
              <a:gdLst/>
              <a:ahLst/>
              <a:cxnLst/>
              <a:rect l="l" t="t" r="r" b="b"/>
              <a:pathLst>
                <a:path w="877570" h="314960">
                  <a:moveTo>
                    <a:pt x="17396" y="22034"/>
                  </a:moveTo>
                  <a:lnTo>
                    <a:pt x="11476" y="23270"/>
                  </a:lnTo>
                  <a:lnTo>
                    <a:pt x="15466" y="27815"/>
                  </a:lnTo>
                  <a:lnTo>
                    <a:pt x="875377" y="314949"/>
                  </a:lnTo>
                  <a:lnTo>
                    <a:pt x="877308" y="309167"/>
                  </a:lnTo>
                  <a:lnTo>
                    <a:pt x="17396" y="22034"/>
                  </a:lnTo>
                  <a:close/>
                </a:path>
                <a:path w="877570" h="314960">
                  <a:moveTo>
                    <a:pt x="93118" y="0"/>
                  </a:moveTo>
                  <a:lnTo>
                    <a:pt x="0" y="19438"/>
                  </a:lnTo>
                  <a:lnTo>
                    <a:pt x="62757" y="90926"/>
                  </a:lnTo>
                  <a:lnTo>
                    <a:pt x="64683" y="91051"/>
                  </a:lnTo>
                  <a:lnTo>
                    <a:pt x="67213" y="88830"/>
                  </a:lnTo>
                  <a:lnTo>
                    <a:pt x="67337" y="86904"/>
                  </a:lnTo>
                  <a:lnTo>
                    <a:pt x="15466" y="27815"/>
                  </a:lnTo>
                  <a:lnTo>
                    <a:pt x="4773" y="24245"/>
                  </a:lnTo>
                  <a:lnTo>
                    <a:pt x="6704" y="18464"/>
                  </a:lnTo>
                  <a:lnTo>
                    <a:pt x="34497" y="18464"/>
                  </a:lnTo>
                  <a:lnTo>
                    <a:pt x="94364" y="5966"/>
                  </a:lnTo>
                  <a:lnTo>
                    <a:pt x="95421" y="4352"/>
                  </a:lnTo>
                  <a:lnTo>
                    <a:pt x="94733" y="1056"/>
                  </a:lnTo>
                  <a:lnTo>
                    <a:pt x="93118" y="0"/>
                  </a:lnTo>
                  <a:close/>
                </a:path>
                <a:path w="877570" h="314960">
                  <a:moveTo>
                    <a:pt x="6704" y="18464"/>
                  </a:moveTo>
                  <a:lnTo>
                    <a:pt x="4773" y="24245"/>
                  </a:lnTo>
                  <a:lnTo>
                    <a:pt x="15466" y="27815"/>
                  </a:lnTo>
                  <a:lnTo>
                    <a:pt x="12413" y="24338"/>
                  </a:lnTo>
                  <a:lnTo>
                    <a:pt x="6361" y="24338"/>
                  </a:lnTo>
                  <a:lnTo>
                    <a:pt x="8028" y="19343"/>
                  </a:lnTo>
                  <a:lnTo>
                    <a:pt x="9336" y="19343"/>
                  </a:lnTo>
                  <a:lnTo>
                    <a:pt x="6704" y="18464"/>
                  </a:lnTo>
                  <a:close/>
                </a:path>
                <a:path w="877570" h="314960">
                  <a:moveTo>
                    <a:pt x="8028" y="19343"/>
                  </a:moveTo>
                  <a:lnTo>
                    <a:pt x="6361" y="24338"/>
                  </a:lnTo>
                  <a:lnTo>
                    <a:pt x="11476" y="23270"/>
                  </a:lnTo>
                  <a:lnTo>
                    <a:pt x="8028" y="19343"/>
                  </a:lnTo>
                  <a:close/>
                </a:path>
                <a:path w="877570" h="314960">
                  <a:moveTo>
                    <a:pt x="11476" y="23270"/>
                  </a:moveTo>
                  <a:lnTo>
                    <a:pt x="6361" y="24338"/>
                  </a:lnTo>
                  <a:lnTo>
                    <a:pt x="12413" y="24338"/>
                  </a:lnTo>
                  <a:lnTo>
                    <a:pt x="11476" y="23270"/>
                  </a:lnTo>
                  <a:close/>
                </a:path>
                <a:path w="877570" h="314960">
                  <a:moveTo>
                    <a:pt x="9336" y="19343"/>
                  </a:moveTo>
                  <a:lnTo>
                    <a:pt x="8028" y="19343"/>
                  </a:lnTo>
                  <a:lnTo>
                    <a:pt x="11476" y="23270"/>
                  </a:lnTo>
                  <a:lnTo>
                    <a:pt x="17396" y="22034"/>
                  </a:lnTo>
                  <a:lnTo>
                    <a:pt x="9336" y="19343"/>
                  </a:lnTo>
                  <a:close/>
                </a:path>
                <a:path w="877570" h="314960">
                  <a:moveTo>
                    <a:pt x="34497" y="18464"/>
                  </a:moveTo>
                  <a:lnTo>
                    <a:pt x="6704" y="18464"/>
                  </a:lnTo>
                  <a:lnTo>
                    <a:pt x="17396" y="22034"/>
                  </a:lnTo>
                  <a:lnTo>
                    <a:pt x="34497" y="18464"/>
                  </a:lnTo>
                  <a:close/>
                </a:path>
              </a:pathLst>
            </a:custGeom>
            <a:solidFill>
              <a:srgbClr val="000000"/>
            </a:solidFill>
          </p:spPr>
          <p:txBody>
            <a:bodyPr wrap="square" lIns="0" tIns="0" rIns="0" bIns="0" rtlCol="0"/>
            <a:lstStyle/>
            <a:p>
              <a:endParaRPr/>
            </a:p>
          </p:txBody>
        </p:sp>
        <p:sp>
          <p:nvSpPr>
            <p:cNvPr id="109" name="object 104"/>
            <p:cNvSpPr/>
            <p:nvPr/>
          </p:nvSpPr>
          <p:spPr>
            <a:xfrm>
              <a:off x="1859060" y="2176765"/>
              <a:ext cx="988060" cy="320040"/>
            </a:xfrm>
            <a:custGeom>
              <a:avLst/>
              <a:gdLst/>
              <a:ahLst/>
              <a:cxnLst/>
              <a:rect l="l" t="t" r="r" b="b"/>
              <a:pathLst>
                <a:path w="988060" h="320039">
                  <a:moveTo>
                    <a:pt x="970516" y="24471"/>
                  </a:moveTo>
                  <a:lnTo>
                    <a:pt x="0" y="314029"/>
                  </a:lnTo>
                  <a:lnTo>
                    <a:pt x="1743" y="319871"/>
                  </a:lnTo>
                  <a:lnTo>
                    <a:pt x="972259" y="30312"/>
                  </a:lnTo>
                  <a:lnTo>
                    <a:pt x="976394" y="25898"/>
                  </a:lnTo>
                  <a:lnTo>
                    <a:pt x="970516" y="24471"/>
                  </a:lnTo>
                  <a:close/>
                </a:path>
                <a:path w="988060" h="320039">
                  <a:moveTo>
                    <a:pt x="983076" y="21247"/>
                  </a:moveTo>
                  <a:lnTo>
                    <a:pt x="981323" y="21247"/>
                  </a:lnTo>
                  <a:lnTo>
                    <a:pt x="983066" y="27087"/>
                  </a:lnTo>
                  <a:lnTo>
                    <a:pt x="972259" y="30312"/>
                  </a:lnTo>
                  <a:lnTo>
                    <a:pt x="918504" y="87693"/>
                  </a:lnTo>
                  <a:lnTo>
                    <a:pt x="918568" y="89622"/>
                  </a:lnTo>
                  <a:lnTo>
                    <a:pt x="921025" y="91923"/>
                  </a:lnTo>
                  <a:lnTo>
                    <a:pt x="922953" y="91860"/>
                  </a:lnTo>
                  <a:lnTo>
                    <a:pt x="987988" y="22439"/>
                  </a:lnTo>
                  <a:lnTo>
                    <a:pt x="983076" y="21247"/>
                  </a:lnTo>
                  <a:close/>
                </a:path>
                <a:path w="988060" h="320039">
                  <a:moveTo>
                    <a:pt x="976394" y="25898"/>
                  </a:moveTo>
                  <a:lnTo>
                    <a:pt x="972259" y="30312"/>
                  </a:lnTo>
                  <a:lnTo>
                    <a:pt x="982921" y="27131"/>
                  </a:lnTo>
                  <a:lnTo>
                    <a:pt x="981472" y="27131"/>
                  </a:lnTo>
                  <a:lnTo>
                    <a:pt x="976394" y="25898"/>
                  </a:lnTo>
                  <a:close/>
                </a:path>
                <a:path w="988060" h="320039">
                  <a:moveTo>
                    <a:pt x="979967" y="22084"/>
                  </a:moveTo>
                  <a:lnTo>
                    <a:pt x="976394" y="25898"/>
                  </a:lnTo>
                  <a:lnTo>
                    <a:pt x="981472" y="27131"/>
                  </a:lnTo>
                  <a:lnTo>
                    <a:pt x="979967" y="22084"/>
                  </a:lnTo>
                  <a:close/>
                </a:path>
                <a:path w="988060" h="320039">
                  <a:moveTo>
                    <a:pt x="981573" y="22084"/>
                  </a:moveTo>
                  <a:lnTo>
                    <a:pt x="979967" y="22084"/>
                  </a:lnTo>
                  <a:lnTo>
                    <a:pt x="981472" y="27131"/>
                  </a:lnTo>
                  <a:lnTo>
                    <a:pt x="982921" y="27131"/>
                  </a:lnTo>
                  <a:lnTo>
                    <a:pt x="983066" y="27087"/>
                  </a:lnTo>
                  <a:lnTo>
                    <a:pt x="981573" y="22084"/>
                  </a:lnTo>
                  <a:close/>
                </a:path>
                <a:path w="988060" h="320039">
                  <a:moveTo>
                    <a:pt x="981323" y="21247"/>
                  </a:moveTo>
                  <a:lnTo>
                    <a:pt x="970516" y="24471"/>
                  </a:lnTo>
                  <a:lnTo>
                    <a:pt x="976394" y="25898"/>
                  </a:lnTo>
                  <a:lnTo>
                    <a:pt x="979967" y="22084"/>
                  </a:lnTo>
                  <a:lnTo>
                    <a:pt x="981573" y="22084"/>
                  </a:lnTo>
                  <a:lnTo>
                    <a:pt x="981323" y="21247"/>
                  </a:lnTo>
                  <a:close/>
                </a:path>
                <a:path w="988060" h="320039">
                  <a:moveTo>
                    <a:pt x="895546" y="0"/>
                  </a:moveTo>
                  <a:lnTo>
                    <a:pt x="893899" y="1004"/>
                  </a:lnTo>
                  <a:lnTo>
                    <a:pt x="893104" y="4276"/>
                  </a:lnTo>
                  <a:lnTo>
                    <a:pt x="894109" y="5924"/>
                  </a:lnTo>
                  <a:lnTo>
                    <a:pt x="970516" y="24471"/>
                  </a:lnTo>
                  <a:lnTo>
                    <a:pt x="981323" y="21247"/>
                  </a:lnTo>
                  <a:lnTo>
                    <a:pt x="983076" y="21247"/>
                  </a:lnTo>
                  <a:lnTo>
                    <a:pt x="895546" y="0"/>
                  </a:lnTo>
                  <a:close/>
                </a:path>
              </a:pathLst>
            </a:custGeom>
            <a:solidFill>
              <a:srgbClr val="000000"/>
            </a:solidFill>
          </p:spPr>
          <p:txBody>
            <a:bodyPr wrap="square" lIns="0" tIns="0" rIns="0" bIns="0" rtlCol="0"/>
            <a:lstStyle/>
            <a:p>
              <a:endParaRPr/>
            </a:p>
          </p:txBody>
        </p:sp>
        <p:sp>
          <p:nvSpPr>
            <p:cNvPr id="110" name="object 105"/>
            <p:cNvSpPr txBox="1"/>
            <p:nvPr/>
          </p:nvSpPr>
          <p:spPr>
            <a:xfrm>
              <a:off x="3988773" y="2504948"/>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11" name="object 106"/>
            <p:cNvSpPr/>
            <p:nvPr/>
          </p:nvSpPr>
          <p:spPr>
            <a:xfrm>
              <a:off x="1865867" y="2797668"/>
              <a:ext cx="432434" cy="1316355"/>
            </a:xfrm>
            <a:custGeom>
              <a:avLst/>
              <a:gdLst/>
              <a:ahLst/>
              <a:cxnLst/>
              <a:rect l="l" t="t" r="r" b="b"/>
              <a:pathLst>
                <a:path w="432435" h="1316354">
                  <a:moveTo>
                    <a:pt x="424942" y="1290779"/>
                  </a:moveTo>
                  <a:lnTo>
                    <a:pt x="419119" y="1292584"/>
                  </a:lnTo>
                  <a:lnTo>
                    <a:pt x="426342" y="1315874"/>
                  </a:lnTo>
                  <a:lnTo>
                    <a:pt x="432164" y="1314069"/>
                  </a:lnTo>
                  <a:lnTo>
                    <a:pt x="424942" y="1290779"/>
                  </a:lnTo>
                  <a:close/>
                </a:path>
                <a:path w="432435" h="1316354">
                  <a:moveTo>
                    <a:pt x="417719" y="1267489"/>
                  </a:moveTo>
                  <a:lnTo>
                    <a:pt x="411896" y="1269295"/>
                  </a:lnTo>
                  <a:lnTo>
                    <a:pt x="413702" y="1275118"/>
                  </a:lnTo>
                  <a:lnTo>
                    <a:pt x="419524" y="1273312"/>
                  </a:lnTo>
                  <a:lnTo>
                    <a:pt x="417719" y="1267489"/>
                  </a:lnTo>
                  <a:close/>
                </a:path>
                <a:path w="432435" h="1316354">
                  <a:moveTo>
                    <a:pt x="405079" y="1226732"/>
                  </a:moveTo>
                  <a:lnTo>
                    <a:pt x="399256" y="1228538"/>
                  </a:lnTo>
                  <a:lnTo>
                    <a:pt x="406480" y="1251827"/>
                  </a:lnTo>
                  <a:lnTo>
                    <a:pt x="412301" y="1250022"/>
                  </a:lnTo>
                  <a:lnTo>
                    <a:pt x="405079" y="1226732"/>
                  </a:lnTo>
                  <a:close/>
                </a:path>
                <a:path w="432435" h="1316354">
                  <a:moveTo>
                    <a:pt x="397856" y="1203443"/>
                  </a:moveTo>
                  <a:lnTo>
                    <a:pt x="392033" y="1205249"/>
                  </a:lnTo>
                  <a:lnTo>
                    <a:pt x="393839" y="1211070"/>
                  </a:lnTo>
                  <a:lnTo>
                    <a:pt x="399661" y="1209264"/>
                  </a:lnTo>
                  <a:lnTo>
                    <a:pt x="397856" y="1203443"/>
                  </a:lnTo>
                  <a:close/>
                </a:path>
                <a:path w="432435" h="1316354">
                  <a:moveTo>
                    <a:pt x="385216" y="1162686"/>
                  </a:moveTo>
                  <a:lnTo>
                    <a:pt x="379393" y="1164492"/>
                  </a:lnTo>
                  <a:lnTo>
                    <a:pt x="386617" y="1187781"/>
                  </a:lnTo>
                  <a:lnTo>
                    <a:pt x="392438" y="1185975"/>
                  </a:lnTo>
                  <a:lnTo>
                    <a:pt x="385216" y="1162686"/>
                  </a:lnTo>
                  <a:close/>
                </a:path>
                <a:path w="432435" h="1316354">
                  <a:moveTo>
                    <a:pt x="377993" y="1139395"/>
                  </a:moveTo>
                  <a:lnTo>
                    <a:pt x="372170" y="1141201"/>
                  </a:lnTo>
                  <a:lnTo>
                    <a:pt x="373976" y="1147024"/>
                  </a:lnTo>
                  <a:lnTo>
                    <a:pt x="379798" y="1145218"/>
                  </a:lnTo>
                  <a:lnTo>
                    <a:pt x="377993" y="1139395"/>
                  </a:lnTo>
                  <a:close/>
                </a:path>
                <a:path w="432435" h="1316354">
                  <a:moveTo>
                    <a:pt x="365353" y="1098638"/>
                  </a:moveTo>
                  <a:lnTo>
                    <a:pt x="359530" y="1100444"/>
                  </a:lnTo>
                  <a:lnTo>
                    <a:pt x="366754" y="1123734"/>
                  </a:lnTo>
                  <a:lnTo>
                    <a:pt x="372576" y="1121929"/>
                  </a:lnTo>
                  <a:lnTo>
                    <a:pt x="365353" y="1098638"/>
                  </a:lnTo>
                  <a:close/>
                </a:path>
                <a:path w="432435" h="1316354">
                  <a:moveTo>
                    <a:pt x="358131" y="1075349"/>
                  </a:moveTo>
                  <a:lnTo>
                    <a:pt x="352308" y="1077155"/>
                  </a:lnTo>
                  <a:lnTo>
                    <a:pt x="354114" y="1082977"/>
                  </a:lnTo>
                  <a:lnTo>
                    <a:pt x="359935" y="1081172"/>
                  </a:lnTo>
                  <a:lnTo>
                    <a:pt x="358131" y="1075349"/>
                  </a:lnTo>
                  <a:close/>
                </a:path>
                <a:path w="432435" h="1316354">
                  <a:moveTo>
                    <a:pt x="345490" y="1034592"/>
                  </a:moveTo>
                  <a:lnTo>
                    <a:pt x="339667" y="1036398"/>
                  </a:lnTo>
                  <a:lnTo>
                    <a:pt x="346891" y="1059688"/>
                  </a:lnTo>
                  <a:lnTo>
                    <a:pt x="352713" y="1057882"/>
                  </a:lnTo>
                  <a:lnTo>
                    <a:pt x="345490" y="1034592"/>
                  </a:lnTo>
                  <a:close/>
                </a:path>
                <a:path w="432435" h="1316354">
                  <a:moveTo>
                    <a:pt x="338268" y="1011302"/>
                  </a:moveTo>
                  <a:lnTo>
                    <a:pt x="332445" y="1013108"/>
                  </a:lnTo>
                  <a:lnTo>
                    <a:pt x="334251" y="1018931"/>
                  </a:lnTo>
                  <a:lnTo>
                    <a:pt x="340072" y="1017125"/>
                  </a:lnTo>
                  <a:lnTo>
                    <a:pt x="338268" y="1011302"/>
                  </a:lnTo>
                  <a:close/>
                </a:path>
                <a:path w="432435" h="1316354">
                  <a:moveTo>
                    <a:pt x="325627" y="970545"/>
                  </a:moveTo>
                  <a:lnTo>
                    <a:pt x="319805" y="972351"/>
                  </a:lnTo>
                  <a:lnTo>
                    <a:pt x="327028" y="995641"/>
                  </a:lnTo>
                  <a:lnTo>
                    <a:pt x="332850" y="993835"/>
                  </a:lnTo>
                  <a:lnTo>
                    <a:pt x="325627" y="970545"/>
                  </a:lnTo>
                  <a:close/>
                </a:path>
                <a:path w="432435" h="1316354">
                  <a:moveTo>
                    <a:pt x="318405" y="947256"/>
                  </a:moveTo>
                  <a:lnTo>
                    <a:pt x="312582" y="949062"/>
                  </a:lnTo>
                  <a:lnTo>
                    <a:pt x="314388" y="954883"/>
                  </a:lnTo>
                  <a:lnTo>
                    <a:pt x="320210" y="953079"/>
                  </a:lnTo>
                  <a:lnTo>
                    <a:pt x="318405" y="947256"/>
                  </a:lnTo>
                  <a:close/>
                </a:path>
                <a:path w="432435" h="1316354">
                  <a:moveTo>
                    <a:pt x="305765" y="906499"/>
                  </a:moveTo>
                  <a:lnTo>
                    <a:pt x="299942" y="908305"/>
                  </a:lnTo>
                  <a:lnTo>
                    <a:pt x="307166" y="931594"/>
                  </a:lnTo>
                  <a:lnTo>
                    <a:pt x="312987" y="929788"/>
                  </a:lnTo>
                  <a:lnTo>
                    <a:pt x="305765" y="906499"/>
                  </a:lnTo>
                  <a:close/>
                </a:path>
                <a:path w="432435" h="1316354">
                  <a:moveTo>
                    <a:pt x="298542" y="883210"/>
                  </a:moveTo>
                  <a:lnTo>
                    <a:pt x="292719" y="885014"/>
                  </a:lnTo>
                  <a:lnTo>
                    <a:pt x="294525" y="890837"/>
                  </a:lnTo>
                  <a:lnTo>
                    <a:pt x="300347" y="889031"/>
                  </a:lnTo>
                  <a:lnTo>
                    <a:pt x="298542" y="883210"/>
                  </a:lnTo>
                  <a:close/>
                </a:path>
                <a:path w="432435" h="1316354">
                  <a:moveTo>
                    <a:pt x="285902" y="842451"/>
                  </a:moveTo>
                  <a:lnTo>
                    <a:pt x="280079" y="844257"/>
                  </a:lnTo>
                  <a:lnTo>
                    <a:pt x="287303" y="867548"/>
                  </a:lnTo>
                  <a:lnTo>
                    <a:pt x="293124" y="865742"/>
                  </a:lnTo>
                  <a:lnTo>
                    <a:pt x="285902" y="842451"/>
                  </a:lnTo>
                  <a:close/>
                </a:path>
                <a:path w="432435" h="1316354">
                  <a:moveTo>
                    <a:pt x="278679" y="819162"/>
                  </a:moveTo>
                  <a:lnTo>
                    <a:pt x="272856" y="820968"/>
                  </a:lnTo>
                  <a:lnTo>
                    <a:pt x="274662" y="826790"/>
                  </a:lnTo>
                  <a:lnTo>
                    <a:pt x="280484" y="824985"/>
                  </a:lnTo>
                  <a:lnTo>
                    <a:pt x="278679" y="819162"/>
                  </a:lnTo>
                  <a:close/>
                </a:path>
                <a:path w="432435" h="1316354">
                  <a:moveTo>
                    <a:pt x="266039" y="778405"/>
                  </a:moveTo>
                  <a:lnTo>
                    <a:pt x="260216" y="780211"/>
                  </a:lnTo>
                  <a:lnTo>
                    <a:pt x="267440" y="803501"/>
                  </a:lnTo>
                  <a:lnTo>
                    <a:pt x="273262" y="801695"/>
                  </a:lnTo>
                  <a:lnTo>
                    <a:pt x="266039" y="778405"/>
                  </a:lnTo>
                  <a:close/>
                </a:path>
                <a:path w="432435" h="1316354">
                  <a:moveTo>
                    <a:pt x="258817" y="755116"/>
                  </a:moveTo>
                  <a:lnTo>
                    <a:pt x="252994" y="756921"/>
                  </a:lnTo>
                  <a:lnTo>
                    <a:pt x="254800" y="762744"/>
                  </a:lnTo>
                  <a:lnTo>
                    <a:pt x="260621" y="760938"/>
                  </a:lnTo>
                  <a:lnTo>
                    <a:pt x="258817" y="755116"/>
                  </a:lnTo>
                  <a:close/>
                </a:path>
                <a:path w="432435" h="1316354">
                  <a:moveTo>
                    <a:pt x="246176" y="714359"/>
                  </a:moveTo>
                  <a:lnTo>
                    <a:pt x="240353" y="716164"/>
                  </a:lnTo>
                  <a:lnTo>
                    <a:pt x="247577" y="739454"/>
                  </a:lnTo>
                  <a:lnTo>
                    <a:pt x="253399" y="737649"/>
                  </a:lnTo>
                  <a:lnTo>
                    <a:pt x="246176" y="714359"/>
                  </a:lnTo>
                  <a:close/>
                </a:path>
                <a:path w="432435" h="1316354">
                  <a:moveTo>
                    <a:pt x="238954" y="691069"/>
                  </a:moveTo>
                  <a:lnTo>
                    <a:pt x="233131" y="692875"/>
                  </a:lnTo>
                  <a:lnTo>
                    <a:pt x="234937" y="698698"/>
                  </a:lnTo>
                  <a:lnTo>
                    <a:pt x="240758" y="696892"/>
                  </a:lnTo>
                  <a:lnTo>
                    <a:pt x="238954" y="691069"/>
                  </a:lnTo>
                  <a:close/>
                </a:path>
                <a:path w="432435" h="1316354">
                  <a:moveTo>
                    <a:pt x="226313" y="650312"/>
                  </a:moveTo>
                  <a:lnTo>
                    <a:pt x="220491" y="652118"/>
                  </a:lnTo>
                  <a:lnTo>
                    <a:pt x="227714" y="675407"/>
                  </a:lnTo>
                  <a:lnTo>
                    <a:pt x="233536" y="673601"/>
                  </a:lnTo>
                  <a:lnTo>
                    <a:pt x="226313" y="650312"/>
                  </a:lnTo>
                  <a:close/>
                </a:path>
                <a:path w="432435" h="1316354">
                  <a:moveTo>
                    <a:pt x="219091" y="627023"/>
                  </a:moveTo>
                  <a:lnTo>
                    <a:pt x="213268" y="628829"/>
                  </a:lnTo>
                  <a:lnTo>
                    <a:pt x="215074" y="634650"/>
                  </a:lnTo>
                  <a:lnTo>
                    <a:pt x="220896" y="632844"/>
                  </a:lnTo>
                  <a:lnTo>
                    <a:pt x="219091" y="627023"/>
                  </a:lnTo>
                  <a:close/>
                </a:path>
                <a:path w="432435" h="1316354">
                  <a:moveTo>
                    <a:pt x="206451" y="586266"/>
                  </a:moveTo>
                  <a:lnTo>
                    <a:pt x="200628" y="588072"/>
                  </a:lnTo>
                  <a:lnTo>
                    <a:pt x="207852" y="611361"/>
                  </a:lnTo>
                  <a:lnTo>
                    <a:pt x="213673" y="609555"/>
                  </a:lnTo>
                  <a:lnTo>
                    <a:pt x="206451" y="586266"/>
                  </a:lnTo>
                  <a:close/>
                </a:path>
                <a:path w="432435" h="1316354">
                  <a:moveTo>
                    <a:pt x="199228" y="562975"/>
                  </a:moveTo>
                  <a:lnTo>
                    <a:pt x="193405" y="564781"/>
                  </a:lnTo>
                  <a:lnTo>
                    <a:pt x="195211" y="570604"/>
                  </a:lnTo>
                  <a:lnTo>
                    <a:pt x="201033" y="568798"/>
                  </a:lnTo>
                  <a:lnTo>
                    <a:pt x="199228" y="562975"/>
                  </a:lnTo>
                  <a:close/>
                </a:path>
                <a:path w="432435" h="1316354">
                  <a:moveTo>
                    <a:pt x="186588" y="522218"/>
                  </a:moveTo>
                  <a:lnTo>
                    <a:pt x="180765" y="524024"/>
                  </a:lnTo>
                  <a:lnTo>
                    <a:pt x="187989" y="547314"/>
                  </a:lnTo>
                  <a:lnTo>
                    <a:pt x="193810" y="545509"/>
                  </a:lnTo>
                  <a:lnTo>
                    <a:pt x="186588" y="522218"/>
                  </a:lnTo>
                  <a:close/>
                </a:path>
                <a:path w="432435" h="1316354">
                  <a:moveTo>
                    <a:pt x="179365" y="498929"/>
                  </a:moveTo>
                  <a:lnTo>
                    <a:pt x="173542" y="500735"/>
                  </a:lnTo>
                  <a:lnTo>
                    <a:pt x="175348" y="506557"/>
                  </a:lnTo>
                  <a:lnTo>
                    <a:pt x="181170" y="504752"/>
                  </a:lnTo>
                  <a:lnTo>
                    <a:pt x="179365" y="498929"/>
                  </a:lnTo>
                  <a:close/>
                </a:path>
                <a:path w="432435" h="1316354">
                  <a:moveTo>
                    <a:pt x="166725" y="458172"/>
                  </a:moveTo>
                  <a:lnTo>
                    <a:pt x="160902" y="459978"/>
                  </a:lnTo>
                  <a:lnTo>
                    <a:pt x="168126" y="483268"/>
                  </a:lnTo>
                  <a:lnTo>
                    <a:pt x="173948" y="481462"/>
                  </a:lnTo>
                  <a:lnTo>
                    <a:pt x="166725" y="458172"/>
                  </a:lnTo>
                  <a:close/>
                </a:path>
                <a:path w="432435" h="1316354">
                  <a:moveTo>
                    <a:pt x="159503" y="434882"/>
                  </a:moveTo>
                  <a:lnTo>
                    <a:pt x="153680" y="436688"/>
                  </a:lnTo>
                  <a:lnTo>
                    <a:pt x="155486" y="442511"/>
                  </a:lnTo>
                  <a:lnTo>
                    <a:pt x="161307" y="440705"/>
                  </a:lnTo>
                  <a:lnTo>
                    <a:pt x="159503" y="434882"/>
                  </a:lnTo>
                  <a:close/>
                </a:path>
                <a:path w="432435" h="1316354">
                  <a:moveTo>
                    <a:pt x="146862" y="394125"/>
                  </a:moveTo>
                  <a:lnTo>
                    <a:pt x="141039" y="395931"/>
                  </a:lnTo>
                  <a:lnTo>
                    <a:pt x="148263" y="419221"/>
                  </a:lnTo>
                  <a:lnTo>
                    <a:pt x="154085" y="417415"/>
                  </a:lnTo>
                  <a:lnTo>
                    <a:pt x="146862" y="394125"/>
                  </a:lnTo>
                  <a:close/>
                </a:path>
                <a:path w="432435" h="1316354">
                  <a:moveTo>
                    <a:pt x="139640" y="370836"/>
                  </a:moveTo>
                  <a:lnTo>
                    <a:pt x="133817" y="372642"/>
                  </a:lnTo>
                  <a:lnTo>
                    <a:pt x="135623" y="378465"/>
                  </a:lnTo>
                  <a:lnTo>
                    <a:pt x="141444" y="376659"/>
                  </a:lnTo>
                  <a:lnTo>
                    <a:pt x="139640" y="370836"/>
                  </a:lnTo>
                  <a:close/>
                </a:path>
                <a:path w="432435" h="1316354">
                  <a:moveTo>
                    <a:pt x="127000" y="330079"/>
                  </a:moveTo>
                  <a:lnTo>
                    <a:pt x="121177" y="331885"/>
                  </a:lnTo>
                  <a:lnTo>
                    <a:pt x="128400" y="355174"/>
                  </a:lnTo>
                  <a:lnTo>
                    <a:pt x="134222" y="353368"/>
                  </a:lnTo>
                  <a:lnTo>
                    <a:pt x="127000" y="330079"/>
                  </a:lnTo>
                  <a:close/>
                </a:path>
                <a:path w="432435" h="1316354">
                  <a:moveTo>
                    <a:pt x="119777" y="306790"/>
                  </a:moveTo>
                  <a:lnTo>
                    <a:pt x="113954" y="308594"/>
                  </a:lnTo>
                  <a:lnTo>
                    <a:pt x="115760" y="314417"/>
                  </a:lnTo>
                  <a:lnTo>
                    <a:pt x="121582" y="312611"/>
                  </a:lnTo>
                  <a:lnTo>
                    <a:pt x="119777" y="306790"/>
                  </a:lnTo>
                  <a:close/>
                </a:path>
                <a:path w="432435" h="1316354">
                  <a:moveTo>
                    <a:pt x="107137" y="266031"/>
                  </a:moveTo>
                  <a:lnTo>
                    <a:pt x="101314" y="267837"/>
                  </a:lnTo>
                  <a:lnTo>
                    <a:pt x="108538" y="291128"/>
                  </a:lnTo>
                  <a:lnTo>
                    <a:pt x="114359" y="289322"/>
                  </a:lnTo>
                  <a:lnTo>
                    <a:pt x="107137" y="266031"/>
                  </a:lnTo>
                  <a:close/>
                </a:path>
                <a:path w="432435" h="1316354">
                  <a:moveTo>
                    <a:pt x="99914" y="242742"/>
                  </a:moveTo>
                  <a:lnTo>
                    <a:pt x="94091" y="244548"/>
                  </a:lnTo>
                  <a:lnTo>
                    <a:pt x="95897" y="250371"/>
                  </a:lnTo>
                  <a:lnTo>
                    <a:pt x="101719" y="248565"/>
                  </a:lnTo>
                  <a:lnTo>
                    <a:pt x="99914" y="242742"/>
                  </a:lnTo>
                  <a:close/>
                </a:path>
                <a:path w="432435" h="1316354">
                  <a:moveTo>
                    <a:pt x="87274" y="201985"/>
                  </a:moveTo>
                  <a:lnTo>
                    <a:pt x="81451" y="203791"/>
                  </a:lnTo>
                  <a:lnTo>
                    <a:pt x="88675" y="227081"/>
                  </a:lnTo>
                  <a:lnTo>
                    <a:pt x="94496" y="225275"/>
                  </a:lnTo>
                  <a:lnTo>
                    <a:pt x="87274" y="201985"/>
                  </a:lnTo>
                  <a:close/>
                </a:path>
                <a:path w="432435" h="1316354">
                  <a:moveTo>
                    <a:pt x="80051" y="178696"/>
                  </a:moveTo>
                  <a:lnTo>
                    <a:pt x="74228" y="180502"/>
                  </a:lnTo>
                  <a:lnTo>
                    <a:pt x="76034" y="186324"/>
                  </a:lnTo>
                  <a:lnTo>
                    <a:pt x="81856" y="184518"/>
                  </a:lnTo>
                  <a:lnTo>
                    <a:pt x="80051" y="178696"/>
                  </a:lnTo>
                  <a:close/>
                </a:path>
                <a:path w="432435" h="1316354">
                  <a:moveTo>
                    <a:pt x="67411" y="137939"/>
                  </a:moveTo>
                  <a:lnTo>
                    <a:pt x="61588" y="139745"/>
                  </a:lnTo>
                  <a:lnTo>
                    <a:pt x="68812" y="163034"/>
                  </a:lnTo>
                  <a:lnTo>
                    <a:pt x="74634" y="161229"/>
                  </a:lnTo>
                  <a:lnTo>
                    <a:pt x="67411" y="137939"/>
                  </a:lnTo>
                  <a:close/>
                </a:path>
                <a:path w="432435" h="1316354">
                  <a:moveTo>
                    <a:pt x="60189" y="114649"/>
                  </a:moveTo>
                  <a:lnTo>
                    <a:pt x="54366" y="116455"/>
                  </a:lnTo>
                  <a:lnTo>
                    <a:pt x="56172" y="122278"/>
                  </a:lnTo>
                  <a:lnTo>
                    <a:pt x="61993" y="120472"/>
                  </a:lnTo>
                  <a:lnTo>
                    <a:pt x="60189" y="114649"/>
                  </a:lnTo>
                  <a:close/>
                </a:path>
                <a:path w="432435" h="1316354">
                  <a:moveTo>
                    <a:pt x="47548" y="73892"/>
                  </a:moveTo>
                  <a:lnTo>
                    <a:pt x="41725" y="75698"/>
                  </a:lnTo>
                  <a:lnTo>
                    <a:pt x="48949" y="98987"/>
                  </a:lnTo>
                  <a:lnTo>
                    <a:pt x="54771" y="97182"/>
                  </a:lnTo>
                  <a:lnTo>
                    <a:pt x="47548" y="73892"/>
                  </a:lnTo>
                  <a:close/>
                </a:path>
                <a:path w="432435" h="1316354">
                  <a:moveTo>
                    <a:pt x="21441" y="0"/>
                  </a:moveTo>
                  <a:lnTo>
                    <a:pt x="0" y="92678"/>
                  </a:lnTo>
                  <a:lnTo>
                    <a:pt x="1022" y="94315"/>
                  </a:lnTo>
                  <a:lnTo>
                    <a:pt x="4302" y="95073"/>
                  </a:lnTo>
                  <a:lnTo>
                    <a:pt x="5939" y="94052"/>
                  </a:lnTo>
                  <a:lnTo>
                    <a:pt x="23661" y="17449"/>
                  </a:lnTo>
                  <a:lnTo>
                    <a:pt x="21863" y="11650"/>
                  </a:lnTo>
                  <a:lnTo>
                    <a:pt x="24303" y="10894"/>
                  </a:lnTo>
                  <a:lnTo>
                    <a:pt x="21173" y="8025"/>
                  </a:lnTo>
                  <a:lnTo>
                    <a:pt x="26202" y="6465"/>
                  </a:lnTo>
                  <a:lnTo>
                    <a:pt x="28494" y="6465"/>
                  </a:lnTo>
                  <a:lnTo>
                    <a:pt x="21441" y="0"/>
                  </a:lnTo>
                  <a:close/>
                </a:path>
                <a:path w="432435" h="1316354">
                  <a:moveTo>
                    <a:pt x="32181" y="9846"/>
                  </a:moveTo>
                  <a:lnTo>
                    <a:pt x="27686" y="9846"/>
                  </a:lnTo>
                  <a:lnTo>
                    <a:pt x="29483" y="15643"/>
                  </a:lnTo>
                  <a:lnTo>
                    <a:pt x="87440" y="68775"/>
                  </a:lnTo>
                  <a:lnTo>
                    <a:pt x="89368" y="68691"/>
                  </a:lnTo>
                  <a:lnTo>
                    <a:pt x="91644" y="66210"/>
                  </a:lnTo>
                  <a:lnTo>
                    <a:pt x="91560" y="64282"/>
                  </a:lnTo>
                  <a:lnTo>
                    <a:pt x="32181" y="9846"/>
                  </a:lnTo>
                  <a:close/>
                </a:path>
                <a:path w="432435" h="1316354">
                  <a:moveTo>
                    <a:pt x="40326" y="50603"/>
                  </a:moveTo>
                  <a:lnTo>
                    <a:pt x="34503" y="52409"/>
                  </a:lnTo>
                  <a:lnTo>
                    <a:pt x="36309" y="58230"/>
                  </a:lnTo>
                  <a:lnTo>
                    <a:pt x="42130" y="56424"/>
                  </a:lnTo>
                  <a:lnTo>
                    <a:pt x="40326" y="50603"/>
                  </a:lnTo>
                  <a:close/>
                </a:path>
                <a:path w="432435" h="1316354">
                  <a:moveTo>
                    <a:pt x="25024" y="11556"/>
                  </a:moveTo>
                  <a:lnTo>
                    <a:pt x="23661" y="17449"/>
                  </a:lnTo>
                  <a:lnTo>
                    <a:pt x="29086" y="34941"/>
                  </a:lnTo>
                  <a:lnTo>
                    <a:pt x="34908" y="33135"/>
                  </a:lnTo>
                  <a:lnTo>
                    <a:pt x="29483" y="15643"/>
                  </a:lnTo>
                  <a:lnTo>
                    <a:pt x="25024" y="11556"/>
                  </a:lnTo>
                  <a:close/>
                </a:path>
                <a:path w="432435" h="1316354">
                  <a:moveTo>
                    <a:pt x="24303" y="10894"/>
                  </a:moveTo>
                  <a:lnTo>
                    <a:pt x="21863" y="11650"/>
                  </a:lnTo>
                  <a:lnTo>
                    <a:pt x="23661" y="17449"/>
                  </a:lnTo>
                  <a:lnTo>
                    <a:pt x="25024" y="11556"/>
                  </a:lnTo>
                  <a:lnTo>
                    <a:pt x="24303" y="10894"/>
                  </a:lnTo>
                  <a:close/>
                </a:path>
                <a:path w="432435" h="1316354">
                  <a:moveTo>
                    <a:pt x="27686" y="9846"/>
                  </a:moveTo>
                  <a:lnTo>
                    <a:pt x="25245" y="10602"/>
                  </a:lnTo>
                  <a:lnTo>
                    <a:pt x="25128" y="11650"/>
                  </a:lnTo>
                  <a:lnTo>
                    <a:pt x="29483" y="15643"/>
                  </a:lnTo>
                  <a:lnTo>
                    <a:pt x="27686" y="9846"/>
                  </a:lnTo>
                  <a:close/>
                </a:path>
                <a:path w="432435" h="1316354">
                  <a:moveTo>
                    <a:pt x="25245" y="10602"/>
                  </a:moveTo>
                  <a:lnTo>
                    <a:pt x="24303" y="10894"/>
                  </a:lnTo>
                  <a:lnTo>
                    <a:pt x="25024" y="11556"/>
                  </a:lnTo>
                  <a:lnTo>
                    <a:pt x="25245" y="10602"/>
                  </a:lnTo>
                  <a:close/>
                </a:path>
                <a:path w="432435" h="1316354">
                  <a:moveTo>
                    <a:pt x="26202" y="6465"/>
                  </a:moveTo>
                  <a:lnTo>
                    <a:pt x="21173" y="8025"/>
                  </a:lnTo>
                  <a:lnTo>
                    <a:pt x="24303" y="10894"/>
                  </a:lnTo>
                  <a:lnTo>
                    <a:pt x="25245" y="10602"/>
                  </a:lnTo>
                  <a:lnTo>
                    <a:pt x="26202" y="6465"/>
                  </a:lnTo>
                  <a:close/>
                </a:path>
                <a:path w="432435" h="1316354">
                  <a:moveTo>
                    <a:pt x="28494" y="6465"/>
                  </a:moveTo>
                  <a:lnTo>
                    <a:pt x="26202" y="6465"/>
                  </a:lnTo>
                  <a:lnTo>
                    <a:pt x="25245" y="10602"/>
                  </a:lnTo>
                  <a:lnTo>
                    <a:pt x="27686" y="9846"/>
                  </a:lnTo>
                  <a:lnTo>
                    <a:pt x="32181" y="9846"/>
                  </a:lnTo>
                  <a:lnTo>
                    <a:pt x="28494" y="6465"/>
                  </a:lnTo>
                  <a:close/>
                </a:path>
              </a:pathLst>
            </a:custGeom>
            <a:solidFill>
              <a:srgbClr val="000000"/>
            </a:solidFill>
          </p:spPr>
          <p:txBody>
            <a:bodyPr wrap="square" lIns="0" tIns="0" rIns="0" bIns="0" rtlCol="0"/>
            <a:lstStyle/>
            <a:p>
              <a:endParaRPr/>
            </a:p>
          </p:txBody>
        </p:sp>
        <p:sp>
          <p:nvSpPr>
            <p:cNvPr id="112" name="object 107"/>
            <p:cNvSpPr/>
            <p:nvPr/>
          </p:nvSpPr>
          <p:spPr>
            <a:xfrm>
              <a:off x="2317320" y="2797668"/>
              <a:ext cx="208279" cy="1340485"/>
            </a:xfrm>
            <a:custGeom>
              <a:avLst/>
              <a:gdLst/>
              <a:ahLst/>
              <a:cxnLst/>
              <a:rect l="l" t="t" r="r" b="b"/>
              <a:pathLst>
                <a:path w="208280" h="1340485">
                  <a:moveTo>
                    <a:pt x="205091" y="1315055"/>
                  </a:moveTo>
                  <a:lnTo>
                    <a:pt x="199042" y="1315813"/>
                  </a:lnTo>
                  <a:lnTo>
                    <a:pt x="202072" y="1340008"/>
                  </a:lnTo>
                  <a:lnTo>
                    <a:pt x="208121" y="1339251"/>
                  </a:lnTo>
                  <a:lnTo>
                    <a:pt x="205091" y="1315055"/>
                  </a:lnTo>
                  <a:close/>
                </a:path>
                <a:path w="208280" h="1340485">
                  <a:moveTo>
                    <a:pt x="202060" y="1290861"/>
                  </a:moveTo>
                  <a:lnTo>
                    <a:pt x="196013" y="1291619"/>
                  </a:lnTo>
                  <a:lnTo>
                    <a:pt x="196769" y="1297666"/>
                  </a:lnTo>
                  <a:lnTo>
                    <a:pt x="202819" y="1296910"/>
                  </a:lnTo>
                  <a:lnTo>
                    <a:pt x="202060" y="1290861"/>
                  </a:lnTo>
                  <a:close/>
                </a:path>
                <a:path w="208280" h="1340485">
                  <a:moveTo>
                    <a:pt x="196759" y="1248520"/>
                  </a:moveTo>
                  <a:lnTo>
                    <a:pt x="190710" y="1249277"/>
                  </a:lnTo>
                  <a:lnTo>
                    <a:pt x="193739" y="1273472"/>
                  </a:lnTo>
                  <a:lnTo>
                    <a:pt x="199788" y="1272715"/>
                  </a:lnTo>
                  <a:lnTo>
                    <a:pt x="196759" y="1248520"/>
                  </a:lnTo>
                  <a:close/>
                </a:path>
                <a:path w="208280" h="1340485">
                  <a:moveTo>
                    <a:pt x="193729" y="1224324"/>
                  </a:moveTo>
                  <a:lnTo>
                    <a:pt x="187680" y="1225082"/>
                  </a:lnTo>
                  <a:lnTo>
                    <a:pt x="188438" y="1231131"/>
                  </a:lnTo>
                  <a:lnTo>
                    <a:pt x="194487" y="1230373"/>
                  </a:lnTo>
                  <a:lnTo>
                    <a:pt x="193729" y="1224324"/>
                  </a:lnTo>
                  <a:close/>
                </a:path>
                <a:path w="208280" h="1340485">
                  <a:moveTo>
                    <a:pt x="188427" y="1181983"/>
                  </a:moveTo>
                  <a:lnTo>
                    <a:pt x="182379" y="1182740"/>
                  </a:lnTo>
                  <a:lnTo>
                    <a:pt x="185408" y="1206935"/>
                  </a:lnTo>
                  <a:lnTo>
                    <a:pt x="191457" y="1206178"/>
                  </a:lnTo>
                  <a:lnTo>
                    <a:pt x="188427" y="1181983"/>
                  </a:lnTo>
                  <a:close/>
                </a:path>
                <a:path w="208280" h="1340485">
                  <a:moveTo>
                    <a:pt x="185398" y="1157787"/>
                  </a:moveTo>
                  <a:lnTo>
                    <a:pt x="179349" y="1158546"/>
                  </a:lnTo>
                  <a:lnTo>
                    <a:pt x="180106" y="1164595"/>
                  </a:lnTo>
                  <a:lnTo>
                    <a:pt x="186155" y="1163836"/>
                  </a:lnTo>
                  <a:lnTo>
                    <a:pt x="185398" y="1157787"/>
                  </a:lnTo>
                  <a:close/>
                </a:path>
                <a:path w="208280" h="1340485">
                  <a:moveTo>
                    <a:pt x="180096" y="1115447"/>
                  </a:moveTo>
                  <a:lnTo>
                    <a:pt x="174047" y="1116204"/>
                  </a:lnTo>
                  <a:lnTo>
                    <a:pt x="177077" y="1140399"/>
                  </a:lnTo>
                  <a:lnTo>
                    <a:pt x="183126" y="1139642"/>
                  </a:lnTo>
                  <a:lnTo>
                    <a:pt x="180096" y="1115447"/>
                  </a:lnTo>
                  <a:close/>
                </a:path>
                <a:path w="208280" h="1340485">
                  <a:moveTo>
                    <a:pt x="177067" y="1091252"/>
                  </a:moveTo>
                  <a:lnTo>
                    <a:pt x="171018" y="1092009"/>
                  </a:lnTo>
                  <a:lnTo>
                    <a:pt x="171775" y="1098058"/>
                  </a:lnTo>
                  <a:lnTo>
                    <a:pt x="177824" y="1097300"/>
                  </a:lnTo>
                  <a:lnTo>
                    <a:pt x="177067" y="1091252"/>
                  </a:lnTo>
                  <a:close/>
                </a:path>
                <a:path w="208280" h="1340485">
                  <a:moveTo>
                    <a:pt x="171764" y="1048910"/>
                  </a:moveTo>
                  <a:lnTo>
                    <a:pt x="165715" y="1049667"/>
                  </a:lnTo>
                  <a:lnTo>
                    <a:pt x="168746" y="1073863"/>
                  </a:lnTo>
                  <a:lnTo>
                    <a:pt x="174793" y="1073105"/>
                  </a:lnTo>
                  <a:lnTo>
                    <a:pt x="171764" y="1048910"/>
                  </a:lnTo>
                  <a:close/>
                </a:path>
                <a:path w="208280" h="1340485">
                  <a:moveTo>
                    <a:pt x="168734" y="1024716"/>
                  </a:moveTo>
                  <a:lnTo>
                    <a:pt x="162685" y="1025472"/>
                  </a:lnTo>
                  <a:lnTo>
                    <a:pt x="163443" y="1031521"/>
                  </a:lnTo>
                  <a:lnTo>
                    <a:pt x="169492" y="1030763"/>
                  </a:lnTo>
                  <a:lnTo>
                    <a:pt x="168734" y="1024716"/>
                  </a:lnTo>
                  <a:close/>
                </a:path>
                <a:path w="208280" h="1340485">
                  <a:moveTo>
                    <a:pt x="163433" y="982374"/>
                  </a:moveTo>
                  <a:lnTo>
                    <a:pt x="157384" y="983131"/>
                  </a:lnTo>
                  <a:lnTo>
                    <a:pt x="160413" y="1007327"/>
                  </a:lnTo>
                  <a:lnTo>
                    <a:pt x="166462" y="1006568"/>
                  </a:lnTo>
                  <a:lnTo>
                    <a:pt x="163433" y="982374"/>
                  </a:lnTo>
                  <a:close/>
                </a:path>
                <a:path w="208280" h="1340485">
                  <a:moveTo>
                    <a:pt x="160403" y="958179"/>
                  </a:moveTo>
                  <a:lnTo>
                    <a:pt x="154354" y="958936"/>
                  </a:lnTo>
                  <a:lnTo>
                    <a:pt x="155112" y="964985"/>
                  </a:lnTo>
                  <a:lnTo>
                    <a:pt x="161160" y="964228"/>
                  </a:lnTo>
                  <a:lnTo>
                    <a:pt x="160403" y="958179"/>
                  </a:lnTo>
                  <a:close/>
                </a:path>
                <a:path w="208280" h="1340485">
                  <a:moveTo>
                    <a:pt x="155101" y="915837"/>
                  </a:moveTo>
                  <a:lnTo>
                    <a:pt x="149052" y="916595"/>
                  </a:lnTo>
                  <a:lnTo>
                    <a:pt x="152082" y="940790"/>
                  </a:lnTo>
                  <a:lnTo>
                    <a:pt x="158131" y="940032"/>
                  </a:lnTo>
                  <a:lnTo>
                    <a:pt x="155101" y="915837"/>
                  </a:lnTo>
                  <a:close/>
                </a:path>
                <a:path w="208280" h="1340485">
                  <a:moveTo>
                    <a:pt x="152072" y="891642"/>
                  </a:moveTo>
                  <a:lnTo>
                    <a:pt x="146023" y="892399"/>
                  </a:lnTo>
                  <a:lnTo>
                    <a:pt x="146780" y="898448"/>
                  </a:lnTo>
                  <a:lnTo>
                    <a:pt x="152829" y="897691"/>
                  </a:lnTo>
                  <a:lnTo>
                    <a:pt x="152072" y="891642"/>
                  </a:lnTo>
                  <a:close/>
                </a:path>
                <a:path w="208280" h="1340485">
                  <a:moveTo>
                    <a:pt x="146770" y="849301"/>
                  </a:moveTo>
                  <a:lnTo>
                    <a:pt x="140721" y="850059"/>
                  </a:lnTo>
                  <a:lnTo>
                    <a:pt x="143751" y="874254"/>
                  </a:lnTo>
                  <a:lnTo>
                    <a:pt x="149800" y="873497"/>
                  </a:lnTo>
                  <a:lnTo>
                    <a:pt x="146770" y="849301"/>
                  </a:lnTo>
                  <a:close/>
                </a:path>
                <a:path w="208280" h="1340485">
                  <a:moveTo>
                    <a:pt x="143739" y="825106"/>
                  </a:moveTo>
                  <a:lnTo>
                    <a:pt x="137692" y="825864"/>
                  </a:lnTo>
                  <a:lnTo>
                    <a:pt x="138449" y="831912"/>
                  </a:lnTo>
                  <a:lnTo>
                    <a:pt x="144498" y="831155"/>
                  </a:lnTo>
                  <a:lnTo>
                    <a:pt x="143739" y="825106"/>
                  </a:lnTo>
                  <a:close/>
                </a:path>
                <a:path w="208280" h="1340485">
                  <a:moveTo>
                    <a:pt x="138438" y="782765"/>
                  </a:moveTo>
                  <a:lnTo>
                    <a:pt x="132389" y="783522"/>
                  </a:lnTo>
                  <a:lnTo>
                    <a:pt x="135418" y="807717"/>
                  </a:lnTo>
                  <a:lnTo>
                    <a:pt x="141467" y="806960"/>
                  </a:lnTo>
                  <a:lnTo>
                    <a:pt x="138438" y="782765"/>
                  </a:lnTo>
                  <a:close/>
                </a:path>
                <a:path w="208280" h="1340485">
                  <a:moveTo>
                    <a:pt x="135408" y="758569"/>
                  </a:moveTo>
                  <a:lnTo>
                    <a:pt x="129359" y="759327"/>
                  </a:lnTo>
                  <a:lnTo>
                    <a:pt x="130117" y="765375"/>
                  </a:lnTo>
                  <a:lnTo>
                    <a:pt x="136166" y="764618"/>
                  </a:lnTo>
                  <a:lnTo>
                    <a:pt x="135408" y="758569"/>
                  </a:lnTo>
                  <a:close/>
                </a:path>
                <a:path w="208280" h="1340485">
                  <a:moveTo>
                    <a:pt x="130106" y="716229"/>
                  </a:moveTo>
                  <a:lnTo>
                    <a:pt x="124058" y="716986"/>
                  </a:lnTo>
                  <a:lnTo>
                    <a:pt x="127087" y="741180"/>
                  </a:lnTo>
                  <a:lnTo>
                    <a:pt x="133136" y="740423"/>
                  </a:lnTo>
                  <a:lnTo>
                    <a:pt x="130106" y="716229"/>
                  </a:lnTo>
                  <a:close/>
                </a:path>
                <a:path w="208280" h="1340485">
                  <a:moveTo>
                    <a:pt x="127077" y="692033"/>
                  </a:moveTo>
                  <a:lnTo>
                    <a:pt x="121028" y="692791"/>
                  </a:lnTo>
                  <a:lnTo>
                    <a:pt x="121785" y="698840"/>
                  </a:lnTo>
                  <a:lnTo>
                    <a:pt x="127834" y="698082"/>
                  </a:lnTo>
                  <a:lnTo>
                    <a:pt x="127077" y="692033"/>
                  </a:lnTo>
                  <a:close/>
                </a:path>
                <a:path w="208280" h="1340485">
                  <a:moveTo>
                    <a:pt x="121775" y="649692"/>
                  </a:moveTo>
                  <a:lnTo>
                    <a:pt x="115726" y="650449"/>
                  </a:lnTo>
                  <a:lnTo>
                    <a:pt x="118756" y="674644"/>
                  </a:lnTo>
                  <a:lnTo>
                    <a:pt x="124805" y="673887"/>
                  </a:lnTo>
                  <a:lnTo>
                    <a:pt x="121775" y="649692"/>
                  </a:lnTo>
                  <a:close/>
                </a:path>
                <a:path w="208280" h="1340485">
                  <a:moveTo>
                    <a:pt x="118746" y="625497"/>
                  </a:moveTo>
                  <a:lnTo>
                    <a:pt x="112697" y="626254"/>
                  </a:lnTo>
                  <a:lnTo>
                    <a:pt x="113454" y="632303"/>
                  </a:lnTo>
                  <a:lnTo>
                    <a:pt x="119503" y="631545"/>
                  </a:lnTo>
                  <a:lnTo>
                    <a:pt x="118746" y="625497"/>
                  </a:lnTo>
                  <a:close/>
                </a:path>
                <a:path w="208280" h="1340485">
                  <a:moveTo>
                    <a:pt x="113444" y="583156"/>
                  </a:moveTo>
                  <a:lnTo>
                    <a:pt x="107395" y="583912"/>
                  </a:lnTo>
                  <a:lnTo>
                    <a:pt x="110425" y="608107"/>
                  </a:lnTo>
                  <a:lnTo>
                    <a:pt x="116472" y="607350"/>
                  </a:lnTo>
                  <a:lnTo>
                    <a:pt x="113444" y="583156"/>
                  </a:lnTo>
                  <a:close/>
                </a:path>
                <a:path w="208280" h="1340485">
                  <a:moveTo>
                    <a:pt x="110413" y="558961"/>
                  </a:moveTo>
                  <a:lnTo>
                    <a:pt x="104366" y="559718"/>
                  </a:lnTo>
                  <a:lnTo>
                    <a:pt x="105122" y="565767"/>
                  </a:lnTo>
                  <a:lnTo>
                    <a:pt x="111171" y="565009"/>
                  </a:lnTo>
                  <a:lnTo>
                    <a:pt x="110413" y="558961"/>
                  </a:lnTo>
                  <a:close/>
                </a:path>
                <a:path w="208280" h="1340485">
                  <a:moveTo>
                    <a:pt x="105112" y="516619"/>
                  </a:moveTo>
                  <a:lnTo>
                    <a:pt x="99063" y="517376"/>
                  </a:lnTo>
                  <a:lnTo>
                    <a:pt x="102092" y="541572"/>
                  </a:lnTo>
                  <a:lnTo>
                    <a:pt x="108141" y="540814"/>
                  </a:lnTo>
                  <a:lnTo>
                    <a:pt x="105112" y="516619"/>
                  </a:lnTo>
                  <a:close/>
                </a:path>
                <a:path w="208280" h="1340485">
                  <a:moveTo>
                    <a:pt x="102082" y="492424"/>
                  </a:moveTo>
                  <a:lnTo>
                    <a:pt x="96033" y="493181"/>
                  </a:lnTo>
                  <a:lnTo>
                    <a:pt x="96791" y="499230"/>
                  </a:lnTo>
                  <a:lnTo>
                    <a:pt x="102839" y="498473"/>
                  </a:lnTo>
                  <a:lnTo>
                    <a:pt x="102082" y="492424"/>
                  </a:lnTo>
                  <a:close/>
                </a:path>
                <a:path w="208280" h="1340485">
                  <a:moveTo>
                    <a:pt x="96780" y="450082"/>
                  </a:moveTo>
                  <a:lnTo>
                    <a:pt x="90732" y="450839"/>
                  </a:lnTo>
                  <a:lnTo>
                    <a:pt x="93761" y="475035"/>
                  </a:lnTo>
                  <a:lnTo>
                    <a:pt x="99810" y="474277"/>
                  </a:lnTo>
                  <a:lnTo>
                    <a:pt x="96780" y="450082"/>
                  </a:lnTo>
                  <a:close/>
                </a:path>
                <a:path w="208280" h="1340485">
                  <a:moveTo>
                    <a:pt x="93751" y="425888"/>
                  </a:moveTo>
                  <a:lnTo>
                    <a:pt x="87702" y="426645"/>
                  </a:lnTo>
                  <a:lnTo>
                    <a:pt x="88459" y="432694"/>
                  </a:lnTo>
                  <a:lnTo>
                    <a:pt x="94508" y="431937"/>
                  </a:lnTo>
                  <a:lnTo>
                    <a:pt x="93751" y="425888"/>
                  </a:lnTo>
                  <a:close/>
                </a:path>
                <a:path w="208280" h="1340485">
                  <a:moveTo>
                    <a:pt x="88449" y="383546"/>
                  </a:moveTo>
                  <a:lnTo>
                    <a:pt x="82400" y="384304"/>
                  </a:lnTo>
                  <a:lnTo>
                    <a:pt x="85430" y="408499"/>
                  </a:lnTo>
                  <a:lnTo>
                    <a:pt x="91479" y="407741"/>
                  </a:lnTo>
                  <a:lnTo>
                    <a:pt x="88449" y="383546"/>
                  </a:lnTo>
                  <a:close/>
                </a:path>
                <a:path w="208280" h="1340485">
                  <a:moveTo>
                    <a:pt x="85420" y="359351"/>
                  </a:moveTo>
                  <a:lnTo>
                    <a:pt x="79371" y="360108"/>
                  </a:lnTo>
                  <a:lnTo>
                    <a:pt x="80128" y="366157"/>
                  </a:lnTo>
                  <a:lnTo>
                    <a:pt x="86177" y="365400"/>
                  </a:lnTo>
                  <a:lnTo>
                    <a:pt x="85420" y="359351"/>
                  </a:lnTo>
                  <a:close/>
                </a:path>
                <a:path w="208280" h="1340485">
                  <a:moveTo>
                    <a:pt x="80117" y="317009"/>
                  </a:moveTo>
                  <a:lnTo>
                    <a:pt x="74068" y="317767"/>
                  </a:lnTo>
                  <a:lnTo>
                    <a:pt x="77099" y="341962"/>
                  </a:lnTo>
                  <a:lnTo>
                    <a:pt x="83146" y="341205"/>
                  </a:lnTo>
                  <a:lnTo>
                    <a:pt x="80117" y="317009"/>
                  </a:lnTo>
                  <a:close/>
                </a:path>
                <a:path w="208280" h="1340485">
                  <a:moveTo>
                    <a:pt x="77087" y="292815"/>
                  </a:moveTo>
                  <a:lnTo>
                    <a:pt x="71038" y="293571"/>
                  </a:lnTo>
                  <a:lnTo>
                    <a:pt x="71796" y="299620"/>
                  </a:lnTo>
                  <a:lnTo>
                    <a:pt x="77845" y="298864"/>
                  </a:lnTo>
                  <a:lnTo>
                    <a:pt x="77087" y="292815"/>
                  </a:lnTo>
                  <a:close/>
                </a:path>
                <a:path w="208280" h="1340485">
                  <a:moveTo>
                    <a:pt x="71786" y="250473"/>
                  </a:moveTo>
                  <a:lnTo>
                    <a:pt x="65737" y="251231"/>
                  </a:lnTo>
                  <a:lnTo>
                    <a:pt x="68766" y="275426"/>
                  </a:lnTo>
                  <a:lnTo>
                    <a:pt x="74815" y="274669"/>
                  </a:lnTo>
                  <a:lnTo>
                    <a:pt x="71786" y="250473"/>
                  </a:lnTo>
                  <a:close/>
                </a:path>
                <a:path w="208280" h="1340485">
                  <a:moveTo>
                    <a:pt x="68756" y="226278"/>
                  </a:moveTo>
                  <a:lnTo>
                    <a:pt x="62707" y="227036"/>
                  </a:lnTo>
                  <a:lnTo>
                    <a:pt x="63465" y="233085"/>
                  </a:lnTo>
                  <a:lnTo>
                    <a:pt x="69513" y="232327"/>
                  </a:lnTo>
                  <a:lnTo>
                    <a:pt x="68756" y="226278"/>
                  </a:lnTo>
                  <a:close/>
                </a:path>
                <a:path w="208280" h="1340485">
                  <a:moveTo>
                    <a:pt x="63454" y="183937"/>
                  </a:moveTo>
                  <a:lnTo>
                    <a:pt x="57405" y="184694"/>
                  </a:lnTo>
                  <a:lnTo>
                    <a:pt x="60435" y="208889"/>
                  </a:lnTo>
                  <a:lnTo>
                    <a:pt x="66484" y="208132"/>
                  </a:lnTo>
                  <a:lnTo>
                    <a:pt x="63454" y="183937"/>
                  </a:lnTo>
                  <a:close/>
                </a:path>
                <a:path w="208280" h="1340485">
                  <a:moveTo>
                    <a:pt x="60425" y="159743"/>
                  </a:moveTo>
                  <a:lnTo>
                    <a:pt x="54376" y="160500"/>
                  </a:lnTo>
                  <a:lnTo>
                    <a:pt x="55133" y="166549"/>
                  </a:lnTo>
                  <a:lnTo>
                    <a:pt x="61182" y="165790"/>
                  </a:lnTo>
                  <a:lnTo>
                    <a:pt x="60425" y="159743"/>
                  </a:lnTo>
                  <a:close/>
                </a:path>
                <a:path w="208280" h="1340485">
                  <a:moveTo>
                    <a:pt x="55123" y="117401"/>
                  </a:moveTo>
                  <a:lnTo>
                    <a:pt x="49074" y="118158"/>
                  </a:lnTo>
                  <a:lnTo>
                    <a:pt x="52104" y="142354"/>
                  </a:lnTo>
                  <a:lnTo>
                    <a:pt x="58153" y="141596"/>
                  </a:lnTo>
                  <a:lnTo>
                    <a:pt x="55123" y="117401"/>
                  </a:lnTo>
                  <a:close/>
                </a:path>
                <a:path w="208280" h="1340485">
                  <a:moveTo>
                    <a:pt x="52092" y="93206"/>
                  </a:moveTo>
                  <a:lnTo>
                    <a:pt x="46045" y="93963"/>
                  </a:lnTo>
                  <a:lnTo>
                    <a:pt x="46802" y="100012"/>
                  </a:lnTo>
                  <a:lnTo>
                    <a:pt x="52851" y="99254"/>
                  </a:lnTo>
                  <a:lnTo>
                    <a:pt x="52092" y="93206"/>
                  </a:lnTo>
                  <a:close/>
                </a:path>
                <a:path w="208280" h="1340485">
                  <a:moveTo>
                    <a:pt x="37350" y="0"/>
                  </a:moveTo>
                  <a:lnTo>
                    <a:pt x="0" y="87486"/>
                  </a:lnTo>
                  <a:lnTo>
                    <a:pt x="718" y="89277"/>
                  </a:lnTo>
                  <a:lnTo>
                    <a:pt x="3816" y="90599"/>
                  </a:lnTo>
                  <a:lnTo>
                    <a:pt x="5607" y="89879"/>
                  </a:lnTo>
                  <a:lnTo>
                    <a:pt x="38853" y="12004"/>
                  </a:lnTo>
                  <a:lnTo>
                    <a:pt x="36771" y="9281"/>
                  </a:lnTo>
                  <a:lnTo>
                    <a:pt x="35440" y="9281"/>
                  </a:lnTo>
                  <a:lnTo>
                    <a:pt x="35076" y="6371"/>
                  </a:lnTo>
                  <a:lnTo>
                    <a:pt x="41125" y="5614"/>
                  </a:lnTo>
                  <a:lnTo>
                    <a:pt x="41642" y="5614"/>
                  </a:lnTo>
                  <a:lnTo>
                    <a:pt x="37350" y="0"/>
                  </a:lnTo>
                  <a:close/>
                </a:path>
                <a:path w="208280" h="1340485">
                  <a:moveTo>
                    <a:pt x="41642" y="5614"/>
                  </a:moveTo>
                  <a:lnTo>
                    <a:pt x="41125" y="5614"/>
                  </a:lnTo>
                  <a:lnTo>
                    <a:pt x="41489" y="8522"/>
                  </a:lnTo>
                  <a:lnTo>
                    <a:pt x="40275" y="8675"/>
                  </a:lnTo>
                  <a:lnTo>
                    <a:pt x="38853" y="12004"/>
                  </a:lnTo>
                  <a:lnTo>
                    <a:pt x="90276" y="79277"/>
                  </a:lnTo>
                  <a:lnTo>
                    <a:pt x="92189" y="79532"/>
                  </a:lnTo>
                  <a:lnTo>
                    <a:pt x="94863" y="77487"/>
                  </a:lnTo>
                  <a:lnTo>
                    <a:pt x="95119" y="75575"/>
                  </a:lnTo>
                  <a:lnTo>
                    <a:pt x="41642" y="5614"/>
                  </a:lnTo>
                  <a:close/>
                </a:path>
                <a:path w="208280" h="1340485">
                  <a:moveTo>
                    <a:pt x="46791" y="50864"/>
                  </a:moveTo>
                  <a:lnTo>
                    <a:pt x="40742" y="51621"/>
                  </a:lnTo>
                  <a:lnTo>
                    <a:pt x="43771" y="75817"/>
                  </a:lnTo>
                  <a:lnTo>
                    <a:pt x="49820" y="75059"/>
                  </a:lnTo>
                  <a:lnTo>
                    <a:pt x="46791" y="50864"/>
                  </a:lnTo>
                  <a:close/>
                </a:path>
                <a:path w="208280" h="1340485">
                  <a:moveTo>
                    <a:pt x="43761" y="26669"/>
                  </a:moveTo>
                  <a:lnTo>
                    <a:pt x="37712" y="27426"/>
                  </a:lnTo>
                  <a:lnTo>
                    <a:pt x="38470" y="33475"/>
                  </a:lnTo>
                  <a:lnTo>
                    <a:pt x="44519" y="32719"/>
                  </a:lnTo>
                  <a:lnTo>
                    <a:pt x="43761" y="26669"/>
                  </a:lnTo>
                  <a:close/>
                </a:path>
                <a:path w="208280" h="1340485">
                  <a:moveTo>
                    <a:pt x="40275" y="8675"/>
                  </a:moveTo>
                  <a:lnTo>
                    <a:pt x="36655" y="9128"/>
                  </a:lnTo>
                  <a:lnTo>
                    <a:pt x="38853" y="12004"/>
                  </a:lnTo>
                  <a:lnTo>
                    <a:pt x="40275" y="8675"/>
                  </a:lnTo>
                  <a:close/>
                </a:path>
                <a:path w="208280" h="1340485">
                  <a:moveTo>
                    <a:pt x="41125" y="5614"/>
                  </a:moveTo>
                  <a:lnTo>
                    <a:pt x="35076" y="6371"/>
                  </a:lnTo>
                  <a:lnTo>
                    <a:pt x="35440" y="9281"/>
                  </a:lnTo>
                  <a:lnTo>
                    <a:pt x="36655" y="9128"/>
                  </a:lnTo>
                  <a:lnTo>
                    <a:pt x="35680" y="7853"/>
                  </a:lnTo>
                  <a:lnTo>
                    <a:pt x="40905" y="7199"/>
                  </a:lnTo>
                  <a:lnTo>
                    <a:pt x="41323" y="7199"/>
                  </a:lnTo>
                  <a:lnTo>
                    <a:pt x="41125" y="5614"/>
                  </a:lnTo>
                  <a:close/>
                </a:path>
                <a:path w="208280" h="1340485">
                  <a:moveTo>
                    <a:pt x="36655" y="9128"/>
                  </a:moveTo>
                  <a:lnTo>
                    <a:pt x="35440" y="9281"/>
                  </a:lnTo>
                  <a:lnTo>
                    <a:pt x="36771" y="9281"/>
                  </a:lnTo>
                  <a:lnTo>
                    <a:pt x="36655" y="9128"/>
                  </a:lnTo>
                  <a:close/>
                </a:path>
                <a:path w="208280" h="1340485">
                  <a:moveTo>
                    <a:pt x="40905" y="7199"/>
                  </a:moveTo>
                  <a:lnTo>
                    <a:pt x="35680" y="7853"/>
                  </a:lnTo>
                  <a:lnTo>
                    <a:pt x="36655" y="9128"/>
                  </a:lnTo>
                  <a:lnTo>
                    <a:pt x="40275" y="8675"/>
                  </a:lnTo>
                  <a:lnTo>
                    <a:pt x="40905" y="7199"/>
                  </a:lnTo>
                  <a:close/>
                </a:path>
                <a:path w="208280" h="1340485">
                  <a:moveTo>
                    <a:pt x="41323" y="7199"/>
                  </a:moveTo>
                  <a:lnTo>
                    <a:pt x="40905" y="7199"/>
                  </a:lnTo>
                  <a:lnTo>
                    <a:pt x="40275" y="8675"/>
                  </a:lnTo>
                  <a:lnTo>
                    <a:pt x="41489" y="8522"/>
                  </a:lnTo>
                  <a:lnTo>
                    <a:pt x="41323" y="7199"/>
                  </a:lnTo>
                  <a:close/>
                </a:path>
              </a:pathLst>
            </a:custGeom>
            <a:solidFill>
              <a:srgbClr val="000000"/>
            </a:solidFill>
          </p:spPr>
          <p:txBody>
            <a:bodyPr wrap="square" lIns="0" tIns="0" rIns="0" bIns="0" rtlCol="0"/>
            <a:lstStyle/>
            <a:p>
              <a:endParaRPr/>
            </a:p>
          </p:txBody>
        </p:sp>
        <p:sp>
          <p:nvSpPr>
            <p:cNvPr id="113" name="object 108"/>
            <p:cNvSpPr/>
            <p:nvPr/>
          </p:nvSpPr>
          <p:spPr>
            <a:xfrm>
              <a:off x="2867201" y="2795779"/>
              <a:ext cx="428625" cy="1332865"/>
            </a:xfrm>
            <a:custGeom>
              <a:avLst/>
              <a:gdLst/>
              <a:ahLst/>
              <a:cxnLst/>
              <a:rect l="l" t="t" r="r" b="b"/>
              <a:pathLst>
                <a:path w="428625" h="1332864">
                  <a:moveTo>
                    <a:pt x="7065" y="1307541"/>
                  </a:moveTo>
                  <a:lnTo>
                    <a:pt x="0" y="1330878"/>
                  </a:lnTo>
                  <a:lnTo>
                    <a:pt x="5834" y="1332645"/>
                  </a:lnTo>
                  <a:lnTo>
                    <a:pt x="12899" y="1309306"/>
                  </a:lnTo>
                  <a:lnTo>
                    <a:pt x="7065" y="1307541"/>
                  </a:lnTo>
                  <a:close/>
                </a:path>
                <a:path w="428625" h="1332864">
                  <a:moveTo>
                    <a:pt x="14128" y="1284202"/>
                  </a:moveTo>
                  <a:lnTo>
                    <a:pt x="12362" y="1290036"/>
                  </a:lnTo>
                  <a:lnTo>
                    <a:pt x="18196" y="1291803"/>
                  </a:lnTo>
                  <a:lnTo>
                    <a:pt x="19963" y="1285968"/>
                  </a:lnTo>
                  <a:lnTo>
                    <a:pt x="14128" y="1284202"/>
                  </a:lnTo>
                  <a:close/>
                </a:path>
                <a:path w="428625" h="1332864">
                  <a:moveTo>
                    <a:pt x="26490" y="1243360"/>
                  </a:moveTo>
                  <a:lnTo>
                    <a:pt x="19427" y="1266697"/>
                  </a:lnTo>
                  <a:lnTo>
                    <a:pt x="25261" y="1268464"/>
                  </a:lnTo>
                  <a:lnTo>
                    <a:pt x="32325" y="1245125"/>
                  </a:lnTo>
                  <a:lnTo>
                    <a:pt x="26490" y="1243360"/>
                  </a:lnTo>
                  <a:close/>
                </a:path>
                <a:path w="428625" h="1332864">
                  <a:moveTo>
                    <a:pt x="33555" y="1220021"/>
                  </a:moveTo>
                  <a:lnTo>
                    <a:pt x="31789" y="1225856"/>
                  </a:lnTo>
                  <a:lnTo>
                    <a:pt x="37623" y="1227622"/>
                  </a:lnTo>
                  <a:lnTo>
                    <a:pt x="39390" y="1221788"/>
                  </a:lnTo>
                  <a:lnTo>
                    <a:pt x="33555" y="1220021"/>
                  </a:lnTo>
                  <a:close/>
                </a:path>
                <a:path w="428625" h="1332864">
                  <a:moveTo>
                    <a:pt x="45918" y="1179179"/>
                  </a:moveTo>
                  <a:lnTo>
                    <a:pt x="38853" y="1202518"/>
                  </a:lnTo>
                  <a:lnTo>
                    <a:pt x="44687" y="1204283"/>
                  </a:lnTo>
                  <a:lnTo>
                    <a:pt x="51752" y="1180946"/>
                  </a:lnTo>
                  <a:lnTo>
                    <a:pt x="45918" y="1179179"/>
                  </a:lnTo>
                  <a:close/>
                </a:path>
                <a:path w="428625" h="1332864">
                  <a:moveTo>
                    <a:pt x="52981" y="1155842"/>
                  </a:moveTo>
                  <a:lnTo>
                    <a:pt x="51216" y="1161676"/>
                  </a:lnTo>
                  <a:lnTo>
                    <a:pt x="57050" y="1163441"/>
                  </a:lnTo>
                  <a:lnTo>
                    <a:pt x="58816" y="1157607"/>
                  </a:lnTo>
                  <a:lnTo>
                    <a:pt x="52981" y="1155842"/>
                  </a:lnTo>
                  <a:close/>
                </a:path>
                <a:path w="428625" h="1332864">
                  <a:moveTo>
                    <a:pt x="65344" y="1114999"/>
                  </a:moveTo>
                  <a:lnTo>
                    <a:pt x="58280" y="1138337"/>
                  </a:lnTo>
                  <a:lnTo>
                    <a:pt x="64114" y="1140104"/>
                  </a:lnTo>
                  <a:lnTo>
                    <a:pt x="71178" y="1116765"/>
                  </a:lnTo>
                  <a:lnTo>
                    <a:pt x="65344" y="1114999"/>
                  </a:lnTo>
                  <a:close/>
                </a:path>
                <a:path w="428625" h="1332864">
                  <a:moveTo>
                    <a:pt x="72409" y="1091661"/>
                  </a:moveTo>
                  <a:lnTo>
                    <a:pt x="70642" y="1097495"/>
                  </a:lnTo>
                  <a:lnTo>
                    <a:pt x="76476" y="1099262"/>
                  </a:lnTo>
                  <a:lnTo>
                    <a:pt x="78243" y="1093426"/>
                  </a:lnTo>
                  <a:lnTo>
                    <a:pt x="72409" y="1091661"/>
                  </a:lnTo>
                  <a:close/>
                </a:path>
                <a:path w="428625" h="1332864">
                  <a:moveTo>
                    <a:pt x="84771" y="1050819"/>
                  </a:moveTo>
                  <a:lnTo>
                    <a:pt x="77707" y="1074157"/>
                  </a:lnTo>
                  <a:lnTo>
                    <a:pt x="83541" y="1075923"/>
                  </a:lnTo>
                  <a:lnTo>
                    <a:pt x="90605" y="1052584"/>
                  </a:lnTo>
                  <a:lnTo>
                    <a:pt x="84771" y="1050819"/>
                  </a:lnTo>
                  <a:close/>
                </a:path>
                <a:path w="428625" h="1332864">
                  <a:moveTo>
                    <a:pt x="91834" y="1027480"/>
                  </a:moveTo>
                  <a:lnTo>
                    <a:pt x="90069" y="1033315"/>
                  </a:lnTo>
                  <a:lnTo>
                    <a:pt x="95904" y="1035081"/>
                  </a:lnTo>
                  <a:lnTo>
                    <a:pt x="97669" y="1029247"/>
                  </a:lnTo>
                  <a:lnTo>
                    <a:pt x="91834" y="1027480"/>
                  </a:lnTo>
                  <a:close/>
                </a:path>
                <a:path w="428625" h="1332864">
                  <a:moveTo>
                    <a:pt x="104198" y="986638"/>
                  </a:moveTo>
                  <a:lnTo>
                    <a:pt x="97133" y="1009977"/>
                  </a:lnTo>
                  <a:lnTo>
                    <a:pt x="102967" y="1011742"/>
                  </a:lnTo>
                  <a:lnTo>
                    <a:pt x="110032" y="988405"/>
                  </a:lnTo>
                  <a:lnTo>
                    <a:pt x="104198" y="986638"/>
                  </a:lnTo>
                  <a:close/>
                </a:path>
                <a:path w="428625" h="1332864">
                  <a:moveTo>
                    <a:pt x="111262" y="963301"/>
                  </a:moveTo>
                  <a:lnTo>
                    <a:pt x="109495" y="969135"/>
                  </a:lnTo>
                  <a:lnTo>
                    <a:pt x="115329" y="970901"/>
                  </a:lnTo>
                  <a:lnTo>
                    <a:pt x="117096" y="965066"/>
                  </a:lnTo>
                  <a:lnTo>
                    <a:pt x="111262" y="963301"/>
                  </a:lnTo>
                  <a:close/>
                </a:path>
                <a:path w="428625" h="1332864">
                  <a:moveTo>
                    <a:pt x="123624" y="922459"/>
                  </a:moveTo>
                  <a:lnTo>
                    <a:pt x="116560" y="945796"/>
                  </a:lnTo>
                  <a:lnTo>
                    <a:pt x="122394" y="947563"/>
                  </a:lnTo>
                  <a:lnTo>
                    <a:pt x="129458" y="924224"/>
                  </a:lnTo>
                  <a:lnTo>
                    <a:pt x="123624" y="922459"/>
                  </a:lnTo>
                  <a:close/>
                </a:path>
                <a:path w="428625" h="1332864">
                  <a:moveTo>
                    <a:pt x="130689" y="899120"/>
                  </a:moveTo>
                  <a:lnTo>
                    <a:pt x="128922" y="904955"/>
                  </a:lnTo>
                  <a:lnTo>
                    <a:pt x="134757" y="906721"/>
                  </a:lnTo>
                  <a:lnTo>
                    <a:pt x="136523" y="900887"/>
                  </a:lnTo>
                  <a:lnTo>
                    <a:pt x="130689" y="899120"/>
                  </a:lnTo>
                  <a:close/>
                </a:path>
                <a:path w="428625" h="1332864">
                  <a:moveTo>
                    <a:pt x="143051" y="858278"/>
                  </a:moveTo>
                  <a:lnTo>
                    <a:pt x="135986" y="881616"/>
                  </a:lnTo>
                  <a:lnTo>
                    <a:pt x="141820" y="883382"/>
                  </a:lnTo>
                  <a:lnTo>
                    <a:pt x="148885" y="860043"/>
                  </a:lnTo>
                  <a:lnTo>
                    <a:pt x="143051" y="858278"/>
                  </a:lnTo>
                  <a:close/>
                </a:path>
                <a:path w="428625" h="1332864">
                  <a:moveTo>
                    <a:pt x="150115" y="834939"/>
                  </a:moveTo>
                  <a:lnTo>
                    <a:pt x="148349" y="840774"/>
                  </a:lnTo>
                  <a:lnTo>
                    <a:pt x="154184" y="842540"/>
                  </a:lnTo>
                  <a:lnTo>
                    <a:pt x="155949" y="836706"/>
                  </a:lnTo>
                  <a:lnTo>
                    <a:pt x="150115" y="834939"/>
                  </a:lnTo>
                  <a:close/>
                </a:path>
                <a:path w="428625" h="1332864">
                  <a:moveTo>
                    <a:pt x="162477" y="794097"/>
                  </a:moveTo>
                  <a:lnTo>
                    <a:pt x="155413" y="817436"/>
                  </a:lnTo>
                  <a:lnTo>
                    <a:pt x="161248" y="819202"/>
                  </a:lnTo>
                  <a:lnTo>
                    <a:pt x="168311" y="795864"/>
                  </a:lnTo>
                  <a:lnTo>
                    <a:pt x="162477" y="794097"/>
                  </a:lnTo>
                  <a:close/>
                </a:path>
                <a:path w="428625" h="1332864">
                  <a:moveTo>
                    <a:pt x="169542" y="770760"/>
                  </a:moveTo>
                  <a:lnTo>
                    <a:pt x="167775" y="776594"/>
                  </a:lnTo>
                  <a:lnTo>
                    <a:pt x="173610" y="778360"/>
                  </a:lnTo>
                  <a:lnTo>
                    <a:pt x="175376" y="772525"/>
                  </a:lnTo>
                  <a:lnTo>
                    <a:pt x="169542" y="770760"/>
                  </a:lnTo>
                  <a:close/>
                </a:path>
                <a:path w="428625" h="1332864">
                  <a:moveTo>
                    <a:pt x="181904" y="729918"/>
                  </a:moveTo>
                  <a:lnTo>
                    <a:pt x="174840" y="753256"/>
                  </a:lnTo>
                  <a:lnTo>
                    <a:pt x="180675" y="755022"/>
                  </a:lnTo>
                  <a:lnTo>
                    <a:pt x="187739" y="731683"/>
                  </a:lnTo>
                  <a:lnTo>
                    <a:pt x="181904" y="729918"/>
                  </a:lnTo>
                  <a:close/>
                </a:path>
                <a:path w="428625" h="1332864">
                  <a:moveTo>
                    <a:pt x="188968" y="706579"/>
                  </a:moveTo>
                  <a:lnTo>
                    <a:pt x="187203" y="712414"/>
                  </a:lnTo>
                  <a:lnTo>
                    <a:pt x="193037" y="714180"/>
                  </a:lnTo>
                  <a:lnTo>
                    <a:pt x="194802" y="708345"/>
                  </a:lnTo>
                  <a:lnTo>
                    <a:pt x="188968" y="706579"/>
                  </a:lnTo>
                  <a:close/>
                </a:path>
                <a:path w="428625" h="1332864">
                  <a:moveTo>
                    <a:pt x="201331" y="665737"/>
                  </a:moveTo>
                  <a:lnTo>
                    <a:pt x="194266" y="689075"/>
                  </a:lnTo>
                  <a:lnTo>
                    <a:pt x="200101" y="690841"/>
                  </a:lnTo>
                  <a:lnTo>
                    <a:pt x="207166" y="667503"/>
                  </a:lnTo>
                  <a:lnTo>
                    <a:pt x="201331" y="665737"/>
                  </a:lnTo>
                  <a:close/>
                </a:path>
                <a:path w="428625" h="1332864">
                  <a:moveTo>
                    <a:pt x="208395" y="642399"/>
                  </a:moveTo>
                  <a:lnTo>
                    <a:pt x="206628" y="648233"/>
                  </a:lnTo>
                  <a:lnTo>
                    <a:pt x="212463" y="649999"/>
                  </a:lnTo>
                  <a:lnTo>
                    <a:pt x="214229" y="644165"/>
                  </a:lnTo>
                  <a:lnTo>
                    <a:pt x="208395" y="642399"/>
                  </a:lnTo>
                  <a:close/>
                </a:path>
                <a:path w="428625" h="1332864">
                  <a:moveTo>
                    <a:pt x="220757" y="601557"/>
                  </a:moveTo>
                  <a:lnTo>
                    <a:pt x="213694" y="624895"/>
                  </a:lnTo>
                  <a:lnTo>
                    <a:pt x="219528" y="626661"/>
                  </a:lnTo>
                  <a:lnTo>
                    <a:pt x="226592" y="603323"/>
                  </a:lnTo>
                  <a:lnTo>
                    <a:pt x="220757" y="601557"/>
                  </a:lnTo>
                  <a:close/>
                </a:path>
                <a:path w="428625" h="1332864">
                  <a:moveTo>
                    <a:pt x="227822" y="578218"/>
                  </a:moveTo>
                  <a:lnTo>
                    <a:pt x="226056" y="584053"/>
                  </a:lnTo>
                  <a:lnTo>
                    <a:pt x="231890" y="585819"/>
                  </a:lnTo>
                  <a:lnTo>
                    <a:pt x="233657" y="579984"/>
                  </a:lnTo>
                  <a:lnTo>
                    <a:pt x="227822" y="578218"/>
                  </a:lnTo>
                  <a:close/>
                </a:path>
                <a:path w="428625" h="1332864">
                  <a:moveTo>
                    <a:pt x="240184" y="537376"/>
                  </a:moveTo>
                  <a:lnTo>
                    <a:pt x="233119" y="560715"/>
                  </a:lnTo>
                  <a:lnTo>
                    <a:pt x="238954" y="562481"/>
                  </a:lnTo>
                  <a:lnTo>
                    <a:pt x="246019" y="539142"/>
                  </a:lnTo>
                  <a:lnTo>
                    <a:pt x="240184" y="537376"/>
                  </a:lnTo>
                  <a:close/>
                </a:path>
                <a:path w="428625" h="1332864">
                  <a:moveTo>
                    <a:pt x="247248" y="514038"/>
                  </a:moveTo>
                  <a:lnTo>
                    <a:pt x="245483" y="519873"/>
                  </a:lnTo>
                  <a:lnTo>
                    <a:pt x="251317" y="521639"/>
                  </a:lnTo>
                  <a:lnTo>
                    <a:pt x="253083" y="515804"/>
                  </a:lnTo>
                  <a:lnTo>
                    <a:pt x="247248" y="514038"/>
                  </a:lnTo>
                  <a:close/>
                </a:path>
                <a:path w="428625" h="1332864">
                  <a:moveTo>
                    <a:pt x="259610" y="473196"/>
                  </a:moveTo>
                  <a:lnTo>
                    <a:pt x="252547" y="496534"/>
                  </a:lnTo>
                  <a:lnTo>
                    <a:pt x="258381" y="498301"/>
                  </a:lnTo>
                  <a:lnTo>
                    <a:pt x="265446" y="474962"/>
                  </a:lnTo>
                  <a:lnTo>
                    <a:pt x="259610" y="473196"/>
                  </a:lnTo>
                  <a:close/>
                </a:path>
                <a:path w="428625" h="1332864">
                  <a:moveTo>
                    <a:pt x="266675" y="449858"/>
                  </a:moveTo>
                  <a:lnTo>
                    <a:pt x="264909" y="455692"/>
                  </a:lnTo>
                  <a:lnTo>
                    <a:pt x="270743" y="457459"/>
                  </a:lnTo>
                  <a:lnTo>
                    <a:pt x="272510" y="451624"/>
                  </a:lnTo>
                  <a:lnTo>
                    <a:pt x="266675" y="449858"/>
                  </a:lnTo>
                  <a:close/>
                </a:path>
                <a:path w="428625" h="1332864">
                  <a:moveTo>
                    <a:pt x="279038" y="409016"/>
                  </a:moveTo>
                  <a:lnTo>
                    <a:pt x="271974" y="432354"/>
                  </a:lnTo>
                  <a:lnTo>
                    <a:pt x="277808" y="434120"/>
                  </a:lnTo>
                  <a:lnTo>
                    <a:pt x="284872" y="410782"/>
                  </a:lnTo>
                  <a:lnTo>
                    <a:pt x="279038" y="409016"/>
                  </a:lnTo>
                  <a:close/>
                </a:path>
                <a:path w="428625" h="1332864">
                  <a:moveTo>
                    <a:pt x="286101" y="385677"/>
                  </a:moveTo>
                  <a:lnTo>
                    <a:pt x="284336" y="391513"/>
                  </a:lnTo>
                  <a:lnTo>
                    <a:pt x="290170" y="393278"/>
                  </a:lnTo>
                  <a:lnTo>
                    <a:pt x="291936" y="387443"/>
                  </a:lnTo>
                  <a:lnTo>
                    <a:pt x="286101" y="385677"/>
                  </a:lnTo>
                  <a:close/>
                </a:path>
                <a:path w="428625" h="1332864">
                  <a:moveTo>
                    <a:pt x="298465" y="344835"/>
                  </a:moveTo>
                  <a:lnTo>
                    <a:pt x="291400" y="368174"/>
                  </a:lnTo>
                  <a:lnTo>
                    <a:pt x="297234" y="369940"/>
                  </a:lnTo>
                  <a:lnTo>
                    <a:pt x="304299" y="346602"/>
                  </a:lnTo>
                  <a:lnTo>
                    <a:pt x="298465" y="344835"/>
                  </a:lnTo>
                  <a:close/>
                </a:path>
                <a:path w="428625" h="1332864">
                  <a:moveTo>
                    <a:pt x="305528" y="321497"/>
                  </a:moveTo>
                  <a:lnTo>
                    <a:pt x="303762" y="327332"/>
                  </a:lnTo>
                  <a:lnTo>
                    <a:pt x="309596" y="329098"/>
                  </a:lnTo>
                  <a:lnTo>
                    <a:pt x="311363" y="323263"/>
                  </a:lnTo>
                  <a:lnTo>
                    <a:pt x="305528" y="321497"/>
                  </a:lnTo>
                  <a:close/>
                </a:path>
                <a:path w="428625" h="1332864">
                  <a:moveTo>
                    <a:pt x="317891" y="280656"/>
                  </a:moveTo>
                  <a:lnTo>
                    <a:pt x="310827" y="303993"/>
                  </a:lnTo>
                  <a:lnTo>
                    <a:pt x="316661" y="305760"/>
                  </a:lnTo>
                  <a:lnTo>
                    <a:pt x="323725" y="282421"/>
                  </a:lnTo>
                  <a:lnTo>
                    <a:pt x="317891" y="280656"/>
                  </a:lnTo>
                  <a:close/>
                </a:path>
                <a:path w="428625" h="1332864">
                  <a:moveTo>
                    <a:pt x="324956" y="257317"/>
                  </a:moveTo>
                  <a:lnTo>
                    <a:pt x="323189" y="263151"/>
                  </a:lnTo>
                  <a:lnTo>
                    <a:pt x="329023" y="264918"/>
                  </a:lnTo>
                  <a:lnTo>
                    <a:pt x="330790" y="259083"/>
                  </a:lnTo>
                  <a:lnTo>
                    <a:pt x="324956" y="257317"/>
                  </a:lnTo>
                  <a:close/>
                </a:path>
                <a:path w="428625" h="1332864">
                  <a:moveTo>
                    <a:pt x="337318" y="216475"/>
                  </a:moveTo>
                  <a:lnTo>
                    <a:pt x="330253" y="239814"/>
                  </a:lnTo>
                  <a:lnTo>
                    <a:pt x="336088" y="241579"/>
                  </a:lnTo>
                  <a:lnTo>
                    <a:pt x="343152" y="218241"/>
                  </a:lnTo>
                  <a:lnTo>
                    <a:pt x="337318" y="216475"/>
                  </a:lnTo>
                  <a:close/>
                </a:path>
                <a:path w="428625" h="1332864">
                  <a:moveTo>
                    <a:pt x="344382" y="193136"/>
                  </a:moveTo>
                  <a:lnTo>
                    <a:pt x="342616" y="198972"/>
                  </a:lnTo>
                  <a:lnTo>
                    <a:pt x="348451" y="200737"/>
                  </a:lnTo>
                  <a:lnTo>
                    <a:pt x="350216" y="194903"/>
                  </a:lnTo>
                  <a:lnTo>
                    <a:pt x="344382" y="193136"/>
                  </a:lnTo>
                  <a:close/>
                </a:path>
                <a:path w="428625" h="1332864">
                  <a:moveTo>
                    <a:pt x="356744" y="152294"/>
                  </a:moveTo>
                  <a:lnTo>
                    <a:pt x="349680" y="175633"/>
                  </a:lnTo>
                  <a:lnTo>
                    <a:pt x="355514" y="177398"/>
                  </a:lnTo>
                  <a:lnTo>
                    <a:pt x="362579" y="154061"/>
                  </a:lnTo>
                  <a:lnTo>
                    <a:pt x="356744" y="152294"/>
                  </a:lnTo>
                  <a:close/>
                </a:path>
                <a:path w="428625" h="1332864">
                  <a:moveTo>
                    <a:pt x="363809" y="128957"/>
                  </a:moveTo>
                  <a:lnTo>
                    <a:pt x="362042" y="134791"/>
                  </a:lnTo>
                  <a:lnTo>
                    <a:pt x="367877" y="136556"/>
                  </a:lnTo>
                  <a:lnTo>
                    <a:pt x="369643" y="130722"/>
                  </a:lnTo>
                  <a:lnTo>
                    <a:pt x="363809" y="128957"/>
                  </a:lnTo>
                  <a:close/>
                </a:path>
                <a:path w="428625" h="1332864">
                  <a:moveTo>
                    <a:pt x="376171" y="88115"/>
                  </a:moveTo>
                  <a:lnTo>
                    <a:pt x="369107" y="111452"/>
                  </a:lnTo>
                  <a:lnTo>
                    <a:pt x="374942" y="113219"/>
                  </a:lnTo>
                  <a:lnTo>
                    <a:pt x="382005" y="89880"/>
                  </a:lnTo>
                  <a:lnTo>
                    <a:pt x="376171" y="88115"/>
                  </a:lnTo>
                  <a:close/>
                </a:path>
                <a:path w="428625" h="1332864">
                  <a:moveTo>
                    <a:pt x="406301" y="8066"/>
                  </a:moveTo>
                  <a:lnTo>
                    <a:pt x="402522" y="11579"/>
                  </a:lnTo>
                  <a:lnTo>
                    <a:pt x="422168" y="93943"/>
                  </a:lnTo>
                  <a:lnTo>
                    <a:pt x="423812" y="94954"/>
                  </a:lnTo>
                  <a:lnTo>
                    <a:pt x="427088" y="94173"/>
                  </a:lnTo>
                  <a:lnTo>
                    <a:pt x="428097" y="92529"/>
                  </a:lnTo>
                  <a:lnTo>
                    <a:pt x="407983" y="8196"/>
                  </a:lnTo>
                  <a:lnTo>
                    <a:pt x="406730" y="8196"/>
                  </a:lnTo>
                  <a:lnTo>
                    <a:pt x="406301" y="8066"/>
                  </a:lnTo>
                  <a:close/>
                </a:path>
                <a:path w="428625" h="1332864">
                  <a:moveTo>
                    <a:pt x="383235" y="64776"/>
                  </a:moveTo>
                  <a:lnTo>
                    <a:pt x="381469" y="70610"/>
                  </a:lnTo>
                  <a:lnTo>
                    <a:pt x="387304" y="72377"/>
                  </a:lnTo>
                  <a:lnTo>
                    <a:pt x="389070" y="66542"/>
                  </a:lnTo>
                  <a:lnTo>
                    <a:pt x="383235" y="64776"/>
                  </a:lnTo>
                  <a:close/>
                </a:path>
                <a:path w="428625" h="1332864">
                  <a:moveTo>
                    <a:pt x="406027" y="0"/>
                  </a:moveTo>
                  <a:lnTo>
                    <a:pt x="336348" y="64757"/>
                  </a:lnTo>
                  <a:lnTo>
                    <a:pt x="336276" y="66685"/>
                  </a:lnTo>
                  <a:lnTo>
                    <a:pt x="338569" y="69151"/>
                  </a:lnTo>
                  <a:lnTo>
                    <a:pt x="340497" y="69222"/>
                  </a:lnTo>
                  <a:lnTo>
                    <a:pt x="402522" y="11579"/>
                  </a:lnTo>
                  <a:lnTo>
                    <a:pt x="401325" y="6561"/>
                  </a:lnTo>
                  <a:lnTo>
                    <a:pt x="400895" y="6431"/>
                  </a:lnTo>
                  <a:lnTo>
                    <a:pt x="401363" y="4886"/>
                  </a:lnTo>
                  <a:lnTo>
                    <a:pt x="407193" y="4886"/>
                  </a:lnTo>
                  <a:lnTo>
                    <a:pt x="406027" y="0"/>
                  </a:lnTo>
                  <a:close/>
                </a:path>
                <a:path w="428625" h="1332864">
                  <a:moveTo>
                    <a:pt x="395598" y="23934"/>
                  </a:moveTo>
                  <a:lnTo>
                    <a:pt x="388533" y="47273"/>
                  </a:lnTo>
                  <a:lnTo>
                    <a:pt x="394368" y="49038"/>
                  </a:lnTo>
                  <a:lnTo>
                    <a:pt x="401433" y="25700"/>
                  </a:lnTo>
                  <a:lnTo>
                    <a:pt x="395598" y="23934"/>
                  </a:lnTo>
                  <a:close/>
                </a:path>
                <a:path w="428625" h="1332864">
                  <a:moveTo>
                    <a:pt x="401325" y="6561"/>
                  </a:moveTo>
                  <a:lnTo>
                    <a:pt x="402522" y="11579"/>
                  </a:lnTo>
                  <a:lnTo>
                    <a:pt x="406301" y="8066"/>
                  </a:lnTo>
                  <a:lnTo>
                    <a:pt x="401325" y="6561"/>
                  </a:lnTo>
                  <a:close/>
                </a:path>
                <a:path w="428625" h="1332864">
                  <a:moveTo>
                    <a:pt x="406682" y="6496"/>
                  </a:moveTo>
                  <a:lnTo>
                    <a:pt x="401309" y="6496"/>
                  </a:lnTo>
                  <a:lnTo>
                    <a:pt x="406350" y="8021"/>
                  </a:lnTo>
                  <a:lnTo>
                    <a:pt x="406730" y="8196"/>
                  </a:lnTo>
                  <a:lnTo>
                    <a:pt x="407198" y="6652"/>
                  </a:lnTo>
                  <a:lnTo>
                    <a:pt x="406682" y="6496"/>
                  </a:lnTo>
                  <a:close/>
                </a:path>
                <a:path w="428625" h="1332864">
                  <a:moveTo>
                    <a:pt x="407193" y="4886"/>
                  </a:moveTo>
                  <a:lnTo>
                    <a:pt x="401363" y="4886"/>
                  </a:lnTo>
                  <a:lnTo>
                    <a:pt x="407198" y="6652"/>
                  </a:lnTo>
                  <a:lnTo>
                    <a:pt x="406730" y="8196"/>
                  </a:lnTo>
                  <a:lnTo>
                    <a:pt x="407983" y="8196"/>
                  </a:lnTo>
                  <a:lnTo>
                    <a:pt x="407193" y="4886"/>
                  </a:lnTo>
                  <a:close/>
                </a:path>
                <a:path w="428625" h="1332864">
                  <a:moveTo>
                    <a:pt x="401309" y="6496"/>
                  </a:moveTo>
                  <a:lnTo>
                    <a:pt x="406301" y="8066"/>
                  </a:lnTo>
                  <a:lnTo>
                    <a:pt x="401309" y="6496"/>
                  </a:lnTo>
                  <a:close/>
                </a:path>
                <a:path w="428625" h="1332864">
                  <a:moveTo>
                    <a:pt x="401363" y="4886"/>
                  </a:moveTo>
                  <a:lnTo>
                    <a:pt x="400895" y="6431"/>
                  </a:lnTo>
                  <a:lnTo>
                    <a:pt x="401325" y="6561"/>
                  </a:lnTo>
                  <a:lnTo>
                    <a:pt x="406682" y="6496"/>
                  </a:lnTo>
                  <a:lnTo>
                    <a:pt x="401363" y="4886"/>
                  </a:lnTo>
                  <a:close/>
                </a:path>
              </a:pathLst>
            </a:custGeom>
            <a:solidFill>
              <a:srgbClr val="000000"/>
            </a:solidFill>
          </p:spPr>
          <p:txBody>
            <a:bodyPr wrap="square" lIns="0" tIns="0" rIns="0" bIns="0" rtlCol="0"/>
            <a:lstStyle/>
            <a:p>
              <a:endParaRPr/>
            </a:p>
          </p:txBody>
        </p:sp>
        <p:sp>
          <p:nvSpPr>
            <p:cNvPr id="114" name="object 109"/>
            <p:cNvSpPr/>
            <p:nvPr/>
          </p:nvSpPr>
          <p:spPr>
            <a:xfrm>
              <a:off x="3081016" y="2795779"/>
              <a:ext cx="676275" cy="1343025"/>
            </a:xfrm>
            <a:custGeom>
              <a:avLst/>
              <a:gdLst/>
              <a:ahLst/>
              <a:cxnLst/>
              <a:rect l="l" t="t" r="r" b="b"/>
              <a:pathLst>
                <a:path w="676275" h="1343025">
                  <a:moveTo>
                    <a:pt x="10855" y="1318328"/>
                  </a:moveTo>
                  <a:lnTo>
                    <a:pt x="0" y="1340162"/>
                  </a:lnTo>
                  <a:lnTo>
                    <a:pt x="5458" y="1342876"/>
                  </a:lnTo>
                  <a:lnTo>
                    <a:pt x="16314" y="1321042"/>
                  </a:lnTo>
                  <a:lnTo>
                    <a:pt x="10855" y="1318328"/>
                  </a:lnTo>
                  <a:close/>
                </a:path>
                <a:path w="676275" h="1343025">
                  <a:moveTo>
                    <a:pt x="21711" y="1296494"/>
                  </a:moveTo>
                  <a:lnTo>
                    <a:pt x="18997" y="1301953"/>
                  </a:lnTo>
                  <a:lnTo>
                    <a:pt x="24456" y="1304667"/>
                  </a:lnTo>
                  <a:lnTo>
                    <a:pt x="27170" y="1299208"/>
                  </a:lnTo>
                  <a:lnTo>
                    <a:pt x="21711" y="1296494"/>
                  </a:lnTo>
                  <a:close/>
                </a:path>
                <a:path w="676275" h="1343025">
                  <a:moveTo>
                    <a:pt x="40709" y="1258285"/>
                  </a:moveTo>
                  <a:lnTo>
                    <a:pt x="29853" y="1280119"/>
                  </a:lnTo>
                  <a:lnTo>
                    <a:pt x="35312" y="1282833"/>
                  </a:lnTo>
                  <a:lnTo>
                    <a:pt x="46168" y="1260999"/>
                  </a:lnTo>
                  <a:lnTo>
                    <a:pt x="40709" y="1258285"/>
                  </a:lnTo>
                  <a:close/>
                </a:path>
                <a:path w="676275" h="1343025">
                  <a:moveTo>
                    <a:pt x="51565" y="1236450"/>
                  </a:moveTo>
                  <a:lnTo>
                    <a:pt x="48851" y="1241908"/>
                  </a:lnTo>
                  <a:lnTo>
                    <a:pt x="54310" y="1244622"/>
                  </a:lnTo>
                  <a:lnTo>
                    <a:pt x="57024" y="1239164"/>
                  </a:lnTo>
                  <a:lnTo>
                    <a:pt x="51565" y="1236450"/>
                  </a:lnTo>
                  <a:close/>
                </a:path>
                <a:path w="676275" h="1343025">
                  <a:moveTo>
                    <a:pt x="70563" y="1198241"/>
                  </a:moveTo>
                  <a:lnTo>
                    <a:pt x="59707" y="1220075"/>
                  </a:lnTo>
                  <a:lnTo>
                    <a:pt x="65166" y="1222789"/>
                  </a:lnTo>
                  <a:lnTo>
                    <a:pt x="76022" y="1200955"/>
                  </a:lnTo>
                  <a:lnTo>
                    <a:pt x="70563" y="1198241"/>
                  </a:lnTo>
                  <a:close/>
                </a:path>
                <a:path w="676275" h="1343025">
                  <a:moveTo>
                    <a:pt x="81419" y="1176407"/>
                  </a:moveTo>
                  <a:lnTo>
                    <a:pt x="78705" y="1181865"/>
                  </a:lnTo>
                  <a:lnTo>
                    <a:pt x="84164" y="1184579"/>
                  </a:lnTo>
                  <a:lnTo>
                    <a:pt x="86878" y="1179121"/>
                  </a:lnTo>
                  <a:lnTo>
                    <a:pt x="81419" y="1176407"/>
                  </a:lnTo>
                  <a:close/>
                </a:path>
                <a:path w="676275" h="1343025">
                  <a:moveTo>
                    <a:pt x="100417" y="1138196"/>
                  </a:moveTo>
                  <a:lnTo>
                    <a:pt x="89561" y="1160031"/>
                  </a:lnTo>
                  <a:lnTo>
                    <a:pt x="95020" y="1162745"/>
                  </a:lnTo>
                  <a:lnTo>
                    <a:pt x="105876" y="1140910"/>
                  </a:lnTo>
                  <a:lnTo>
                    <a:pt x="100417" y="1138196"/>
                  </a:lnTo>
                  <a:close/>
                </a:path>
                <a:path w="676275" h="1343025">
                  <a:moveTo>
                    <a:pt x="111273" y="1116363"/>
                  </a:moveTo>
                  <a:lnTo>
                    <a:pt x="108559" y="1121821"/>
                  </a:lnTo>
                  <a:lnTo>
                    <a:pt x="114018" y="1124535"/>
                  </a:lnTo>
                  <a:lnTo>
                    <a:pt x="116732" y="1119077"/>
                  </a:lnTo>
                  <a:lnTo>
                    <a:pt x="111273" y="1116363"/>
                  </a:lnTo>
                  <a:close/>
                </a:path>
                <a:path w="676275" h="1343025">
                  <a:moveTo>
                    <a:pt x="130271" y="1078153"/>
                  </a:moveTo>
                  <a:lnTo>
                    <a:pt x="119415" y="1099987"/>
                  </a:lnTo>
                  <a:lnTo>
                    <a:pt x="124874" y="1102701"/>
                  </a:lnTo>
                  <a:lnTo>
                    <a:pt x="135729" y="1080867"/>
                  </a:lnTo>
                  <a:lnTo>
                    <a:pt x="130271" y="1078153"/>
                  </a:lnTo>
                  <a:close/>
                </a:path>
                <a:path w="676275" h="1343025">
                  <a:moveTo>
                    <a:pt x="141127" y="1056319"/>
                  </a:moveTo>
                  <a:lnTo>
                    <a:pt x="138413" y="1061778"/>
                  </a:lnTo>
                  <a:lnTo>
                    <a:pt x="143871" y="1064492"/>
                  </a:lnTo>
                  <a:lnTo>
                    <a:pt x="146585" y="1059033"/>
                  </a:lnTo>
                  <a:lnTo>
                    <a:pt x="141127" y="1056319"/>
                  </a:lnTo>
                  <a:close/>
                </a:path>
                <a:path w="676275" h="1343025">
                  <a:moveTo>
                    <a:pt x="160125" y="1018109"/>
                  </a:moveTo>
                  <a:lnTo>
                    <a:pt x="149269" y="1039944"/>
                  </a:lnTo>
                  <a:lnTo>
                    <a:pt x="154727" y="1042658"/>
                  </a:lnTo>
                  <a:lnTo>
                    <a:pt x="165583" y="1020823"/>
                  </a:lnTo>
                  <a:lnTo>
                    <a:pt x="160125" y="1018109"/>
                  </a:lnTo>
                  <a:close/>
                </a:path>
                <a:path w="676275" h="1343025">
                  <a:moveTo>
                    <a:pt x="170981" y="996275"/>
                  </a:moveTo>
                  <a:lnTo>
                    <a:pt x="168267" y="1001734"/>
                  </a:lnTo>
                  <a:lnTo>
                    <a:pt x="173725" y="1004448"/>
                  </a:lnTo>
                  <a:lnTo>
                    <a:pt x="176439" y="998989"/>
                  </a:lnTo>
                  <a:lnTo>
                    <a:pt x="170981" y="996275"/>
                  </a:lnTo>
                  <a:close/>
                </a:path>
                <a:path w="676275" h="1343025">
                  <a:moveTo>
                    <a:pt x="189979" y="958066"/>
                  </a:moveTo>
                  <a:lnTo>
                    <a:pt x="179123" y="979900"/>
                  </a:lnTo>
                  <a:lnTo>
                    <a:pt x="184581" y="982614"/>
                  </a:lnTo>
                  <a:lnTo>
                    <a:pt x="195437" y="960780"/>
                  </a:lnTo>
                  <a:lnTo>
                    <a:pt x="189979" y="958066"/>
                  </a:lnTo>
                  <a:close/>
                </a:path>
                <a:path w="676275" h="1343025">
                  <a:moveTo>
                    <a:pt x="200835" y="936232"/>
                  </a:moveTo>
                  <a:lnTo>
                    <a:pt x="198121" y="941691"/>
                  </a:lnTo>
                  <a:lnTo>
                    <a:pt x="203579" y="944405"/>
                  </a:lnTo>
                  <a:lnTo>
                    <a:pt x="206293" y="938946"/>
                  </a:lnTo>
                  <a:lnTo>
                    <a:pt x="200835" y="936232"/>
                  </a:lnTo>
                  <a:close/>
                </a:path>
                <a:path w="676275" h="1343025">
                  <a:moveTo>
                    <a:pt x="219833" y="898022"/>
                  </a:moveTo>
                  <a:lnTo>
                    <a:pt x="208977" y="919855"/>
                  </a:lnTo>
                  <a:lnTo>
                    <a:pt x="214435" y="922569"/>
                  </a:lnTo>
                  <a:lnTo>
                    <a:pt x="225291" y="900736"/>
                  </a:lnTo>
                  <a:lnTo>
                    <a:pt x="219833" y="898022"/>
                  </a:lnTo>
                  <a:close/>
                </a:path>
                <a:path w="676275" h="1343025">
                  <a:moveTo>
                    <a:pt x="230689" y="876188"/>
                  </a:moveTo>
                  <a:lnTo>
                    <a:pt x="227975" y="881646"/>
                  </a:lnTo>
                  <a:lnTo>
                    <a:pt x="233433" y="884360"/>
                  </a:lnTo>
                  <a:lnTo>
                    <a:pt x="236147" y="878902"/>
                  </a:lnTo>
                  <a:lnTo>
                    <a:pt x="230689" y="876188"/>
                  </a:lnTo>
                  <a:close/>
                </a:path>
                <a:path w="676275" h="1343025">
                  <a:moveTo>
                    <a:pt x="249687" y="837979"/>
                  </a:moveTo>
                  <a:lnTo>
                    <a:pt x="238831" y="859812"/>
                  </a:lnTo>
                  <a:lnTo>
                    <a:pt x="244289" y="862526"/>
                  </a:lnTo>
                  <a:lnTo>
                    <a:pt x="255145" y="840693"/>
                  </a:lnTo>
                  <a:lnTo>
                    <a:pt x="249687" y="837979"/>
                  </a:lnTo>
                  <a:close/>
                </a:path>
                <a:path w="676275" h="1343025">
                  <a:moveTo>
                    <a:pt x="260543" y="816145"/>
                  </a:moveTo>
                  <a:lnTo>
                    <a:pt x="257829" y="821603"/>
                  </a:lnTo>
                  <a:lnTo>
                    <a:pt x="263287" y="824317"/>
                  </a:lnTo>
                  <a:lnTo>
                    <a:pt x="266001" y="818859"/>
                  </a:lnTo>
                  <a:lnTo>
                    <a:pt x="260543" y="816145"/>
                  </a:lnTo>
                  <a:close/>
                </a:path>
                <a:path w="676275" h="1343025">
                  <a:moveTo>
                    <a:pt x="279540" y="777934"/>
                  </a:moveTo>
                  <a:lnTo>
                    <a:pt x="268685" y="799768"/>
                  </a:lnTo>
                  <a:lnTo>
                    <a:pt x="274143" y="802482"/>
                  </a:lnTo>
                  <a:lnTo>
                    <a:pt x="284999" y="780648"/>
                  </a:lnTo>
                  <a:lnTo>
                    <a:pt x="279540" y="777934"/>
                  </a:lnTo>
                  <a:close/>
                </a:path>
                <a:path w="676275" h="1343025">
                  <a:moveTo>
                    <a:pt x="290396" y="756100"/>
                  </a:moveTo>
                  <a:lnTo>
                    <a:pt x="287682" y="761559"/>
                  </a:lnTo>
                  <a:lnTo>
                    <a:pt x="293141" y="764273"/>
                  </a:lnTo>
                  <a:lnTo>
                    <a:pt x="295855" y="758814"/>
                  </a:lnTo>
                  <a:lnTo>
                    <a:pt x="290396" y="756100"/>
                  </a:lnTo>
                  <a:close/>
                </a:path>
                <a:path w="676275" h="1343025">
                  <a:moveTo>
                    <a:pt x="309394" y="717891"/>
                  </a:moveTo>
                  <a:lnTo>
                    <a:pt x="298538" y="739725"/>
                  </a:lnTo>
                  <a:lnTo>
                    <a:pt x="303997" y="742439"/>
                  </a:lnTo>
                  <a:lnTo>
                    <a:pt x="314853" y="720605"/>
                  </a:lnTo>
                  <a:lnTo>
                    <a:pt x="309394" y="717891"/>
                  </a:lnTo>
                  <a:close/>
                </a:path>
                <a:path w="676275" h="1343025">
                  <a:moveTo>
                    <a:pt x="320250" y="696056"/>
                  </a:moveTo>
                  <a:lnTo>
                    <a:pt x="317536" y="701516"/>
                  </a:lnTo>
                  <a:lnTo>
                    <a:pt x="322995" y="704230"/>
                  </a:lnTo>
                  <a:lnTo>
                    <a:pt x="325709" y="698770"/>
                  </a:lnTo>
                  <a:lnTo>
                    <a:pt x="320250" y="696056"/>
                  </a:lnTo>
                  <a:close/>
                </a:path>
                <a:path w="676275" h="1343025">
                  <a:moveTo>
                    <a:pt x="339248" y="657847"/>
                  </a:moveTo>
                  <a:lnTo>
                    <a:pt x="328392" y="679681"/>
                  </a:lnTo>
                  <a:lnTo>
                    <a:pt x="333851" y="682395"/>
                  </a:lnTo>
                  <a:lnTo>
                    <a:pt x="344707" y="660561"/>
                  </a:lnTo>
                  <a:lnTo>
                    <a:pt x="339248" y="657847"/>
                  </a:lnTo>
                  <a:close/>
                </a:path>
                <a:path w="676275" h="1343025">
                  <a:moveTo>
                    <a:pt x="350104" y="636013"/>
                  </a:moveTo>
                  <a:lnTo>
                    <a:pt x="347390" y="641471"/>
                  </a:lnTo>
                  <a:lnTo>
                    <a:pt x="352849" y="644185"/>
                  </a:lnTo>
                  <a:lnTo>
                    <a:pt x="355563" y="638727"/>
                  </a:lnTo>
                  <a:lnTo>
                    <a:pt x="350104" y="636013"/>
                  </a:lnTo>
                  <a:close/>
                </a:path>
                <a:path w="676275" h="1343025">
                  <a:moveTo>
                    <a:pt x="369102" y="597804"/>
                  </a:moveTo>
                  <a:lnTo>
                    <a:pt x="358246" y="619638"/>
                  </a:lnTo>
                  <a:lnTo>
                    <a:pt x="363705" y="622352"/>
                  </a:lnTo>
                  <a:lnTo>
                    <a:pt x="374561" y="600518"/>
                  </a:lnTo>
                  <a:lnTo>
                    <a:pt x="369102" y="597804"/>
                  </a:lnTo>
                  <a:close/>
                </a:path>
                <a:path w="676275" h="1343025">
                  <a:moveTo>
                    <a:pt x="379958" y="575969"/>
                  </a:moveTo>
                  <a:lnTo>
                    <a:pt x="377244" y="581427"/>
                  </a:lnTo>
                  <a:lnTo>
                    <a:pt x="382703" y="584141"/>
                  </a:lnTo>
                  <a:lnTo>
                    <a:pt x="385417" y="578683"/>
                  </a:lnTo>
                  <a:lnTo>
                    <a:pt x="379958" y="575969"/>
                  </a:lnTo>
                  <a:close/>
                </a:path>
                <a:path w="676275" h="1343025">
                  <a:moveTo>
                    <a:pt x="398956" y="537759"/>
                  </a:moveTo>
                  <a:lnTo>
                    <a:pt x="388100" y="559593"/>
                  </a:lnTo>
                  <a:lnTo>
                    <a:pt x="393559" y="562307"/>
                  </a:lnTo>
                  <a:lnTo>
                    <a:pt x="404414" y="540473"/>
                  </a:lnTo>
                  <a:lnTo>
                    <a:pt x="398956" y="537759"/>
                  </a:lnTo>
                  <a:close/>
                </a:path>
                <a:path w="676275" h="1343025">
                  <a:moveTo>
                    <a:pt x="409812" y="515926"/>
                  </a:moveTo>
                  <a:lnTo>
                    <a:pt x="407098" y="521384"/>
                  </a:lnTo>
                  <a:lnTo>
                    <a:pt x="412556" y="524098"/>
                  </a:lnTo>
                  <a:lnTo>
                    <a:pt x="415270" y="518640"/>
                  </a:lnTo>
                  <a:lnTo>
                    <a:pt x="409812" y="515926"/>
                  </a:lnTo>
                  <a:close/>
                </a:path>
                <a:path w="676275" h="1343025">
                  <a:moveTo>
                    <a:pt x="428810" y="477715"/>
                  </a:moveTo>
                  <a:lnTo>
                    <a:pt x="417954" y="499550"/>
                  </a:lnTo>
                  <a:lnTo>
                    <a:pt x="423412" y="502264"/>
                  </a:lnTo>
                  <a:lnTo>
                    <a:pt x="434268" y="480429"/>
                  </a:lnTo>
                  <a:lnTo>
                    <a:pt x="428810" y="477715"/>
                  </a:lnTo>
                  <a:close/>
                </a:path>
                <a:path w="676275" h="1343025">
                  <a:moveTo>
                    <a:pt x="439666" y="455881"/>
                  </a:moveTo>
                  <a:lnTo>
                    <a:pt x="436952" y="461340"/>
                  </a:lnTo>
                  <a:lnTo>
                    <a:pt x="442410" y="464054"/>
                  </a:lnTo>
                  <a:lnTo>
                    <a:pt x="445124" y="458595"/>
                  </a:lnTo>
                  <a:lnTo>
                    <a:pt x="439666" y="455881"/>
                  </a:lnTo>
                  <a:close/>
                </a:path>
                <a:path w="676275" h="1343025">
                  <a:moveTo>
                    <a:pt x="458664" y="417672"/>
                  </a:moveTo>
                  <a:lnTo>
                    <a:pt x="447808" y="439506"/>
                  </a:lnTo>
                  <a:lnTo>
                    <a:pt x="453266" y="442220"/>
                  </a:lnTo>
                  <a:lnTo>
                    <a:pt x="464122" y="420386"/>
                  </a:lnTo>
                  <a:lnTo>
                    <a:pt x="458664" y="417672"/>
                  </a:lnTo>
                  <a:close/>
                </a:path>
                <a:path w="676275" h="1343025">
                  <a:moveTo>
                    <a:pt x="469520" y="395838"/>
                  </a:moveTo>
                  <a:lnTo>
                    <a:pt x="466806" y="401297"/>
                  </a:lnTo>
                  <a:lnTo>
                    <a:pt x="472264" y="404011"/>
                  </a:lnTo>
                  <a:lnTo>
                    <a:pt x="474978" y="398552"/>
                  </a:lnTo>
                  <a:lnTo>
                    <a:pt x="469520" y="395838"/>
                  </a:lnTo>
                  <a:close/>
                </a:path>
                <a:path w="676275" h="1343025">
                  <a:moveTo>
                    <a:pt x="488518" y="357628"/>
                  </a:moveTo>
                  <a:lnTo>
                    <a:pt x="477662" y="379463"/>
                  </a:lnTo>
                  <a:lnTo>
                    <a:pt x="483120" y="382177"/>
                  </a:lnTo>
                  <a:lnTo>
                    <a:pt x="493976" y="360342"/>
                  </a:lnTo>
                  <a:lnTo>
                    <a:pt x="488518" y="357628"/>
                  </a:lnTo>
                  <a:close/>
                </a:path>
                <a:path w="676275" h="1343025">
                  <a:moveTo>
                    <a:pt x="499374" y="335794"/>
                  </a:moveTo>
                  <a:lnTo>
                    <a:pt x="496660" y="341252"/>
                  </a:lnTo>
                  <a:lnTo>
                    <a:pt x="502118" y="343966"/>
                  </a:lnTo>
                  <a:lnTo>
                    <a:pt x="504832" y="338508"/>
                  </a:lnTo>
                  <a:lnTo>
                    <a:pt x="499374" y="335794"/>
                  </a:lnTo>
                  <a:close/>
                </a:path>
                <a:path w="676275" h="1343025">
                  <a:moveTo>
                    <a:pt x="518372" y="297585"/>
                  </a:moveTo>
                  <a:lnTo>
                    <a:pt x="507516" y="319418"/>
                  </a:lnTo>
                  <a:lnTo>
                    <a:pt x="512974" y="322132"/>
                  </a:lnTo>
                  <a:lnTo>
                    <a:pt x="523830" y="300299"/>
                  </a:lnTo>
                  <a:lnTo>
                    <a:pt x="518372" y="297585"/>
                  </a:lnTo>
                  <a:close/>
                </a:path>
                <a:path w="676275" h="1343025">
                  <a:moveTo>
                    <a:pt x="529228" y="275751"/>
                  </a:moveTo>
                  <a:lnTo>
                    <a:pt x="526514" y="281209"/>
                  </a:lnTo>
                  <a:lnTo>
                    <a:pt x="531972" y="283923"/>
                  </a:lnTo>
                  <a:lnTo>
                    <a:pt x="534686" y="278465"/>
                  </a:lnTo>
                  <a:lnTo>
                    <a:pt x="529228" y="275751"/>
                  </a:lnTo>
                  <a:close/>
                </a:path>
                <a:path w="676275" h="1343025">
                  <a:moveTo>
                    <a:pt x="548225" y="237540"/>
                  </a:moveTo>
                  <a:lnTo>
                    <a:pt x="537370" y="259374"/>
                  </a:lnTo>
                  <a:lnTo>
                    <a:pt x="542828" y="262088"/>
                  </a:lnTo>
                  <a:lnTo>
                    <a:pt x="553684" y="240254"/>
                  </a:lnTo>
                  <a:lnTo>
                    <a:pt x="548225" y="237540"/>
                  </a:lnTo>
                  <a:close/>
                </a:path>
                <a:path w="676275" h="1343025">
                  <a:moveTo>
                    <a:pt x="559080" y="215706"/>
                  </a:moveTo>
                  <a:lnTo>
                    <a:pt x="556366" y="221165"/>
                  </a:lnTo>
                  <a:lnTo>
                    <a:pt x="561826" y="223879"/>
                  </a:lnTo>
                  <a:lnTo>
                    <a:pt x="564540" y="218420"/>
                  </a:lnTo>
                  <a:lnTo>
                    <a:pt x="559080" y="215706"/>
                  </a:lnTo>
                  <a:close/>
                </a:path>
                <a:path w="676275" h="1343025">
                  <a:moveTo>
                    <a:pt x="578078" y="177497"/>
                  </a:moveTo>
                  <a:lnTo>
                    <a:pt x="567222" y="199331"/>
                  </a:lnTo>
                  <a:lnTo>
                    <a:pt x="572681" y="202045"/>
                  </a:lnTo>
                  <a:lnTo>
                    <a:pt x="583537" y="180211"/>
                  </a:lnTo>
                  <a:lnTo>
                    <a:pt x="578078" y="177497"/>
                  </a:lnTo>
                  <a:close/>
                </a:path>
                <a:path w="676275" h="1343025">
                  <a:moveTo>
                    <a:pt x="588934" y="155662"/>
                  </a:moveTo>
                  <a:lnTo>
                    <a:pt x="586220" y="161121"/>
                  </a:lnTo>
                  <a:lnTo>
                    <a:pt x="591679" y="163835"/>
                  </a:lnTo>
                  <a:lnTo>
                    <a:pt x="594394" y="158376"/>
                  </a:lnTo>
                  <a:lnTo>
                    <a:pt x="588934" y="155662"/>
                  </a:lnTo>
                  <a:close/>
                </a:path>
                <a:path w="676275" h="1343025">
                  <a:moveTo>
                    <a:pt x="607932" y="117453"/>
                  </a:moveTo>
                  <a:lnTo>
                    <a:pt x="597076" y="139287"/>
                  </a:lnTo>
                  <a:lnTo>
                    <a:pt x="602534" y="142001"/>
                  </a:lnTo>
                  <a:lnTo>
                    <a:pt x="613390" y="120167"/>
                  </a:lnTo>
                  <a:lnTo>
                    <a:pt x="607932" y="117453"/>
                  </a:lnTo>
                  <a:close/>
                </a:path>
                <a:path w="676275" h="1343025">
                  <a:moveTo>
                    <a:pt x="618788" y="95619"/>
                  </a:moveTo>
                  <a:lnTo>
                    <a:pt x="616074" y="101078"/>
                  </a:lnTo>
                  <a:lnTo>
                    <a:pt x="621532" y="103792"/>
                  </a:lnTo>
                  <a:lnTo>
                    <a:pt x="624246" y="98333"/>
                  </a:lnTo>
                  <a:lnTo>
                    <a:pt x="618788" y="95619"/>
                  </a:lnTo>
                  <a:close/>
                </a:path>
                <a:path w="676275" h="1343025">
                  <a:moveTo>
                    <a:pt x="670009" y="4118"/>
                  </a:moveTo>
                  <a:lnTo>
                    <a:pt x="664283" y="4118"/>
                  </a:lnTo>
                  <a:lnTo>
                    <a:pt x="669742" y="6832"/>
                  </a:lnTo>
                  <a:lnTo>
                    <a:pt x="664751" y="16868"/>
                  </a:lnTo>
                  <a:lnTo>
                    <a:pt x="669989" y="95321"/>
                  </a:lnTo>
                  <a:lnTo>
                    <a:pt x="671442" y="96591"/>
                  </a:lnTo>
                  <a:lnTo>
                    <a:pt x="674801" y="96366"/>
                  </a:lnTo>
                  <a:lnTo>
                    <a:pt x="676073" y="94914"/>
                  </a:lnTo>
                  <a:lnTo>
                    <a:pt x="670009" y="4118"/>
                  </a:lnTo>
                  <a:close/>
                </a:path>
                <a:path w="676275" h="1343025">
                  <a:moveTo>
                    <a:pt x="637786" y="57409"/>
                  </a:moveTo>
                  <a:lnTo>
                    <a:pt x="626930" y="79244"/>
                  </a:lnTo>
                  <a:lnTo>
                    <a:pt x="632388" y="81958"/>
                  </a:lnTo>
                  <a:lnTo>
                    <a:pt x="643244" y="60123"/>
                  </a:lnTo>
                  <a:lnTo>
                    <a:pt x="637786" y="57409"/>
                  </a:lnTo>
                  <a:close/>
                </a:path>
                <a:path w="676275" h="1343025">
                  <a:moveTo>
                    <a:pt x="669734" y="0"/>
                  </a:moveTo>
                  <a:lnTo>
                    <a:pt x="590235" y="52236"/>
                  </a:lnTo>
                  <a:lnTo>
                    <a:pt x="589843" y="54126"/>
                  </a:lnTo>
                  <a:lnTo>
                    <a:pt x="591693" y="56939"/>
                  </a:lnTo>
                  <a:lnTo>
                    <a:pt x="593582" y="57330"/>
                  </a:lnTo>
                  <a:lnTo>
                    <a:pt x="659292" y="14155"/>
                  </a:lnTo>
                  <a:lnTo>
                    <a:pt x="664283" y="4118"/>
                  </a:lnTo>
                  <a:lnTo>
                    <a:pt x="670009" y="4118"/>
                  </a:lnTo>
                  <a:lnTo>
                    <a:pt x="669734" y="0"/>
                  </a:lnTo>
                  <a:close/>
                </a:path>
                <a:path w="676275" h="1343025">
                  <a:moveTo>
                    <a:pt x="648642" y="35575"/>
                  </a:moveTo>
                  <a:lnTo>
                    <a:pt x="645928" y="41033"/>
                  </a:lnTo>
                  <a:lnTo>
                    <a:pt x="651386" y="43747"/>
                  </a:lnTo>
                  <a:lnTo>
                    <a:pt x="654100" y="38289"/>
                  </a:lnTo>
                  <a:lnTo>
                    <a:pt x="648642" y="35575"/>
                  </a:lnTo>
                  <a:close/>
                </a:path>
                <a:path w="676275" h="1343025">
                  <a:moveTo>
                    <a:pt x="664348" y="10833"/>
                  </a:moveTo>
                  <a:lnTo>
                    <a:pt x="659292" y="14155"/>
                  </a:lnTo>
                  <a:lnTo>
                    <a:pt x="656784" y="19199"/>
                  </a:lnTo>
                  <a:lnTo>
                    <a:pt x="662242" y="21913"/>
                  </a:lnTo>
                  <a:lnTo>
                    <a:pt x="664751" y="16868"/>
                  </a:lnTo>
                  <a:lnTo>
                    <a:pt x="664348" y="10833"/>
                  </a:lnTo>
                  <a:close/>
                </a:path>
                <a:path w="676275" h="1343025">
                  <a:moveTo>
                    <a:pt x="667302" y="5619"/>
                  </a:moveTo>
                  <a:lnTo>
                    <a:pt x="664000" y="5619"/>
                  </a:lnTo>
                  <a:lnTo>
                    <a:pt x="668715" y="7964"/>
                  </a:lnTo>
                  <a:lnTo>
                    <a:pt x="664348" y="10833"/>
                  </a:lnTo>
                  <a:lnTo>
                    <a:pt x="664751" y="16868"/>
                  </a:lnTo>
                  <a:lnTo>
                    <a:pt x="669742" y="6832"/>
                  </a:lnTo>
                  <a:lnTo>
                    <a:pt x="667302" y="5619"/>
                  </a:lnTo>
                  <a:close/>
                </a:path>
                <a:path w="676275" h="1343025">
                  <a:moveTo>
                    <a:pt x="664283" y="4118"/>
                  </a:moveTo>
                  <a:lnTo>
                    <a:pt x="659292" y="14155"/>
                  </a:lnTo>
                  <a:lnTo>
                    <a:pt x="664348" y="10833"/>
                  </a:lnTo>
                  <a:lnTo>
                    <a:pt x="664000" y="5619"/>
                  </a:lnTo>
                  <a:lnTo>
                    <a:pt x="667302" y="5619"/>
                  </a:lnTo>
                  <a:lnTo>
                    <a:pt x="664283" y="4118"/>
                  </a:lnTo>
                  <a:close/>
                </a:path>
                <a:path w="676275" h="1343025">
                  <a:moveTo>
                    <a:pt x="664000" y="5619"/>
                  </a:moveTo>
                  <a:lnTo>
                    <a:pt x="664348" y="10833"/>
                  </a:lnTo>
                  <a:lnTo>
                    <a:pt x="668715" y="7964"/>
                  </a:lnTo>
                  <a:lnTo>
                    <a:pt x="664000" y="5619"/>
                  </a:lnTo>
                  <a:close/>
                </a:path>
              </a:pathLst>
            </a:custGeom>
            <a:solidFill>
              <a:srgbClr val="000000"/>
            </a:solidFill>
          </p:spPr>
          <p:txBody>
            <a:bodyPr wrap="square" lIns="0" tIns="0" rIns="0" bIns="0" rtlCol="0"/>
            <a:lstStyle/>
            <a:p>
              <a:endParaRPr/>
            </a:p>
          </p:txBody>
        </p:sp>
        <p:sp>
          <p:nvSpPr>
            <p:cNvPr id="115" name="object 110"/>
            <p:cNvSpPr/>
            <p:nvPr/>
          </p:nvSpPr>
          <p:spPr>
            <a:xfrm>
              <a:off x="2761378" y="1986586"/>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116" name="object 111"/>
            <p:cNvSpPr/>
            <p:nvPr/>
          </p:nvSpPr>
          <p:spPr>
            <a:xfrm>
              <a:off x="1516401" y="5653486"/>
              <a:ext cx="2789555" cy="468630"/>
            </a:xfrm>
            <a:custGeom>
              <a:avLst/>
              <a:gdLst/>
              <a:ahLst/>
              <a:cxnLst/>
              <a:rect l="l" t="t" r="r" b="b"/>
              <a:pathLst>
                <a:path w="2789554" h="468629">
                  <a:moveTo>
                    <a:pt x="2711358" y="0"/>
                  </a:moveTo>
                  <a:lnTo>
                    <a:pt x="78088" y="0"/>
                  </a:lnTo>
                  <a:lnTo>
                    <a:pt x="47693" y="6136"/>
                  </a:lnTo>
                  <a:lnTo>
                    <a:pt x="22871" y="22871"/>
                  </a:lnTo>
                  <a:lnTo>
                    <a:pt x="6136" y="47693"/>
                  </a:lnTo>
                  <a:lnTo>
                    <a:pt x="0" y="78088"/>
                  </a:lnTo>
                  <a:lnTo>
                    <a:pt x="0" y="390424"/>
                  </a:lnTo>
                  <a:lnTo>
                    <a:pt x="6136" y="420820"/>
                  </a:lnTo>
                  <a:lnTo>
                    <a:pt x="22871" y="445641"/>
                  </a:lnTo>
                  <a:lnTo>
                    <a:pt x="47693" y="462376"/>
                  </a:lnTo>
                  <a:lnTo>
                    <a:pt x="78088" y="468513"/>
                  </a:lnTo>
                  <a:lnTo>
                    <a:pt x="2711358" y="468513"/>
                  </a:lnTo>
                  <a:lnTo>
                    <a:pt x="2741754" y="462376"/>
                  </a:lnTo>
                  <a:lnTo>
                    <a:pt x="2766575" y="445641"/>
                  </a:lnTo>
                  <a:lnTo>
                    <a:pt x="2783310" y="420820"/>
                  </a:lnTo>
                  <a:lnTo>
                    <a:pt x="2789447" y="390424"/>
                  </a:lnTo>
                  <a:lnTo>
                    <a:pt x="2789447" y="78088"/>
                  </a:lnTo>
                  <a:lnTo>
                    <a:pt x="2783310" y="47693"/>
                  </a:lnTo>
                  <a:lnTo>
                    <a:pt x="2766575" y="22871"/>
                  </a:lnTo>
                  <a:lnTo>
                    <a:pt x="2741754" y="6136"/>
                  </a:lnTo>
                  <a:lnTo>
                    <a:pt x="2711358" y="0"/>
                  </a:lnTo>
                  <a:close/>
                </a:path>
              </a:pathLst>
            </a:custGeom>
            <a:solidFill>
              <a:srgbClr val="FFFFFF"/>
            </a:solidFill>
          </p:spPr>
          <p:txBody>
            <a:bodyPr wrap="square" lIns="0" tIns="0" rIns="0" bIns="0" rtlCol="0"/>
            <a:lstStyle/>
            <a:p>
              <a:endParaRPr/>
            </a:p>
          </p:txBody>
        </p:sp>
        <p:sp>
          <p:nvSpPr>
            <p:cNvPr id="117" name="object 112"/>
            <p:cNvSpPr/>
            <p:nvPr/>
          </p:nvSpPr>
          <p:spPr>
            <a:xfrm>
              <a:off x="1516401" y="5653486"/>
              <a:ext cx="2789555" cy="468630"/>
            </a:xfrm>
            <a:custGeom>
              <a:avLst/>
              <a:gdLst/>
              <a:ahLst/>
              <a:cxnLst/>
              <a:rect l="l" t="t" r="r" b="b"/>
              <a:pathLst>
                <a:path w="2789554" h="468629">
                  <a:moveTo>
                    <a:pt x="0" y="78088"/>
                  </a:moveTo>
                  <a:lnTo>
                    <a:pt x="6136" y="47693"/>
                  </a:lnTo>
                  <a:lnTo>
                    <a:pt x="22871" y="22871"/>
                  </a:lnTo>
                  <a:lnTo>
                    <a:pt x="47693" y="6136"/>
                  </a:lnTo>
                  <a:lnTo>
                    <a:pt x="78088" y="0"/>
                  </a:lnTo>
                  <a:lnTo>
                    <a:pt x="2711358" y="0"/>
                  </a:lnTo>
                  <a:lnTo>
                    <a:pt x="2741754" y="6136"/>
                  </a:lnTo>
                  <a:lnTo>
                    <a:pt x="2766575" y="22871"/>
                  </a:lnTo>
                  <a:lnTo>
                    <a:pt x="2783310" y="47693"/>
                  </a:lnTo>
                  <a:lnTo>
                    <a:pt x="2789447" y="78088"/>
                  </a:lnTo>
                  <a:lnTo>
                    <a:pt x="2789447" y="390425"/>
                  </a:lnTo>
                  <a:lnTo>
                    <a:pt x="2783310" y="420820"/>
                  </a:lnTo>
                  <a:lnTo>
                    <a:pt x="2766575" y="445642"/>
                  </a:lnTo>
                  <a:lnTo>
                    <a:pt x="2741754" y="462377"/>
                  </a:lnTo>
                  <a:lnTo>
                    <a:pt x="2711358" y="468514"/>
                  </a:lnTo>
                  <a:lnTo>
                    <a:pt x="78088" y="468514"/>
                  </a:lnTo>
                  <a:lnTo>
                    <a:pt x="47693" y="462377"/>
                  </a:lnTo>
                  <a:lnTo>
                    <a:pt x="22871" y="445642"/>
                  </a:lnTo>
                  <a:lnTo>
                    <a:pt x="6136" y="420820"/>
                  </a:lnTo>
                  <a:lnTo>
                    <a:pt x="0" y="390425"/>
                  </a:lnTo>
                  <a:lnTo>
                    <a:pt x="0" y="78088"/>
                  </a:lnTo>
                  <a:close/>
                </a:path>
              </a:pathLst>
            </a:custGeom>
            <a:ln w="6350">
              <a:solidFill>
                <a:srgbClr val="000000"/>
              </a:solidFill>
            </a:ln>
          </p:spPr>
          <p:txBody>
            <a:bodyPr wrap="square" lIns="0" tIns="0" rIns="0" bIns="0" rtlCol="0"/>
            <a:lstStyle/>
            <a:p>
              <a:endParaRPr/>
            </a:p>
          </p:txBody>
        </p:sp>
        <p:sp>
          <p:nvSpPr>
            <p:cNvPr id="118" name="object 113"/>
            <p:cNvSpPr txBox="1"/>
            <p:nvPr/>
          </p:nvSpPr>
          <p:spPr>
            <a:xfrm>
              <a:off x="1629337" y="5650483"/>
              <a:ext cx="1174750" cy="451484"/>
            </a:xfrm>
            <a:prstGeom prst="rect">
              <a:avLst/>
            </a:prstGeom>
          </p:spPr>
          <p:txBody>
            <a:bodyPr vert="horz" wrap="square" lIns="0" tIns="11430" rIns="0" bIns="0" rtlCol="0">
              <a:spAutoFit/>
            </a:bodyPr>
            <a:lstStyle/>
            <a:p>
              <a:pPr marL="42545">
                <a:lnSpc>
                  <a:spcPct val="100000"/>
                </a:lnSpc>
                <a:spcBef>
                  <a:spcPts val="90"/>
                </a:spcBef>
              </a:pPr>
              <a:r>
                <a:rPr sz="1400" b="1" spc="-5" dirty="0">
                  <a:latin typeface="Calibri"/>
                  <a:cs typeface="Calibri"/>
                </a:rPr>
                <a:t>Unlabeled</a:t>
              </a:r>
              <a:r>
                <a:rPr sz="1400" b="1" spc="170" dirty="0">
                  <a:latin typeface="Calibri"/>
                  <a:cs typeface="Calibri"/>
                </a:rPr>
                <a:t> </a:t>
              </a:r>
              <a:r>
                <a:rPr sz="2100" spc="15" baseline="-7936" dirty="0">
                  <a:latin typeface="Calibri"/>
                  <a:cs typeface="Calibri"/>
                </a:rPr>
                <a:t>C</a:t>
              </a:r>
              <a:r>
                <a:rPr sz="1350" spc="15" baseline="12345" dirty="0">
                  <a:latin typeface="Calibri"/>
                  <a:cs typeface="Calibri"/>
                </a:rPr>
                <a:t>(1)</a:t>
              </a:r>
              <a:endParaRPr sz="1350" baseline="12345">
                <a:latin typeface="Calibri"/>
                <a:cs typeface="Calibri"/>
              </a:endParaRPr>
            </a:p>
            <a:p>
              <a:pPr marL="38100">
                <a:lnSpc>
                  <a:spcPct val="100000"/>
                </a:lnSpc>
              </a:pPr>
              <a:r>
                <a:rPr sz="1400" b="1" spc="-5" dirty="0">
                  <a:latin typeface="Calibri"/>
                  <a:cs typeface="Calibri"/>
                </a:rPr>
                <a:t>input</a:t>
              </a:r>
              <a:r>
                <a:rPr sz="1400" b="1" spc="-10" dirty="0">
                  <a:latin typeface="Calibri"/>
                  <a:cs typeface="Calibri"/>
                </a:rPr>
                <a:t> data</a:t>
              </a:r>
              <a:endParaRPr sz="1400">
                <a:latin typeface="Calibri"/>
                <a:cs typeface="Calibri"/>
              </a:endParaRPr>
            </a:p>
          </p:txBody>
        </p:sp>
        <p:sp>
          <p:nvSpPr>
            <p:cNvPr id="119" name="object 114"/>
            <p:cNvSpPr txBox="1"/>
            <p:nvPr/>
          </p:nvSpPr>
          <p:spPr>
            <a:xfrm>
              <a:off x="2918364" y="5677915"/>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20" name="object 115"/>
            <p:cNvSpPr txBox="1"/>
            <p:nvPr/>
          </p:nvSpPr>
          <p:spPr>
            <a:xfrm>
              <a:off x="3294980" y="5623052"/>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121" name="object 116"/>
            <p:cNvSpPr txBox="1"/>
            <p:nvPr/>
          </p:nvSpPr>
          <p:spPr>
            <a:xfrm>
              <a:off x="3845666" y="5623052"/>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122" name="object 117"/>
            <p:cNvSpPr/>
            <p:nvPr/>
          </p:nvSpPr>
          <p:spPr>
            <a:xfrm>
              <a:off x="2598275" y="5031911"/>
              <a:ext cx="100330" cy="621665"/>
            </a:xfrm>
            <a:custGeom>
              <a:avLst/>
              <a:gdLst/>
              <a:ahLst/>
              <a:cxnLst/>
              <a:rect l="l" t="t" r="r" b="b"/>
              <a:pathLst>
                <a:path w="100330" h="621664">
                  <a:moveTo>
                    <a:pt x="49262" y="18902"/>
                  </a:moveTo>
                  <a:lnTo>
                    <a:pt x="44575" y="27112"/>
                  </a:lnTo>
                  <a:lnTo>
                    <a:pt x="50151" y="621620"/>
                  </a:lnTo>
                  <a:lnTo>
                    <a:pt x="59674" y="621531"/>
                  </a:lnTo>
                  <a:lnTo>
                    <a:pt x="54100" y="27022"/>
                  </a:lnTo>
                  <a:lnTo>
                    <a:pt x="49262" y="18902"/>
                  </a:lnTo>
                  <a:close/>
                </a:path>
                <a:path w="100330" h="621664">
                  <a:moveTo>
                    <a:pt x="49084" y="0"/>
                  </a:moveTo>
                  <a:lnTo>
                    <a:pt x="0" y="85987"/>
                  </a:lnTo>
                  <a:lnTo>
                    <a:pt x="793" y="88897"/>
                  </a:lnTo>
                  <a:lnTo>
                    <a:pt x="5363" y="91504"/>
                  </a:lnTo>
                  <a:lnTo>
                    <a:pt x="8271" y="90711"/>
                  </a:lnTo>
                  <a:lnTo>
                    <a:pt x="44575" y="27112"/>
                  </a:lnTo>
                  <a:lnTo>
                    <a:pt x="44410" y="9495"/>
                  </a:lnTo>
                  <a:lnTo>
                    <a:pt x="54689" y="9405"/>
                  </a:lnTo>
                  <a:lnTo>
                    <a:pt x="49084" y="0"/>
                  </a:lnTo>
                  <a:close/>
                </a:path>
                <a:path w="100330" h="621664">
                  <a:moveTo>
                    <a:pt x="54689" y="9405"/>
                  </a:moveTo>
                  <a:lnTo>
                    <a:pt x="53935" y="9405"/>
                  </a:lnTo>
                  <a:lnTo>
                    <a:pt x="54100" y="27022"/>
                  </a:lnTo>
                  <a:lnTo>
                    <a:pt x="91591" y="89928"/>
                  </a:lnTo>
                  <a:lnTo>
                    <a:pt x="94514" y="90669"/>
                  </a:lnTo>
                  <a:lnTo>
                    <a:pt x="99033" y="87976"/>
                  </a:lnTo>
                  <a:lnTo>
                    <a:pt x="99773" y="85053"/>
                  </a:lnTo>
                  <a:lnTo>
                    <a:pt x="54689" y="9405"/>
                  </a:lnTo>
                  <a:close/>
                </a:path>
                <a:path w="100330" h="621664">
                  <a:moveTo>
                    <a:pt x="53935" y="9405"/>
                  </a:moveTo>
                  <a:lnTo>
                    <a:pt x="44410" y="9495"/>
                  </a:lnTo>
                  <a:lnTo>
                    <a:pt x="44575" y="27112"/>
                  </a:lnTo>
                  <a:lnTo>
                    <a:pt x="49262" y="18902"/>
                  </a:lnTo>
                  <a:lnTo>
                    <a:pt x="45082" y="11889"/>
                  </a:lnTo>
                  <a:lnTo>
                    <a:pt x="53958" y="11812"/>
                  </a:lnTo>
                  <a:lnTo>
                    <a:pt x="53935" y="9405"/>
                  </a:lnTo>
                  <a:close/>
                </a:path>
                <a:path w="100330" h="621664">
                  <a:moveTo>
                    <a:pt x="53958" y="11812"/>
                  </a:moveTo>
                  <a:lnTo>
                    <a:pt x="53309" y="11812"/>
                  </a:lnTo>
                  <a:lnTo>
                    <a:pt x="49262" y="18902"/>
                  </a:lnTo>
                  <a:lnTo>
                    <a:pt x="54100" y="27022"/>
                  </a:lnTo>
                  <a:lnTo>
                    <a:pt x="53958" y="11812"/>
                  </a:lnTo>
                  <a:close/>
                </a:path>
                <a:path w="100330" h="621664">
                  <a:moveTo>
                    <a:pt x="53309" y="11812"/>
                  </a:moveTo>
                  <a:lnTo>
                    <a:pt x="45082" y="11889"/>
                  </a:lnTo>
                  <a:lnTo>
                    <a:pt x="49262" y="18902"/>
                  </a:lnTo>
                  <a:lnTo>
                    <a:pt x="53309" y="11812"/>
                  </a:lnTo>
                  <a:close/>
                </a:path>
              </a:pathLst>
            </a:custGeom>
            <a:solidFill>
              <a:srgbClr val="262626"/>
            </a:solidFill>
          </p:spPr>
          <p:txBody>
            <a:bodyPr wrap="square" lIns="0" tIns="0" rIns="0" bIns="0" rtlCol="0"/>
            <a:lstStyle/>
            <a:p>
              <a:endParaRPr/>
            </a:p>
          </p:txBody>
        </p:sp>
        <p:sp>
          <p:nvSpPr>
            <p:cNvPr id="123" name="object 118"/>
            <p:cNvSpPr txBox="1"/>
            <p:nvPr/>
          </p:nvSpPr>
          <p:spPr>
            <a:xfrm>
              <a:off x="4506971" y="4568444"/>
              <a:ext cx="1473835" cy="75692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8497B0"/>
                  </a:solidFill>
                  <a:latin typeface="Calibri"/>
                  <a:cs typeface="Calibri"/>
                </a:rPr>
                <a:t>Sharing  p</a:t>
              </a:r>
              <a:r>
                <a:rPr sz="2400" b="1" dirty="0">
                  <a:solidFill>
                    <a:srgbClr val="8497B0"/>
                  </a:solidFill>
                  <a:latin typeface="Calibri"/>
                  <a:cs typeface="Calibri"/>
                </a:rPr>
                <a:t>a</a:t>
              </a:r>
              <a:r>
                <a:rPr sz="2400" b="1" spc="-60" dirty="0">
                  <a:solidFill>
                    <a:srgbClr val="8497B0"/>
                  </a:solidFill>
                  <a:latin typeface="Calibri"/>
                  <a:cs typeface="Calibri"/>
                </a:rPr>
                <a:t>r</a:t>
              </a:r>
              <a:r>
                <a:rPr sz="2400" b="1" dirty="0">
                  <a:solidFill>
                    <a:srgbClr val="8497B0"/>
                  </a:solidFill>
                  <a:latin typeface="Calibri"/>
                  <a:cs typeface="Calibri"/>
                </a:rPr>
                <a:t>a</a:t>
              </a:r>
              <a:r>
                <a:rPr sz="2400" b="1" spc="-5" dirty="0">
                  <a:solidFill>
                    <a:srgbClr val="8497B0"/>
                  </a:solidFill>
                  <a:latin typeface="Calibri"/>
                  <a:cs typeface="Calibri"/>
                </a:rPr>
                <a:t>m</a:t>
              </a:r>
              <a:r>
                <a:rPr sz="2400" b="1" spc="-15" dirty="0">
                  <a:solidFill>
                    <a:srgbClr val="8497B0"/>
                  </a:solidFill>
                  <a:latin typeface="Calibri"/>
                  <a:cs typeface="Calibri"/>
                </a:rPr>
                <a:t>e</a:t>
              </a:r>
              <a:r>
                <a:rPr sz="2400" b="1" spc="-25" dirty="0">
                  <a:solidFill>
                    <a:srgbClr val="8497B0"/>
                  </a:solidFill>
                  <a:latin typeface="Calibri"/>
                  <a:cs typeface="Calibri"/>
                </a:rPr>
                <a:t>t</a:t>
              </a:r>
              <a:r>
                <a:rPr sz="2400" b="1" spc="5" dirty="0">
                  <a:solidFill>
                    <a:srgbClr val="8497B0"/>
                  </a:solidFill>
                  <a:latin typeface="Calibri"/>
                  <a:cs typeface="Calibri"/>
                </a:rPr>
                <a:t>e</a:t>
              </a:r>
              <a:r>
                <a:rPr sz="2400" b="1" spc="-35" dirty="0">
                  <a:solidFill>
                    <a:srgbClr val="8497B0"/>
                  </a:solidFill>
                  <a:latin typeface="Calibri"/>
                  <a:cs typeface="Calibri"/>
                </a:rPr>
                <a:t>r</a:t>
              </a:r>
              <a:r>
                <a:rPr sz="2400" b="1" dirty="0">
                  <a:solidFill>
                    <a:srgbClr val="8497B0"/>
                  </a:solidFill>
                  <a:latin typeface="Calibri"/>
                  <a:cs typeface="Calibri"/>
                </a:rPr>
                <a:t>s</a:t>
              </a:r>
              <a:endParaRPr sz="2400">
                <a:latin typeface="Calibri"/>
                <a:cs typeface="Calibri"/>
              </a:endParaRPr>
            </a:p>
          </p:txBody>
        </p:sp>
        <p:sp>
          <p:nvSpPr>
            <p:cNvPr id="124" name="object 120"/>
            <p:cNvSpPr txBox="1"/>
            <p:nvPr/>
          </p:nvSpPr>
          <p:spPr>
            <a:xfrm>
              <a:off x="392553" y="6188272"/>
              <a:ext cx="2162810" cy="304800"/>
            </a:xfrm>
            <a:prstGeom prst="rect">
              <a:avLst/>
            </a:prstGeom>
          </p:spPr>
          <p:txBody>
            <a:bodyPr vert="horz" wrap="square" lIns="0" tIns="1270" rIns="0" bIns="0" rtlCol="0">
              <a:spAutoFit/>
            </a:bodyPr>
            <a:lstStyle/>
            <a:p>
              <a:pPr marL="12700">
                <a:lnSpc>
                  <a:spcPct val="100000"/>
                </a:lnSpc>
                <a:spcBef>
                  <a:spcPts val="10"/>
                </a:spcBef>
              </a:pPr>
              <a:r>
                <a:rPr sz="1800" spc="-15" dirty="0">
                  <a:solidFill>
                    <a:srgbClr val="3366FF"/>
                  </a:solidFill>
                  <a:latin typeface="Calibri"/>
                  <a:cs typeface="Calibri"/>
                </a:rPr>
                <a:t>Peng </a:t>
              </a:r>
              <a:r>
                <a:rPr sz="1800" dirty="0">
                  <a:solidFill>
                    <a:srgbClr val="3366FF"/>
                  </a:solidFill>
                  <a:latin typeface="Calibri"/>
                  <a:cs typeface="Calibri"/>
                </a:rPr>
                <a:t>and </a:t>
              </a:r>
              <a:r>
                <a:rPr sz="1800" spc="-10" dirty="0">
                  <a:solidFill>
                    <a:srgbClr val="3366FF"/>
                  </a:solidFill>
                  <a:latin typeface="Calibri"/>
                  <a:cs typeface="Calibri"/>
                </a:rPr>
                <a:t>Dredze,</a:t>
              </a:r>
              <a:r>
                <a:rPr sz="1800" spc="-40" dirty="0">
                  <a:solidFill>
                    <a:srgbClr val="3366FF"/>
                  </a:solidFill>
                  <a:latin typeface="Calibri"/>
                  <a:cs typeface="Calibri"/>
                </a:rPr>
                <a:t> </a:t>
              </a:r>
              <a:r>
                <a:rPr sz="1800" dirty="0">
                  <a:solidFill>
                    <a:srgbClr val="3366FF"/>
                  </a:solidFill>
                  <a:latin typeface="Calibri"/>
                  <a:cs typeface="Calibri"/>
                </a:rPr>
                <a:t>2015</a:t>
              </a:r>
              <a:endParaRPr sz="1800" dirty="0">
                <a:latin typeface="Calibri"/>
                <a:cs typeface="Calibri"/>
              </a:endParaRPr>
            </a:p>
          </p:txBody>
        </p:sp>
      </p:grpSp>
    </p:spTree>
    <p:extLst>
      <p:ext uri="{BB962C8B-B14F-4D97-AF65-F5344CB8AC3E}">
        <p14:creationId xmlns:p14="http://schemas.microsoft.com/office/powerpoint/2010/main" val="2908852977"/>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Multi-task Learning</a:t>
            </a:r>
            <a:endParaRPr lang="zh-CN" altLang="en-US" dirty="0"/>
          </a:p>
        </p:txBody>
      </p:sp>
      <p:sp>
        <p:nvSpPr>
          <p:cNvPr id="3" name="内容占位符 2"/>
          <p:cNvSpPr>
            <a:spLocks noGrp="1"/>
          </p:cNvSpPr>
          <p:nvPr>
            <p:ph idx="1"/>
          </p:nvPr>
        </p:nvSpPr>
        <p:spPr/>
        <p:txBody>
          <a:bodyPr/>
          <a:lstStyle/>
          <a:p>
            <a:r>
              <a:rPr lang="en-US" altLang="zh-CN" dirty="0"/>
              <a:t>Joint Model Named Entity  Recognition and Word  Segmentation</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37</a:t>
            </a:fld>
            <a:endParaRPr lang="en-US" altLang="zh-CN">
              <a:solidFill>
                <a:srgbClr val="000000"/>
              </a:solidFill>
            </a:endParaRPr>
          </a:p>
        </p:txBody>
      </p:sp>
      <p:grpSp>
        <p:nvGrpSpPr>
          <p:cNvPr id="6" name="组合 5"/>
          <p:cNvGrpSpPr/>
          <p:nvPr/>
        </p:nvGrpSpPr>
        <p:grpSpPr>
          <a:xfrm>
            <a:off x="259793" y="1493531"/>
            <a:ext cx="8492696" cy="4872966"/>
            <a:chOff x="258900" y="1769913"/>
            <a:chExt cx="8492696" cy="4872966"/>
          </a:xfrm>
        </p:grpSpPr>
        <p:sp>
          <p:nvSpPr>
            <p:cNvPr id="7" name="object 3"/>
            <p:cNvSpPr/>
            <p:nvPr/>
          </p:nvSpPr>
          <p:spPr>
            <a:xfrm>
              <a:off x="5740417" y="5565609"/>
              <a:ext cx="2806065" cy="468630"/>
            </a:xfrm>
            <a:custGeom>
              <a:avLst/>
              <a:gdLst/>
              <a:ahLst/>
              <a:cxnLst/>
              <a:rect l="l" t="t" r="r" b="b"/>
              <a:pathLst>
                <a:path w="2806065" h="468629">
                  <a:moveTo>
                    <a:pt x="0" y="78088"/>
                  </a:moveTo>
                  <a:lnTo>
                    <a:pt x="6136" y="47692"/>
                  </a:lnTo>
                  <a:lnTo>
                    <a:pt x="22871" y="22871"/>
                  </a:lnTo>
                  <a:lnTo>
                    <a:pt x="47692" y="6136"/>
                  </a:lnTo>
                  <a:lnTo>
                    <a:pt x="78087" y="0"/>
                  </a:lnTo>
                  <a:lnTo>
                    <a:pt x="2727772" y="0"/>
                  </a:lnTo>
                  <a:lnTo>
                    <a:pt x="2758167" y="6136"/>
                  </a:lnTo>
                  <a:lnTo>
                    <a:pt x="2782988" y="22871"/>
                  </a:lnTo>
                  <a:lnTo>
                    <a:pt x="2799723" y="47692"/>
                  </a:lnTo>
                  <a:lnTo>
                    <a:pt x="2805860" y="78088"/>
                  </a:lnTo>
                  <a:lnTo>
                    <a:pt x="2805860" y="390425"/>
                  </a:lnTo>
                  <a:lnTo>
                    <a:pt x="2799723" y="420821"/>
                  </a:lnTo>
                  <a:lnTo>
                    <a:pt x="2782988" y="445642"/>
                  </a:lnTo>
                  <a:lnTo>
                    <a:pt x="2758167" y="462377"/>
                  </a:lnTo>
                  <a:lnTo>
                    <a:pt x="2727772" y="468514"/>
                  </a:lnTo>
                  <a:lnTo>
                    <a:pt x="78087" y="468514"/>
                  </a:lnTo>
                  <a:lnTo>
                    <a:pt x="47692" y="462377"/>
                  </a:lnTo>
                  <a:lnTo>
                    <a:pt x="22871" y="445642"/>
                  </a:lnTo>
                  <a:lnTo>
                    <a:pt x="6136" y="420821"/>
                  </a:lnTo>
                  <a:lnTo>
                    <a:pt x="0" y="390425"/>
                  </a:lnTo>
                  <a:lnTo>
                    <a:pt x="0" y="78088"/>
                  </a:lnTo>
                  <a:close/>
                </a:path>
              </a:pathLst>
            </a:custGeom>
            <a:ln w="6350">
              <a:solidFill>
                <a:srgbClr val="000000"/>
              </a:solidFill>
            </a:ln>
          </p:spPr>
          <p:txBody>
            <a:bodyPr wrap="square" lIns="0" tIns="0" rIns="0" bIns="0" rtlCol="0"/>
            <a:lstStyle/>
            <a:p>
              <a:endParaRPr/>
            </a:p>
          </p:txBody>
        </p:sp>
        <p:sp>
          <p:nvSpPr>
            <p:cNvPr id="8" name="object 4"/>
            <p:cNvSpPr txBox="1"/>
            <p:nvPr/>
          </p:nvSpPr>
          <p:spPr>
            <a:xfrm>
              <a:off x="6039344" y="5534659"/>
              <a:ext cx="581025" cy="451484"/>
            </a:xfrm>
            <a:prstGeom prst="rect">
              <a:avLst/>
            </a:prstGeom>
          </p:spPr>
          <p:txBody>
            <a:bodyPr vert="horz" wrap="square" lIns="0" tIns="11430" rIns="0" bIns="0" rtlCol="0">
              <a:spAutoFit/>
            </a:bodyPr>
            <a:lstStyle/>
            <a:p>
              <a:pPr marL="12700" marR="5080" indent="160655">
                <a:lnSpc>
                  <a:spcPct val="100000"/>
                </a:lnSpc>
                <a:spcBef>
                  <a:spcPts val="90"/>
                </a:spcBef>
              </a:pPr>
              <a:r>
                <a:rPr sz="1400" b="1" spc="-5" dirty="0">
                  <a:latin typeface="Calibri"/>
                  <a:cs typeface="Calibri"/>
                </a:rPr>
                <a:t>Input  </a:t>
              </a:r>
              <a:r>
                <a:rPr sz="1400" b="1" spc="-15" dirty="0">
                  <a:latin typeface="Calibri"/>
                  <a:cs typeface="Calibri"/>
                </a:rPr>
                <a:t>for</a:t>
              </a:r>
              <a:r>
                <a:rPr sz="1400" b="1" spc="-75" dirty="0">
                  <a:latin typeface="Calibri"/>
                  <a:cs typeface="Calibri"/>
                </a:rPr>
                <a:t> </a:t>
              </a:r>
              <a:r>
                <a:rPr sz="1400" b="1" spc="-5" dirty="0">
                  <a:latin typeface="Calibri"/>
                  <a:cs typeface="Calibri"/>
                </a:rPr>
                <a:t>NER</a:t>
              </a:r>
              <a:endParaRPr sz="1400">
                <a:latin typeface="Calibri"/>
                <a:cs typeface="Calibri"/>
              </a:endParaRPr>
            </a:p>
          </p:txBody>
        </p:sp>
        <p:sp>
          <p:nvSpPr>
            <p:cNvPr id="9" name="object 5"/>
            <p:cNvSpPr txBox="1"/>
            <p:nvPr/>
          </p:nvSpPr>
          <p:spPr>
            <a:xfrm>
              <a:off x="6723721" y="5534659"/>
              <a:ext cx="304800"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(1)</a:t>
              </a:r>
              <a:endParaRPr sz="900">
                <a:latin typeface="Calibri"/>
                <a:cs typeface="Calibri"/>
              </a:endParaRPr>
            </a:p>
          </p:txBody>
        </p:sp>
        <p:sp>
          <p:nvSpPr>
            <p:cNvPr id="10" name="object 6"/>
            <p:cNvSpPr txBox="1"/>
            <p:nvPr/>
          </p:nvSpPr>
          <p:spPr>
            <a:xfrm>
              <a:off x="7142381" y="5589523"/>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1" name="object 7"/>
            <p:cNvSpPr txBox="1"/>
            <p:nvPr/>
          </p:nvSpPr>
          <p:spPr>
            <a:xfrm>
              <a:off x="7518996" y="5534659"/>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12" name="object 8"/>
            <p:cNvSpPr txBox="1"/>
            <p:nvPr/>
          </p:nvSpPr>
          <p:spPr>
            <a:xfrm>
              <a:off x="8069682" y="5534659"/>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13" name="object 9"/>
            <p:cNvSpPr/>
            <p:nvPr/>
          </p:nvSpPr>
          <p:spPr>
            <a:xfrm>
              <a:off x="750630" y="3822279"/>
              <a:ext cx="3467100" cy="534035"/>
            </a:xfrm>
            <a:custGeom>
              <a:avLst/>
              <a:gdLst/>
              <a:ahLst/>
              <a:cxnLst/>
              <a:rect l="l" t="t" r="r" b="b"/>
              <a:pathLst>
                <a:path w="3467100" h="534035">
                  <a:moveTo>
                    <a:pt x="0" y="89005"/>
                  </a:moveTo>
                  <a:lnTo>
                    <a:pt x="6994" y="54360"/>
                  </a:lnTo>
                  <a:lnTo>
                    <a:pt x="26068" y="26068"/>
                  </a:lnTo>
                  <a:lnTo>
                    <a:pt x="54359" y="6994"/>
                  </a:lnTo>
                  <a:lnTo>
                    <a:pt x="89004" y="0"/>
                  </a:lnTo>
                  <a:lnTo>
                    <a:pt x="3377905" y="0"/>
                  </a:lnTo>
                  <a:lnTo>
                    <a:pt x="3412549" y="6994"/>
                  </a:lnTo>
                  <a:lnTo>
                    <a:pt x="3440840" y="26068"/>
                  </a:lnTo>
                  <a:lnTo>
                    <a:pt x="3459914" y="54360"/>
                  </a:lnTo>
                  <a:lnTo>
                    <a:pt x="3466909" y="89005"/>
                  </a:lnTo>
                  <a:lnTo>
                    <a:pt x="3466909" y="445025"/>
                  </a:lnTo>
                  <a:lnTo>
                    <a:pt x="3459914" y="479669"/>
                  </a:lnTo>
                  <a:lnTo>
                    <a:pt x="3440840" y="507961"/>
                  </a:lnTo>
                  <a:lnTo>
                    <a:pt x="3412549" y="527035"/>
                  </a:lnTo>
                  <a:lnTo>
                    <a:pt x="3377905" y="534030"/>
                  </a:lnTo>
                  <a:lnTo>
                    <a:pt x="89004" y="534030"/>
                  </a:lnTo>
                  <a:lnTo>
                    <a:pt x="54359" y="527035"/>
                  </a:lnTo>
                  <a:lnTo>
                    <a:pt x="26068" y="507961"/>
                  </a:lnTo>
                  <a:lnTo>
                    <a:pt x="6994" y="479669"/>
                  </a:lnTo>
                  <a:lnTo>
                    <a:pt x="0" y="445025"/>
                  </a:lnTo>
                  <a:lnTo>
                    <a:pt x="0" y="89005"/>
                  </a:lnTo>
                  <a:close/>
                </a:path>
              </a:pathLst>
            </a:custGeom>
            <a:ln w="9525">
              <a:solidFill>
                <a:srgbClr val="262626"/>
              </a:solidFill>
            </a:ln>
          </p:spPr>
          <p:txBody>
            <a:bodyPr wrap="square" lIns="0" tIns="0" rIns="0" bIns="0" rtlCol="0"/>
            <a:lstStyle/>
            <a:p>
              <a:endParaRPr/>
            </a:p>
          </p:txBody>
        </p:sp>
        <p:sp>
          <p:nvSpPr>
            <p:cNvPr id="14" name="object 10"/>
            <p:cNvSpPr txBox="1"/>
            <p:nvPr/>
          </p:nvSpPr>
          <p:spPr>
            <a:xfrm>
              <a:off x="943547" y="3821683"/>
              <a:ext cx="1052195" cy="451484"/>
            </a:xfrm>
            <a:prstGeom prst="rect">
              <a:avLst/>
            </a:prstGeom>
          </p:spPr>
          <p:txBody>
            <a:bodyPr vert="horz" wrap="square" lIns="0" tIns="11430" rIns="0" bIns="0" rtlCol="0">
              <a:spAutoFit/>
            </a:bodyPr>
            <a:lstStyle/>
            <a:p>
              <a:pPr marL="12700" marR="5080" indent="375285">
                <a:lnSpc>
                  <a:spcPct val="100000"/>
                </a:lnSpc>
                <a:spcBef>
                  <a:spcPts val="90"/>
                </a:spcBef>
              </a:pPr>
              <a:r>
                <a:rPr sz="1400" b="1" spc="-10" dirty="0">
                  <a:latin typeface="Calibri"/>
                  <a:cs typeface="Calibri"/>
                </a:rPr>
                <a:t>LSTM</a:t>
              </a:r>
              <a:r>
                <a:rPr sz="1400" b="1" spc="-80" dirty="0">
                  <a:latin typeface="Calibri"/>
                  <a:cs typeface="Calibri"/>
                </a:rPr>
                <a:t> </a:t>
              </a:r>
              <a:r>
                <a:rPr sz="1400" b="1" spc="-15" dirty="0">
                  <a:latin typeface="Calibri"/>
                  <a:cs typeface="Calibri"/>
                </a:rPr>
                <a:t>for  </a:t>
              </a:r>
              <a:r>
                <a:rPr sz="1400" b="1" spc="-5" dirty="0">
                  <a:latin typeface="Calibri"/>
                  <a:cs typeface="Calibri"/>
                </a:rPr>
                <a:t>Segm</a:t>
              </a:r>
              <a:r>
                <a:rPr sz="1400" b="1" spc="-10" dirty="0">
                  <a:latin typeface="Calibri"/>
                  <a:cs typeface="Calibri"/>
                </a:rPr>
                <a:t>e</a:t>
              </a:r>
              <a:r>
                <a:rPr sz="1400" b="1" spc="-15" dirty="0">
                  <a:latin typeface="Calibri"/>
                  <a:cs typeface="Calibri"/>
                </a:rPr>
                <a:t>nt</a:t>
              </a:r>
              <a:r>
                <a:rPr sz="1400" b="1" spc="-20" dirty="0">
                  <a:latin typeface="Calibri"/>
                  <a:cs typeface="Calibri"/>
                </a:rPr>
                <a:t>a</a:t>
              </a:r>
              <a:r>
                <a:rPr sz="1400" b="1" spc="-5" dirty="0">
                  <a:latin typeface="Calibri"/>
                  <a:cs typeface="Calibri"/>
                </a:rPr>
                <a:t>t</a:t>
              </a:r>
              <a:r>
                <a:rPr sz="1400" b="1" dirty="0">
                  <a:latin typeface="Calibri"/>
                  <a:cs typeface="Calibri"/>
                </a:rPr>
                <a:t>i</a:t>
              </a:r>
              <a:r>
                <a:rPr sz="1400" b="1" spc="-5" dirty="0">
                  <a:latin typeface="Calibri"/>
                  <a:cs typeface="Calibri"/>
                </a:rPr>
                <a:t>on</a:t>
              </a:r>
              <a:endParaRPr sz="1400">
                <a:latin typeface="Calibri"/>
                <a:cs typeface="Calibri"/>
              </a:endParaRPr>
            </a:p>
          </p:txBody>
        </p:sp>
        <p:sp>
          <p:nvSpPr>
            <p:cNvPr id="15" name="object 11"/>
            <p:cNvSpPr/>
            <p:nvPr/>
          </p:nvSpPr>
          <p:spPr>
            <a:xfrm>
              <a:off x="3124518" y="3985155"/>
              <a:ext cx="196139" cy="183635"/>
            </a:xfrm>
            <a:prstGeom prst="rect">
              <a:avLst/>
            </a:prstGeom>
            <a:blipFill>
              <a:blip r:embed="rId2" cstate="print"/>
              <a:stretch>
                <a:fillRect/>
              </a:stretch>
            </a:blipFill>
          </p:spPr>
          <p:txBody>
            <a:bodyPr wrap="square" lIns="0" tIns="0" rIns="0" bIns="0" rtlCol="0"/>
            <a:lstStyle/>
            <a:p>
              <a:endParaRPr/>
            </a:p>
          </p:txBody>
        </p:sp>
        <p:sp>
          <p:nvSpPr>
            <p:cNvPr id="16" name="object 12"/>
            <p:cNvSpPr/>
            <p:nvPr/>
          </p:nvSpPr>
          <p:spPr>
            <a:xfrm>
              <a:off x="2120003" y="3996660"/>
              <a:ext cx="189865" cy="177800"/>
            </a:xfrm>
            <a:custGeom>
              <a:avLst/>
              <a:gdLst/>
              <a:ahLst/>
              <a:cxnLst/>
              <a:rect l="l" t="t" r="r" b="b"/>
              <a:pathLst>
                <a:path w="189864" h="177800">
                  <a:moveTo>
                    <a:pt x="0" y="88642"/>
                  </a:moveTo>
                  <a:lnTo>
                    <a:pt x="7457" y="54138"/>
                  </a:lnTo>
                  <a:lnTo>
                    <a:pt x="27793" y="25962"/>
                  </a:lnTo>
                  <a:lnTo>
                    <a:pt x="57957" y="6965"/>
                  </a:lnTo>
                  <a:lnTo>
                    <a:pt x="94894" y="0"/>
                  </a:lnTo>
                  <a:lnTo>
                    <a:pt x="131831" y="6965"/>
                  </a:lnTo>
                  <a:lnTo>
                    <a:pt x="161995" y="25962"/>
                  </a:lnTo>
                  <a:lnTo>
                    <a:pt x="182331" y="54138"/>
                  </a:lnTo>
                  <a:lnTo>
                    <a:pt x="189789" y="88642"/>
                  </a:lnTo>
                  <a:lnTo>
                    <a:pt x="182331" y="123146"/>
                  </a:lnTo>
                  <a:lnTo>
                    <a:pt x="161995" y="151322"/>
                  </a:lnTo>
                  <a:lnTo>
                    <a:pt x="131831" y="170319"/>
                  </a:lnTo>
                  <a:lnTo>
                    <a:pt x="94894" y="177285"/>
                  </a:lnTo>
                  <a:lnTo>
                    <a:pt x="57957" y="170319"/>
                  </a:lnTo>
                  <a:lnTo>
                    <a:pt x="27793" y="151322"/>
                  </a:lnTo>
                  <a:lnTo>
                    <a:pt x="7457" y="123146"/>
                  </a:lnTo>
                  <a:lnTo>
                    <a:pt x="0" y="88642"/>
                  </a:lnTo>
                  <a:close/>
                </a:path>
              </a:pathLst>
            </a:custGeom>
            <a:ln w="6350">
              <a:solidFill>
                <a:srgbClr val="262626"/>
              </a:solidFill>
            </a:ln>
          </p:spPr>
          <p:txBody>
            <a:bodyPr wrap="square" lIns="0" tIns="0" rIns="0" bIns="0" rtlCol="0"/>
            <a:lstStyle/>
            <a:p>
              <a:endParaRPr/>
            </a:p>
          </p:txBody>
        </p:sp>
        <p:sp>
          <p:nvSpPr>
            <p:cNvPr id="17" name="object 13"/>
            <p:cNvSpPr/>
            <p:nvPr/>
          </p:nvSpPr>
          <p:spPr>
            <a:xfrm>
              <a:off x="3653322" y="3997477"/>
              <a:ext cx="196139" cy="183635"/>
            </a:xfrm>
            <a:prstGeom prst="rect">
              <a:avLst/>
            </a:prstGeom>
            <a:blipFill>
              <a:blip r:embed="rId3" cstate="print"/>
              <a:stretch>
                <a:fillRect/>
              </a:stretch>
            </a:blipFill>
          </p:spPr>
          <p:txBody>
            <a:bodyPr wrap="square" lIns="0" tIns="0" rIns="0" bIns="0" rtlCol="0"/>
            <a:lstStyle/>
            <a:p>
              <a:endParaRPr/>
            </a:p>
          </p:txBody>
        </p:sp>
        <p:sp>
          <p:nvSpPr>
            <p:cNvPr id="18" name="object 14"/>
            <p:cNvSpPr/>
            <p:nvPr/>
          </p:nvSpPr>
          <p:spPr>
            <a:xfrm>
              <a:off x="2309734" y="4039730"/>
              <a:ext cx="220345" cy="96520"/>
            </a:xfrm>
            <a:custGeom>
              <a:avLst/>
              <a:gdLst/>
              <a:ahLst/>
              <a:cxnLst/>
              <a:rect l="l" t="t" r="r" b="b"/>
              <a:pathLst>
                <a:path w="220344" h="96520">
                  <a:moveTo>
                    <a:pt x="201891" y="52410"/>
                  </a:moveTo>
                  <a:lnTo>
                    <a:pt x="133616" y="90594"/>
                  </a:lnTo>
                  <a:lnTo>
                    <a:pt x="133069" y="92528"/>
                  </a:lnTo>
                  <a:lnTo>
                    <a:pt x="134781" y="95589"/>
                  </a:lnTo>
                  <a:lnTo>
                    <a:pt x="136715" y="96136"/>
                  </a:lnTo>
                  <a:lnTo>
                    <a:pt x="214520" y="52623"/>
                  </a:lnTo>
                  <a:lnTo>
                    <a:pt x="213633" y="52623"/>
                  </a:lnTo>
                  <a:lnTo>
                    <a:pt x="201891" y="52410"/>
                  </a:lnTo>
                  <a:close/>
                </a:path>
                <a:path w="220344" h="96520">
                  <a:moveTo>
                    <a:pt x="207390" y="49335"/>
                  </a:moveTo>
                  <a:lnTo>
                    <a:pt x="201891" y="52410"/>
                  </a:lnTo>
                  <a:lnTo>
                    <a:pt x="213633" y="52623"/>
                  </a:lnTo>
                  <a:lnTo>
                    <a:pt x="213641" y="52162"/>
                  </a:lnTo>
                  <a:lnTo>
                    <a:pt x="212041" y="52162"/>
                  </a:lnTo>
                  <a:lnTo>
                    <a:pt x="207390" y="49335"/>
                  </a:lnTo>
                  <a:close/>
                </a:path>
                <a:path w="220344" h="96520">
                  <a:moveTo>
                    <a:pt x="138460" y="0"/>
                  </a:moveTo>
                  <a:lnTo>
                    <a:pt x="136507" y="476"/>
                  </a:lnTo>
                  <a:lnTo>
                    <a:pt x="134686" y="3473"/>
                  </a:lnTo>
                  <a:lnTo>
                    <a:pt x="135162" y="5425"/>
                  </a:lnTo>
                  <a:lnTo>
                    <a:pt x="202006" y="46061"/>
                  </a:lnTo>
                  <a:lnTo>
                    <a:pt x="213748" y="46274"/>
                  </a:lnTo>
                  <a:lnTo>
                    <a:pt x="213633" y="52623"/>
                  </a:lnTo>
                  <a:lnTo>
                    <a:pt x="214520" y="52623"/>
                  </a:lnTo>
                  <a:lnTo>
                    <a:pt x="219990" y="49564"/>
                  </a:lnTo>
                  <a:lnTo>
                    <a:pt x="138460" y="0"/>
                  </a:lnTo>
                  <a:close/>
                </a:path>
                <a:path w="220344" h="96520">
                  <a:moveTo>
                    <a:pt x="114" y="42397"/>
                  </a:moveTo>
                  <a:lnTo>
                    <a:pt x="0" y="48746"/>
                  </a:lnTo>
                  <a:lnTo>
                    <a:pt x="201891" y="52410"/>
                  </a:lnTo>
                  <a:lnTo>
                    <a:pt x="207390" y="49335"/>
                  </a:lnTo>
                  <a:lnTo>
                    <a:pt x="202006" y="46061"/>
                  </a:lnTo>
                  <a:lnTo>
                    <a:pt x="114" y="42397"/>
                  </a:lnTo>
                  <a:close/>
                </a:path>
                <a:path w="220344" h="96520">
                  <a:moveTo>
                    <a:pt x="212140" y="46678"/>
                  </a:moveTo>
                  <a:lnTo>
                    <a:pt x="207390" y="49335"/>
                  </a:lnTo>
                  <a:lnTo>
                    <a:pt x="212041" y="52162"/>
                  </a:lnTo>
                  <a:lnTo>
                    <a:pt x="212140" y="46678"/>
                  </a:lnTo>
                  <a:close/>
                </a:path>
                <a:path w="220344" h="96520">
                  <a:moveTo>
                    <a:pt x="213741" y="46678"/>
                  </a:moveTo>
                  <a:lnTo>
                    <a:pt x="212140" y="46678"/>
                  </a:lnTo>
                  <a:lnTo>
                    <a:pt x="212041" y="52162"/>
                  </a:lnTo>
                  <a:lnTo>
                    <a:pt x="213641" y="52162"/>
                  </a:lnTo>
                  <a:lnTo>
                    <a:pt x="213741" y="46678"/>
                  </a:lnTo>
                  <a:close/>
                </a:path>
                <a:path w="220344" h="96520">
                  <a:moveTo>
                    <a:pt x="202006" y="46061"/>
                  </a:moveTo>
                  <a:lnTo>
                    <a:pt x="207390" y="49335"/>
                  </a:lnTo>
                  <a:lnTo>
                    <a:pt x="212140" y="46678"/>
                  </a:lnTo>
                  <a:lnTo>
                    <a:pt x="213741" y="46678"/>
                  </a:lnTo>
                  <a:lnTo>
                    <a:pt x="213748" y="46274"/>
                  </a:lnTo>
                  <a:lnTo>
                    <a:pt x="202006" y="46061"/>
                  </a:lnTo>
                  <a:close/>
                </a:path>
              </a:pathLst>
            </a:custGeom>
            <a:solidFill>
              <a:srgbClr val="262626"/>
            </a:solidFill>
          </p:spPr>
          <p:txBody>
            <a:bodyPr wrap="square" lIns="0" tIns="0" rIns="0" bIns="0" rtlCol="0"/>
            <a:lstStyle/>
            <a:p>
              <a:endParaRPr/>
            </a:p>
          </p:txBody>
        </p:sp>
        <p:sp>
          <p:nvSpPr>
            <p:cNvPr id="19" name="object 15"/>
            <p:cNvSpPr/>
            <p:nvPr/>
          </p:nvSpPr>
          <p:spPr>
            <a:xfrm>
              <a:off x="3317368" y="4038256"/>
              <a:ext cx="339725" cy="96520"/>
            </a:xfrm>
            <a:custGeom>
              <a:avLst/>
              <a:gdLst/>
              <a:ahLst/>
              <a:cxnLst/>
              <a:rect l="l" t="t" r="r" b="b"/>
              <a:pathLst>
                <a:path w="339725" h="96520">
                  <a:moveTo>
                    <a:pt x="320995" y="53554"/>
                  </a:moveTo>
                  <a:lnTo>
                    <a:pt x="252037" y="90490"/>
                  </a:lnTo>
                  <a:lnTo>
                    <a:pt x="251456" y="92415"/>
                  </a:lnTo>
                  <a:lnTo>
                    <a:pt x="253112" y="95506"/>
                  </a:lnTo>
                  <a:lnTo>
                    <a:pt x="255036" y="96088"/>
                  </a:lnTo>
                  <a:lnTo>
                    <a:pt x="333648" y="53981"/>
                  </a:lnTo>
                  <a:lnTo>
                    <a:pt x="332732" y="53981"/>
                  </a:lnTo>
                  <a:lnTo>
                    <a:pt x="320995" y="53554"/>
                  </a:lnTo>
                  <a:close/>
                </a:path>
                <a:path w="339725" h="96520">
                  <a:moveTo>
                    <a:pt x="326550" y="50579"/>
                  </a:moveTo>
                  <a:lnTo>
                    <a:pt x="320995" y="53554"/>
                  </a:lnTo>
                  <a:lnTo>
                    <a:pt x="332732" y="53981"/>
                  </a:lnTo>
                  <a:lnTo>
                    <a:pt x="332750" y="53491"/>
                  </a:lnTo>
                  <a:lnTo>
                    <a:pt x="331148" y="53491"/>
                  </a:lnTo>
                  <a:lnTo>
                    <a:pt x="326550" y="50579"/>
                  </a:lnTo>
                  <a:close/>
                </a:path>
                <a:path w="339725" h="96520">
                  <a:moveTo>
                    <a:pt x="258528" y="0"/>
                  </a:moveTo>
                  <a:lnTo>
                    <a:pt x="256567" y="440"/>
                  </a:lnTo>
                  <a:lnTo>
                    <a:pt x="254692" y="3403"/>
                  </a:lnTo>
                  <a:lnTo>
                    <a:pt x="255132" y="5364"/>
                  </a:lnTo>
                  <a:lnTo>
                    <a:pt x="321225" y="47208"/>
                  </a:lnTo>
                  <a:lnTo>
                    <a:pt x="332963" y="47635"/>
                  </a:lnTo>
                  <a:lnTo>
                    <a:pt x="332732" y="53981"/>
                  </a:lnTo>
                  <a:lnTo>
                    <a:pt x="333648" y="53981"/>
                  </a:lnTo>
                  <a:lnTo>
                    <a:pt x="339144" y="51037"/>
                  </a:lnTo>
                  <a:lnTo>
                    <a:pt x="258528" y="0"/>
                  </a:lnTo>
                  <a:close/>
                </a:path>
                <a:path w="339725" h="96520">
                  <a:moveTo>
                    <a:pt x="229" y="35542"/>
                  </a:moveTo>
                  <a:lnTo>
                    <a:pt x="0" y="41888"/>
                  </a:lnTo>
                  <a:lnTo>
                    <a:pt x="320995" y="53554"/>
                  </a:lnTo>
                  <a:lnTo>
                    <a:pt x="326550" y="50579"/>
                  </a:lnTo>
                  <a:lnTo>
                    <a:pt x="321225" y="47208"/>
                  </a:lnTo>
                  <a:lnTo>
                    <a:pt x="229" y="35542"/>
                  </a:lnTo>
                  <a:close/>
                </a:path>
                <a:path w="339725" h="96520">
                  <a:moveTo>
                    <a:pt x="331348" y="48009"/>
                  </a:moveTo>
                  <a:lnTo>
                    <a:pt x="326550" y="50579"/>
                  </a:lnTo>
                  <a:lnTo>
                    <a:pt x="331148" y="53491"/>
                  </a:lnTo>
                  <a:lnTo>
                    <a:pt x="331348" y="48009"/>
                  </a:lnTo>
                  <a:close/>
                </a:path>
                <a:path w="339725" h="96520">
                  <a:moveTo>
                    <a:pt x="332949" y="48009"/>
                  </a:moveTo>
                  <a:lnTo>
                    <a:pt x="331348" y="48009"/>
                  </a:lnTo>
                  <a:lnTo>
                    <a:pt x="331148" y="53491"/>
                  </a:lnTo>
                  <a:lnTo>
                    <a:pt x="332750" y="53491"/>
                  </a:lnTo>
                  <a:lnTo>
                    <a:pt x="332949" y="48009"/>
                  </a:lnTo>
                  <a:close/>
                </a:path>
                <a:path w="339725" h="96520">
                  <a:moveTo>
                    <a:pt x="321225" y="47208"/>
                  </a:moveTo>
                  <a:lnTo>
                    <a:pt x="326550" y="50579"/>
                  </a:lnTo>
                  <a:lnTo>
                    <a:pt x="331348" y="48009"/>
                  </a:lnTo>
                  <a:lnTo>
                    <a:pt x="332949" y="48009"/>
                  </a:lnTo>
                  <a:lnTo>
                    <a:pt x="332963" y="47635"/>
                  </a:lnTo>
                  <a:lnTo>
                    <a:pt x="321225" y="47208"/>
                  </a:lnTo>
                  <a:close/>
                </a:path>
              </a:pathLst>
            </a:custGeom>
            <a:solidFill>
              <a:srgbClr val="262626"/>
            </a:solidFill>
          </p:spPr>
          <p:txBody>
            <a:bodyPr wrap="square" lIns="0" tIns="0" rIns="0" bIns="0" rtlCol="0"/>
            <a:lstStyle/>
            <a:p>
              <a:endParaRPr/>
            </a:p>
          </p:txBody>
        </p:sp>
        <p:sp>
          <p:nvSpPr>
            <p:cNvPr id="20" name="object 16"/>
            <p:cNvSpPr/>
            <p:nvPr/>
          </p:nvSpPr>
          <p:spPr>
            <a:xfrm>
              <a:off x="2930173" y="4025864"/>
              <a:ext cx="197534" cy="96085"/>
            </a:xfrm>
            <a:prstGeom prst="rect">
              <a:avLst/>
            </a:prstGeom>
            <a:blipFill>
              <a:blip r:embed="rId4" cstate="print"/>
              <a:stretch>
                <a:fillRect/>
              </a:stretch>
            </a:blipFill>
          </p:spPr>
          <p:txBody>
            <a:bodyPr wrap="square" lIns="0" tIns="0" rIns="0" bIns="0" rtlCol="0"/>
            <a:lstStyle/>
            <a:p>
              <a:endParaRPr/>
            </a:p>
          </p:txBody>
        </p:sp>
        <p:sp>
          <p:nvSpPr>
            <p:cNvPr id="21" name="object 17"/>
            <p:cNvSpPr/>
            <p:nvPr/>
          </p:nvSpPr>
          <p:spPr>
            <a:xfrm>
              <a:off x="750629" y="3003553"/>
              <a:ext cx="3665854" cy="693420"/>
            </a:xfrm>
            <a:custGeom>
              <a:avLst/>
              <a:gdLst/>
              <a:ahLst/>
              <a:cxnLst/>
              <a:rect l="l" t="t" r="r" b="b"/>
              <a:pathLst>
                <a:path w="3665854" h="693420">
                  <a:moveTo>
                    <a:pt x="0" y="115489"/>
                  </a:moveTo>
                  <a:lnTo>
                    <a:pt x="9075" y="70535"/>
                  </a:lnTo>
                  <a:lnTo>
                    <a:pt x="33825" y="33825"/>
                  </a:lnTo>
                  <a:lnTo>
                    <a:pt x="70535" y="9075"/>
                  </a:lnTo>
                  <a:lnTo>
                    <a:pt x="115488" y="0"/>
                  </a:lnTo>
                  <a:lnTo>
                    <a:pt x="3550009" y="0"/>
                  </a:lnTo>
                  <a:lnTo>
                    <a:pt x="3594962" y="9075"/>
                  </a:lnTo>
                  <a:lnTo>
                    <a:pt x="3631672" y="33825"/>
                  </a:lnTo>
                  <a:lnTo>
                    <a:pt x="3656422" y="70535"/>
                  </a:lnTo>
                  <a:lnTo>
                    <a:pt x="3665498" y="115489"/>
                  </a:lnTo>
                  <a:lnTo>
                    <a:pt x="3665498" y="577429"/>
                  </a:lnTo>
                  <a:lnTo>
                    <a:pt x="3656422" y="622382"/>
                  </a:lnTo>
                  <a:lnTo>
                    <a:pt x="3631672" y="659092"/>
                  </a:lnTo>
                  <a:lnTo>
                    <a:pt x="3594962" y="683842"/>
                  </a:lnTo>
                  <a:lnTo>
                    <a:pt x="3550009" y="692918"/>
                  </a:lnTo>
                  <a:lnTo>
                    <a:pt x="115488" y="692918"/>
                  </a:lnTo>
                  <a:lnTo>
                    <a:pt x="70535" y="683842"/>
                  </a:lnTo>
                  <a:lnTo>
                    <a:pt x="33825" y="659092"/>
                  </a:lnTo>
                  <a:lnTo>
                    <a:pt x="9075" y="622382"/>
                  </a:lnTo>
                  <a:lnTo>
                    <a:pt x="0" y="577429"/>
                  </a:lnTo>
                  <a:lnTo>
                    <a:pt x="0" y="115489"/>
                  </a:lnTo>
                  <a:close/>
                </a:path>
              </a:pathLst>
            </a:custGeom>
            <a:ln w="9525">
              <a:solidFill>
                <a:srgbClr val="262626"/>
              </a:solidFill>
            </a:ln>
          </p:spPr>
          <p:txBody>
            <a:bodyPr wrap="square" lIns="0" tIns="0" rIns="0" bIns="0" rtlCol="0"/>
            <a:lstStyle/>
            <a:p>
              <a:endParaRPr/>
            </a:p>
          </p:txBody>
        </p:sp>
        <p:sp>
          <p:nvSpPr>
            <p:cNvPr id="22" name="object 18"/>
            <p:cNvSpPr txBox="1"/>
            <p:nvPr/>
          </p:nvSpPr>
          <p:spPr>
            <a:xfrm>
              <a:off x="982502" y="3004819"/>
              <a:ext cx="1861820" cy="238125"/>
            </a:xfrm>
            <a:prstGeom prst="rect">
              <a:avLst/>
            </a:prstGeom>
          </p:spPr>
          <p:txBody>
            <a:bodyPr vert="horz" wrap="square" lIns="0" tIns="11430" rIns="0" bIns="0" rtlCol="0">
              <a:spAutoFit/>
            </a:bodyPr>
            <a:lstStyle/>
            <a:p>
              <a:pPr marL="12700">
                <a:lnSpc>
                  <a:spcPct val="100000"/>
                </a:lnSpc>
                <a:spcBef>
                  <a:spcPts val="90"/>
                </a:spcBef>
                <a:tabLst>
                  <a:tab pos="1144905" algn="l"/>
                  <a:tab pos="1324610" algn="l"/>
                  <a:tab pos="1604010" algn="l"/>
                </a:tabLst>
              </a:pPr>
              <a:r>
                <a:rPr sz="1400" b="1" dirty="0">
                  <a:latin typeface="Calibri"/>
                  <a:cs typeface="Calibri"/>
                </a:rPr>
                <a:t>Hi</a:t>
              </a:r>
              <a:r>
                <a:rPr sz="1400" b="1" spc="-5" dirty="0">
                  <a:latin typeface="Calibri"/>
                  <a:cs typeface="Calibri"/>
                </a:rPr>
                <a:t>dd</a:t>
              </a:r>
              <a:r>
                <a:rPr sz="1400" b="1" spc="-10" dirty="0">
                  <a:latin typeface="Calibri"/>
                  <a:cs typeface="Calibri"/>
                </a:rPr>
                <a:t>e</a:t>
              </a:r>
              <a:r>
                <a:rPr sz="1400" b="1" spc="-5" dirty="0">
                  <a:latin typeface="Calibri"/>
                  <a:cs typeface="Calibri"/>
                </a:rPr>
                <a:t>n </a:t>
              </a:r>
              <a:r>
                <a:rPr sz="1400" b="1" spc="-10" dirty="0">
                  <a:latin typeface="Calibri"/>
                  <a:cs typeface="Calibri"/>
                </a:rPr>
                <a:t>L</a:t>
              </a:r>
              <a:r>
                <a:rPr sz="1400" b="1" spc="-35" dirty="0">
                  <a:latin typeface="Calibri"/>
                  <a:cs typeface="Calibri"/>
                </a:rPr>
                <a:t>a</a:t>
              </a:r>
              <a:r>
                <a:rPr sz="1400" b="1" spc="-20" dirty="0">
                  <a:latin typeface="Calibri"/>
                  <a:cs typeface="Calibri"/>
                </a:rPr>
                <a:t>y</a:t>
              </a:r>
              <a:r>
                <a:rPr sz="1400" b="1" spc="-10" dirty="0">
                  <a:latin typeface="Calibri"/>
                  <a:cs typeface="Calibri"/>
                </a:rPr>
                <a:t>e</a:t>
              </a:r>
              <a:r>
                <a:rPr sz="1400" b="1" spc="-5" dirty="0">
                  <a:latin typeface="Calibri"/>
                  <a:cs typeface="Calibri"/>
                </a:rPr>
                <a:t>r</a:t>
              </a:r>
              <a:r>
                <a:rPr sz="1400" b="1" dirty="0">
                  <a:latin typeface="Calibri"/>
                  <a:cs typeface="Calibri"/>
                </a:rPr>
                <a:t>	</a:t>
              </a:r>
              <a:r>
                <a:rPr sz="1400" u="sng" spc="-5" dirty="0">
                  <a:uFill>
                    <a:solidFill>
                      <a:srgbClr val="262626"/>
                    </a:solidFill>
                  </a:uFill>
                  <a:latin typeface="Times New Roman"/>
                  <a:cs typeface="Times New Roman"/>
                </a:rPr>
                <a:t> </a:t>
              </a:r>
              <a:r>
                <a:rPr sz="1400" u="sng" dirty="0">
                  <a:uFill>
                    <a:solidFill>
                      <a:srgbClr val="262626"/>
                    </a:solidFill>
                  </a:uFill>
                  <a:latin typeface="Times New Roman"/>
                  <a:cs typeface="Times New Roman"/>
                </a:rPr>
                <a:t>	</a:t>
              </a:r>
              <a:r>
                <a:rPr sz="1400" dirty="0">
                  <a:latin typeface="Times New Roman"/>
                  <a:cs typeface="Times New Roman"/>
                </a:rPr>
                <a:t>	</a:t>
              </a:r>
              <a:r>
                <a:rPr sz="1400" spc="-10" dirty="0">
                  <a:latin typeface="Calibri"/>
                  <a:cs typeface="Calibri"/>
                </a:rPr>
                <a:t>……</a:t>
              </a:r>
              <a:endParaRPr sz="1400">
                <a:latin typeface="Calibri"/>
                <a:cs typeface="Calibri"/>
              </a:endParaRPr>
            </a:p>
          </p:txBody>
        </p:sp>
        <p:sp>
          <p:nvSpPr>
            <p:cNvPr id="23" name="object 19"/>
            <p:cNvSpPr/>
            <p:nvPr/>
          </p:nvSpPr>
          <p:spPr>
            <a:xfrm>
              <a:off x="4036058" y="3094835"/>
              <a:ext cx="100330" cy="532765"/>
            </a:xfrm>
            <a:custGeom>
              <a:avLst/>
              <a:gdLst/>
              <a:ahLst/>
              <a:cxnLst/>
              <a:rect l="l" t="t" r="r" b="b"/>
              <a:pathLst>
                <a:path w="100329" h="532764">
                  <a:moveTo>
                    <a:pt x="5312" y="441511"/>
                  </a:moveTo>
                  <a:lnTo>
                    <a:pt x="768" y="444163"/>
                  </a:lnTo>
                  <a:lnTo>
                    <a:pt x="1" y="447079"/>
                  </a:lnTo>
                  <a:lnTo>
                    <a:pt x="49890" y="532602"/>
                  </a:lnTo>
                  <a:lnTo>
                    <a:pt x="55404" y="523151"/>
                  </a:lnTo>
                  <a:lnTo>
                    <a:pt x="45128" y="523151"/>
                  </a:lnTo>
                  <a:lnTo>
                    <a:pt x="45127" y="505535"/>
                  </a:lnTo>
                  <a:lnTo>
                    <a:pt x="8228" y="442280"/>
                  </a:lnTo>
                  <a:lnTo>
                    <a:pt x="5312" y="441511"/>
                  </a:lnTo>
                  <a:close/>
                </a:path>
                <a:path w="100329" h="532764">
                  <a:moveTo>
                    <a:pt x="45128" y="505536"/>
                  </a:moveTo>
                  <a:lnTo>
                    <a:pt x="45128" y="523151"/>
                  </a:lnTo>
                  <a:lnTo>
                    <a:pt x="54653" y="523151"/>
                  </a:lnTo>
                  <a:lnTo>
                    <a:pt x="54653" y="520752"/>
                  </a:lnTo>
                  <a:lnTo>
                    <a:pt x="45777" y="520752"/>
                  </a:lnTo>
                  <a:lnTo>
                    <a:pt x="49890" y="513700"/>
                  </a:lnTo>
                  <a:lnTo>
                    <a:pt x="45128" y="505536"/>
                  </a:lnTo>
                  <a:close/>
                </a:path>
                <a:path w="100329" h="532764">
                  <a:moveTo>
                    <a:pt x="94467" y="441511"/>
                  </a:moveTo>
                  <a:lnTo>
                    <a:pt x="91551" y="442280"/>
                  </a:lnTo>
                  <a:lnTo>
                    <a:pt x="54653" y="505535"/>
                  </a:lnTo>
                  <a:lnTo>
                    <a:pt x="54653" y="523151"/>
                  </a:lnTo>
                  <a:lnTo>
                    <a:pt x="55404" y="523151"/>
                  </a:lnTo>
                  <a:lnTo>
                    <a:pt x="99778" y="447079"/>
                  </a:lnTo>
                  <a:lnTo>
                    <a:pt x="99011" y="444162"/>
                  </a:lnTo>
                  <a:lnTo>
                    <a:pt x="94467" y="441511"/>
                  </a:lnTo>
                  <a:close/>
                </a:path>
                <a:path w="100329" h="532764">
                  <a:moveTo>
                    <a:pt x="49890" y="513700"/>
                  </a:moveTo>
                  <a:lnTo>
                    <a:pt x="45777" y="520752"/>
                  </a:lnTo>
                  <a:lnTo>
                    <a:pt x="54004" y="520752"/>
                  </a:lnTo>
                  <a:lnTo>
                    <a:pt x="49890" y="513700"/>
                  </a:lnTo>
                  <a:close/>
                </a:path>
                <a:path w="100329" h="532764">
                  <a:moveTo>
                    <a:pt x="54653" y="505535"/>
                  </a:moveTo>
                  <a:lnTo>
                    <a:pt x="49890" y="513700"/>
                  </a:lnTo>
                  <a:lnTo>
                    <a:pt x="54004" y="520752"/>
                  </a:lnTo>
                  <a:lnTo>
                    <a:pt x="54653" y="520752"/>
                  </a:lnTo>
                  <a:lnTo>
                    <a:pt x="54653" y="505535"/>
                  </a:lnTo>
                  <a:close/>
                </a:path>
                <a:path w="100329" h="532764">
                  <a:moveTo>
                    <a:pt x="49889" y="18903"/>
                  </a:moveTo>
                  <a:lnTo>
                    <a:pt x="45127" y="27067"/>
                  </a:lnTo>
                  <a:lnTo>
                    <a:pt x="45128" y="505536"/>
                  </a:lnTo>
                  <a:lnTo>
                    <a:pt x="49890" y="513700"/>
                  </a:lnTo>
                  <a:lnTo>
                    <a:pt x="54652" y="505536"/>
                  </a:lnTo>
                  <a:lnTo>
                    <a:pt x="54651" y="27067"/>
                  </a:lnTo>
                  <a:lnTo>
                    <a:pt x="49889" y="18903"/>
                  </a:lnTo>
                  <a:close/>
                </a:path>
                <a:path w="100329" h="532764">
                  <a:moveTo>
                    <a:pt x="49889" y="0"/>
                  </a:moveTo>
                  <a:lnTo>
                    <a:pt x="0" y="85524"/>
                  </a:lnTo>
                  <a:lnTo>
                    <a:pt x="768" y="88440"/>
                  </a:lnTo>
                  <a:lnTo>
                    <a:pt x="5312" y="91090"/>
                  </a:lnTo>
                  <a:lnTo>
                    <a:pt x="8228" y="90323"/>
                  </a:lnTo>
                  <a:lnTo>
                    <a:pt x="45126" y="27067"/>
                  </a:lnTo>
                  <a:lnTo>
                    <a:pt x="45126" y="9452"/>
                  </a:lnTo>
                  <a:lnTo>
                    <a:pt x="55403" y="9452"/>
                  </a:lnTo>
                  <a:lnTo>
                    <a:pt x="49889" y="0"/>
                  </a:lnTo>
                  <a:close/>
                </a:path>
                <a:path w="100329" h="532764">
                  <a:moveTo>
                    <a:pt x="55403" y="9452"/>
                  </a:moveTo>
                  <a:lnTo>
                    <a:pt x="54651" y="9452"/>
                  </a:lnTo>
                  <a:lnTo>
                    <a:pt x="54652" y="27067"/>
                  </a:lnTo>
                  <a:lnTo>
                    <a:pt x="91551" y="90323"/>
                  </a:lnTo>
                  <a:lnTo>
                    <a:pt x="94467" y="91090"/>
                  </a:lnTo>
                  <a:lnTo>
                    <a:pt x="99011" y="88440"/>
                  </a:lnTo>
                  <a:lnTo>
                    <a:pt x="99778" y="85524"/>
                  </a:lnTo>
                  <a:lnTo>
                    <a:pt x="55403" y="9452"/>
                  </a:lnTo>
                  <a:close/>
                </a:path>
                <a:path w="100329" h="532764">
                  <a:moveTo>
                    <a:pt x="54651" y="9452"/>
                  </a:moveTo>
                  <a:lnTo>
                    <a:pt x="45126" y="9452"/>
                  </a:lnTo>
                  <a:lnTo>
                    <a:pt x="45126" y="27067"/>
                  </a:lnTo>
                  <a:lnTo>
                    <a:pt x="49889" y="18903"/>
                  </a:lnTo>
                  <a:lnTo>
                    <a:pt x="45775" y="11851"/>
                  </a:lnTo>
                  <a:lnTo>
                    <a:pt x="54651" y="11851"/>
                  </a:lnTo>
                  <a:lnTo>
                    <a:pt x="54651" y="9452"/>
                  </a:lnTo>
                  <a:close/>
                </a:path>
                <a:path w="100329" h="532764">
                  <a:moveTo>
                    <a:pt x="54651" y="11851"/>
                  </a:moveTo>
                  <a:lnTo>
                    <a:pt x="54002" y="11851"/>
                  </a:lnTo>
                  <a:lnTo>
                    <a:pt x="49889" y="18903"/>
                  </a:lnTo>
                  <a:lnTo>
                    <a:pt x="54651" y="27067"/>
                  </a:lnTo>
                  <a:lnTo>
                    <a:pt x="54651" y="11851"/>
                  </a:lnTo>
                  <a:close/>
                </a:path>
                <a:path w="100329" h="532764">
                  <a:moveTo>
                    <a:pt x="54002" y="11851"/>
                  </a:moveTo>
                  <a:lnTo>
                    <a:pt x="45775" y="11851"/>
                  </a:lnTo>
                  <a:lnTo>
                    <a:pt x="49889" y="18903"/>
                  </a:lnTo>
                  <a:lnTo>
                    <a:pt x="54002" y="11851"/>
                  </a:lnTo>
                  <a:close/>
                </a:path>
              </a:pathLst>
            </a:custGeom>
            <a:solidFill>
              <a:srgbClr val="262626"/>
            </a:solidFill>
          </p:spPr>
          <p:txBody>
            <a:bodyPr wrap="square" lIns="0" tIns="0" rIns="0" bIns="0" rtlCol="0"/>
            <a:lstStyle/>
            <a:p>
              <a:endParaRPr/>
            </a:p>
          </p:txBody>
        </p:sp>
        <p:sp>
          <p:nvSpPr>
            <p:cNvPr id="24" name="object 20"/>
            <p:cNvSpPr txBox="1"/>
            <p:nvPr/>
          </p:nvSpPr>
          <p:spPr>
            <a:xfrm>
              <a:off x="4129470" y="3315715"/>
              <a:ext cx="274955" cy="11874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k</a:t>
              </a:r>
              <a:endParaRPr sz="1600">
                <a:latin typeface="Calibri"/>
                <a:cs typeface="Calibri"/>
              </a:endParaRPr>
            </a:p>
          </p:txBody>
        </p:sp>
        <p:sp>
          <p:nvSpPr>
            <p:cNvPr id="25" name="object 21"/>
            <p:cNvSpPr/>
            <p:nvPr/>
          </p:nvSpPr>
          <p:spPr>
            <a:xfrm>
              <a:off x="6479942" y="4680144"/>
              <a:ext cx="1338580" cy="475615"/>
            </a:xfrm>
            <a:custGeom>
              <a:avLst/>
              <a:gdLst/>
              <a:ahLst/>
              <a:cxnLst/>
              <a:rect l="l" t="t" r="r" b="b"/>
              <a:pathLst>
                <a:path w="1338579" h="475614">
                  <a:moveTo>
                    <a:pt x="0" y="237525"/>
                  </a:moveTo>
                  <a:lnTo>
                    <a:pt x="13597" y="189655"/>
                  </a:lnTo>
                  <a:lnTo>
                    <a:pt x="52594" y="145069"/>
                  </a:lnTo>
                  <a:lnTo>
                    <a:pt x="114301" y="104722"/>
                  </a:lnTo>
                  <a:lnTo>
                    <a:pt x="152829" y="86437"/>
                  </a:lnTo>
                  <a:lnTo>
                    <a:pt x="196025" y="69569"/>
                  </a:lnTo>
                  <a:lnTo>
                    <a:pt x="243552" y="54239"/>
                  </a:lnTo>
                  <a:lnTo>
                    <a:pt x="295075" y="40565"/>
                  </a:lnTo>
                  <a:lnTo>
                    <a:pt x="350256" y="28667"/>
                  </a:lnTo>
                  <a:lnTo>
                    <a:pt x="408760" y="18665"/>
                  </a:lnTo>
                  <a:lnTo>
                    <a:pt x="470250" y="10678"/>
                  </a:lnTo>
                  <a:lnTo>
                    <a:pt x="534389" y="4825"/>
                  </a:lnTo>
                  <a:lnTo>
                    <a:pt x="600842" y="1226"/>
                  </a:lnTo>
                  <a:lnTo>
                    <a:pt x="669271" y="0"/>
                  </a:lnTo>
                  <a:lnTo>
                    <a:pt x="737700" y="1226"/>
                  </a:lnTo>
                  <a:lnTo>
                    <a:pt x="804153" y="4825"/>
                  </a:lnTo>
                  <a:lnTo>
                    <a:pt x="868292" y="10678"/>
                  </a:lnTo>
                  <a:lnTo>
                    <a:pt x="929782" y="18665"/>
                  </a:lnTo>
                  <a:lnTo>
                    <a:pt x="988286" y="28667"/>
                  </a:lnTo>
                  <a:lnTo>
                    <a:pt x="1043467" y="40565"/>
                  </a:lnTo>
                  <a:lnTo>
                    <a:pt x="1094990" y="54239"/>
                  </a:lnTo>
                  <a:lnTo>
                    <a:pt x="1142517" y="69569"/>
                  </a:lnTo>
                  <a:lnTo>
                    <a:pt x="1185713" y="86437"/>
                  </a:lnTo>
                  <a:lnTo>
                    <a:pt x="1224241" y="104722"/>
                  </a:lnTo>
                  <a:lnTo>
                    <a:pt x="1257765" y="124306"/>
                  </a:lnTo>
                  <a:lnTo>
                    <a:pt x="1308453" y="166892"/>
                  </a:lnTo>
                  <a:lnTo>
                    <a:pt x="1335087" y="213239"/>
                  </a:lnTo>
                  <a:lnTo>
                    <a:pt x="1338543" y="237525"/>
                  </a:lnTo>
                  <a:lnTo>
                    <a:pt x="1335087" y="261810"/>
                  </a:lnTo>
                  <a:lnTo>
                    <a:pt x="1308453" y="308157"/>
                  </a:lnTo>
                  <a:lnTo>
                    <a:pt x="1257765" y="350743"/>
                  </a:lnTo>
                  <a:lnTo>
                    <a:pt x="1224241" y="370327"/>
                  </a:lnTo>
                  <a:lnTo>
                    <a:pt x="1185713" y="388612"/>
                  </a:lnTo>
                  <a:lnTo>
                    <a:pt x="1142517" y="405480"/>
                  </a:lnTo>
                  <a:lnTo>
                    <a:pt x="1094990" y="420810"/>
                  </a:lnTo>
                  <a:lnTo>
                    <a:pt x="1043467" y="434484"/>
                  </a:lnTo>
                  <a:lnTo>
                    <a:pt x="988286" y="446382"/>
                  </a:lnTo>
                  <a:lnTo>
                    <a:pt x="929782" y="456384"/>
                  </a:lnTo>
                  <a:lnTo>
                    <a:pt x="868292" y="464371"/>
                  </a:lnTo>
                  <a:lnTo>
                    <a:pt x="804153" y="470224"/>
                  </a:lnTo>
                  <a:lnTo>
                    <a:pt x="737700" y="473823"/>
                  </a:lnTo>
                  <a:lnTo>
                    <a:pt x="669271" y="475050"/>
                  </a:lnTo>
                  <a:lnTo>
                    <a:pt x="600842" y="473823"/>
                  </a:lnTo>
                  <a:lnTo>
                    <a:pt x="534389" y="470224"/>
                  </a:lnTo>
                  <a:lnTo>
                    <a:pt x="470250" y="464371"/>
                  </a:lnTo>
                  <a:lnTo>
                    <a:pt x="408760" y="456384"/>
                  </a:lnTo>
                  <a:lnTo>
                    <a:pt x="350256" y="446382"/>
                  </a:lnTo>
                  <a:lnTo>
                    <a:pt x="295075" y="434484"/>
                  </a:lnTo>
                  <a:lnTo>
                    <a:pt x="243552" y="420810"/>
                  </a:lnTo>
                  <a:lnTo>
                    <a:pt x="196025" y="405480"/>
                  </a:lnTo>
                  <a:lnTo>
                    <a:pt x="152829" y="388612"/>
                  </a:lnTo>
                  <a:lnTo>
                    <a:pt x="114301" y="370327"/>
                  </a:lnTo>
                  <a:lnTo>
                    <a:pt x="80777" y="350743"/>
                  </a:lnTo>
                  <a:lnTo>
                    <a:pt x="30089" y="308157"/>
                  </a:lnTo>
                  <a:lnTo>
                    <a:pt x="3455" y="261810"/>
                  </a:lnTo>
                  <a:lnTo>
                    <a:pt x="0" y="237525"/>
                  </a:lnTo>
                  <a:close/>
                </a:path>
              </a:pathLst>
            </a:custGeom>
            <a:ln w="6350">
              <a:solidFill>
                <a:srgbClr val="262626"/>
              </a:solidFill>
            </a:ln>
          </p:spPr>
          <p:txBody>
            <a:bodyPr wrap="square" lIns="0" tIns="0" rIns="0" bIns="0" rtlCol="0"/>
            <a:lstStyle/>
            <a:p>
              <a:endParaRPr/>
            </a:p>
          </p:txBody>
        </p:sp>
        <p:sp>
          <p:nvSpPr>
            <p:cNvPr id="26" name="object 22"/>
            <p:cNvSpPr txBox="1"/>
            <p:nvPr/>
          </p:nvSpPr>
          <p:spPr>
            <a:xfrm>
              <a:off x="6801201" y="4681220"/>
              <a:ext cx="695960" cy="451484"/>
            </a:xfrm>
            <a:prstGeom prst="rect">
              <a:avLst/>
            </a:prstGeom>
          </p:spPr>
          <p:txBody>
            <a:bodyPr vert="horz" wrap="square" lIns="0" tIns="11430" rIns="0" bIns="0" rtlCol="0">
              <a:spAutoFit/>
            </a:bodyPr>
            <a:lstStyle/>
            <a:p>
              <a:pPr marL="12700" marR="5080" indent="54610">
                <a:lnSpc>
                  <a:spcPct val="100000"/>
                </a:lnSpc>
                <a:spcBef>
                  <a:spcPts val="90"/>
                </a:spcBef>
              </a:pPr>
              <a:r>
                <a:rPr sz="1400" b="1" spc="-15" dirty="0">
                  <a:latin typeface="Calibri"/>
                  <a:cs typeface="Calibri"/>
                </a:rPr>
                <a:t>Feature  </a:t>
              </a:r>
              <a:r>
                <a:rPr sz="1400" b="1" dirty="0">
                  <a:latin typeface="Calibri"/>
                  <a:cs typeface="Calibri"/>
                </a:rPr>
                <a:t>E</a:t>
              </a:r>
              <a:r>
                <a:rPr sz="1400" b="1" spc="-10" dirty="0">
                  <a:latin typeface="Calibri"/>
                  <a:cs typeface="Calibri"/>
                </a:rPr>
                <a:t>x</a:t>
              </a:r>
              <a:r>
                <a:rPr sz="1400" b="1" spc="-5" dirty="0">
                  <a:latin typeface="Calibri"/>
                  <a:cs typeface="Calibri"/>
                </a:rPr>
                <a:t>t</a:t>
              </a:r>
              <a:r>
                <a:rPr sz="1400" b="1" spc="-35" dirty="0">
                  <a:latin typeface="Calibri"/>
                  <a:cs typeface="Calibri"/>
                </a:rPr>
                <a:t>r</a:t>
              </a:r>
              <a:r>
                <a:rPr sz="1400" b="1" spc="-5" dirty="0">
                  <a:latin typeface="Calibri"/>
                  <a:cs typeface="Calibri"/>
                </a:rPr>
                <a:t>ac</a:t>
              </a:r>
              <a:r>
                <a:rPr sz="1400" b="1" spc="-15" dirty="0">
                  <a:latin typeface="Calibri"/>
                  <a:cs typeface="Calibri"/>
                </a:rPr>
                <a:t>t</a:t>
              </a:r>
              <a:r>
                <a:rPr sz="1400" b="1" spc="-5" dirty="0">
                  <a:latin typeface="Calibri"/>
                  <a:cs typeface="Calibri"/>
                </a:rPr>
                <a:t>or</a:t>
              </a:r>
              <a:endParaRPr sz="1400">
                <a:latin typeface="Calibri"/>
                <a:cs typeface="Calibri"/>
              </a:endParaRPr>
            </a:p>
          </p:txBody>
        </p:sp>
        <p:sp>
          <p:nvSpPr>
            <p:cNvPr id="27" name="object 23"/>
            <p:cNvSpPr/>
            <p:nvPr/>
          </p:nvSpPr>
          <p:spPr>
            <a:xfrm>
              <a:off x="7105528" y="4282076"/>
              <a:ext cx="100330" cy="398780"/>
            </a:xfrm>
            <a:custGeom>
              <a:avLst/>
              <a:gdLst/>
              <a:ahLst/>
              <a:cxnLst/>
              <a:rect l="l" t="t" r="r" b="b"/>
              <a:pathLst>
                <a:path w="100329" h="398779">
                  <a:moveTo>
                    <a:pt x="51199" y="18899"/>
                  </a:moveTo>
                  <a:lnTo>
                    <a:pt x="46275" y="26969"/>
                  </a:lnTo>
                  <a:lnTo>
                    <a:pt x="38924" y="397973"/>
                  </a:lnTo>
                  <a:lnTo>
                    <a:pt x="48447" y="398161"/>
                  </a:lnTo>
                  <a:lnTo>
                    <a:pt x="55799" y="27156"/>
                  </a:lnTo>
                  <a:lnTo>
                    <a:pt x="51199" y="18899"/>
                  </a:lnTo>
                  <a:close/>
                </a:path>
                <a:path w="100329" h="398779">
                  <a:moveTo>
                    <a:pt x="56785" y="9356"/>
                  </a:moveTo>
                  <a:lnTo>
                    <a:pt x="46624" y="9356"/>
                  </a:lnTo>
                  <a:lnTo>
                    <a:pt x="56147" y="9545"/>
                  </a:lnTo>
                  <a:lnTo>
                    <a:pt x="55799" y="27156"/>
                  </a:lnTo>
                  <a:lnTo>
                    <a:pt x="91437" y="91131"/>
                  </a:lnTo>
                  <a:lnTo>
                    <a:pt x="94338" y="91956"/>
                  </a:lnTo>
                  <a:lnTo>
                    <a:pt x="98932" y="89396"/>
                  </a:lnTo>
                  <a:lnTo>
                    <a:pt x="99758" y="86495"/>
                  </a:lnTo>
                  <a:lnTo>
                    <a:pt x="56785" y="9356"/>
                  </a:lnTo>
                  <a:close/>
                </a:path>
                <a:path w="100329" h="398779">
                  <a:moveTo>
                    <a:pt x="51573" y="0"/>
                  </a:moveTo>
                  <a:lnTo>
                    <a:pt x="0" y="84519"/>
                  </a:lnTo>
                  <a:lnTo>
                    <a:pt x="709" y="87449"/>
                  </a:lnTo>
                  <a:lnTo>
                    <a:pt x="5200" y="90190"/>
                  </a:lnTo>
                  <a:lnTo>
                    <a:pt x="8130" y="89480"/>
                  </a:lnTo>
                  <a:lnTo>
                    <a:pt x="46275" y="26969"/>
                  </a:lnTo>
                  <a:lnTo>
                    <a:pt x="46624" y="9356"/>
                  </a:lnTo>
                  <a:lnTo>
                    <a:pt x="56785" y="9356"/>
                  </a:lnTo>
                  <a:lnTo>
                    <a:pt x="51573" y="0"/>
                  </a:lnTo>
                  <a:close/>
                </a:path>
                <a:path w="100329" h="398779">
                  <a:moveTo>
                    <a:pt x="56103" y="11767"/>
                  </a:moveTo>
                  <a:lnTo>
                    <a:pt x="47226" y="11767"/>
                  </a:lnTo>
                  <a:lnTo>
                    <a:pt x="55452" y="11930"/>
                  </a:lnTo>
                  <a:lnTo>
                    <a:pt x="51199" y="18899"/>
                  </a:lnTo>
                  <a:lnTo>
                    <a:pt x="55799" y="27156"/>
                  </a:lnTo>
                  <a:lnTo>
                    <a:pt x="56103" y="11767"/>
                  </a:lnTo>
                  <a:close/>
                </a:path>
                <a:path w="100329" h="398779">
                  <a:moveTo>
                    <a:pt x="46624" y="9356"/>
                  </a:moveTo>
                  <a:lnTo>
                    <a:pt x="46275" y="26969"/>
                  </a:lnTo>
                  <a:lnTo>
                    <a:pt x="51199" y="18899"/>
                  </a:lnTo>
                  <a:lnTo>
                    <a:pt x="47226" y="11767"/>
                  </a:lnTo>
                  <a:lnTo>
                    <a:pt x="56103" y="11767"/>
                  </a:lnTo>
                  <a:lnTo>
                    <a:pt x="56147" y="9545"/>
                  </a:lnTo>
                  <a:lnTo>
                    <a:pt x="46624" y="9356"/>
                  </a:lnTo>
                  <a:close/>
                </a:path>
                <a:path w="100329" h="398779">
                  <a:moveTo>
                    <a:pt x="47226" y="11767"/>
                  </a:moveTo>
                  <a:lnTo>
                    <a:pt x="51199" y="18899"/>
                  </a:lnTo>
                  <a:lnTo>
                    <a:pt x="55452" y="11930"/>
                  </a:lnTo>
                  <a:lnTo>
                    <a:pt x="47226" y="11767"/>
                  </a:lnTo>
                  <a:close/>
                </a:path>
              </a:pathLst>
            </a:custGeom>
            <a:solidFill>
              <a:srgbClr val="262626"/>
            </a:solidFill>
          </p:spPr>
          <p:txBody>
            <a:bodyPr wrap="square" lIns="0" tIns="0" rIns="0" bIns="0" rtlCol="0"/>
            <a:lstStyle/>
            <a:p>
              <a:endParaRPr/>
            </a:p>
          </p:txBody>
        </p:sp>
        <p:sp>
          <p:nvSpPr>
            <p:cNvPr id="28" name="object 24"/>
            <p:cNvSpPr/>
            <p:nvPr/>
          </p:nvSpPr>
          <p:spPr>
            <a:xfrm>
              <a:off x="868597" y="4453994"/>
              <a:ext cx="3557904" cy="927100"/>
            </a:xfrm>
            <a:custGeom>
              <a:avLst/>
              <a:gdLst/>
              <a:ahLst/>
              <a:cxnLst/>
              <a:rect l="l" t="t" r="r" b="b"/>
              <a:pathLst>
                <a:path w="3557904" h="927100">
                  <a:moveTo>
                    <a:pt x="0" y="154513"/>
                  </a:moveTo>
                  <a:lnTo>
                    <a:pt x="7877" y="105675"/>
                  </a:lnTo>
                  <a:lnTo>
                    <a:pt x="29812" y="63260"/>
                  </a:lnTo>
                  <a:lnTo>
                    <a:pt x="63259" y="29812"/>
                  </a:lnTo>
                  <a:lnTo>
                    <a:pt x="105675" y="7877"/>
                  </a:lnTo>
                  <a:lnTo>
                    <a:pt x="154513" y="0"/>
                  </a:lnTo>
                  <a:lnTo>
                    <a:pt x="3403011" y="0"/>
                  </a:lnTo>
                  <a:lnTo>
                    <a:pt x="3451849" y="7877"/>
                  </a:lnTo>
                  <a:lnTo>
                    <a:pt x="3494265" y="29812"/>
                  </a:lnTo>
                  <a:lnTo>
                    <a:pt x="3527712" y="63260"/>
                  </a:lnTo>
                  <a:lnTo>
                    <a:pt x="3549647" y="105675"/>
                  </a:lnTo>
                  <a:lnTo>
                    <a:pt x="3557525" y="154513"/>
                  </a:lnTo>
                  <a:lnTo>
                    <a:pt x="3557525" y="772558"/>
                  </a:lnTo>
                  <a:lnTo>
                    <a:pt x="3549647" y="821396"/>
                  </a:lnTo>
                  <a:lnTo>
                    <a:pt x="3527712" y="863811"/>
                  </a:lnTo>
                  <a:lnTo>
                    <a:pt x="3494265" y="897259"/>
                  </a:lnTo>
                  <a:lnTo>
                    <a:pt x="3451849" y="919194"/>
                  </a:lnTo>
                  <a:lnTo>
                    <a:pt x="3403011" y="927072"/>
                  </a:lnTo>
                  <a:lnTo>
                    <a:pt x="154513" y="927072"/>
                  </a:lnTo>
                  <a:lnTo>
                    <a:pt x="105675" y="919194"/>
                  </a:lnTo>
                  <a:lnTo>
                    <a:pt x="63259" y="897259"/>
                  </a:lnTo>
                  <a:lnTo>
                    <a:pt x="29812" y="863811"/>
                  </a:lnTo>
                  <a:lnTo>
                    <a:pt x="7877" y="821396"/>
                  </a:lnTo>
                  <a:lnTo>
                    <a:pt x="0" y="772558"/>
                  </a:lnTo>
                  <a:lnTo>
                    <a:pt x="0" y="154513"/>
                  </a:lnTo>
                  <a:close/>
                </a:path>
              </a:pathLst>
            </a:custGeom>
            <a:ln w="6350">
              <a:solidFill>
                <a:srgbClr val="000000"/>
              </a:solidFill>
            </a:ln>
          </p:spPr>
          <p:txBody>
            <a:bodyPr wrap="square" lIns="0" tIns="0" rIns="0" bIns="0" rtlCol="0"/>
            <a:lstStyle/>
            <a:p>
              <a:endParaRPr/>
            </a:p>
          </p:txBody>
        </p:sp>
        <p:sp>
          <p:nvSpPr>
            <p:cNvPr id="29" name="object 25"/>
            <p:cNvSpPr txBox="1"/>
            <p:nvPr/>
          </p:nvSpPr>
          <p:spPr>
            <a:xfrm>
              <a:off x="2122703" y="4431283"/>
              <a:ext cx="304800"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(1)</a:t>
              </a:r>
              <a:endParaRPr sz="900">
                <a:latin typeface="Calibri"/>
                <a:cs typeface="Calibri"/>
              </a:endParaRPr>
            </a:p>
          </p:txBody>
        </p:sp>
        <p:sp>
          <p:nvSpPr>
            <p:cNvPr id="30" name="object 26"/>
            <p:cNvSpPr txBox="1"/>
            <p:nvPr/>
          </p:nvSpPr>
          <p:spPr>
            <a:xfrm>
              <a:off x="2601156" y="4510532"/>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31" name="object 27"/>
            <p:cNvSpPr txBox="1"/>
            <p:nvPr/>
          </p:nvSpPr>
          <p:spPr>
            <a:xfrm>
              <a:off x="3068840" y="4431283"/>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32" name="object 28"/>
            <p:cNvSpPr txBox="1"/>
            <p:nvPr/>
          </p:nvSpPr>
          <p:spPr>
            <a:xfrm>
              <a:off x="3639136" y="4431283"/>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33" name="object 29"/>
            <p:cNvSpPr/>
            <p:nvPr/>
          </p:nvSpPr>
          <p:spPr>
            <a:xfrm>
              <a:off x="4836667" y="1790100"/>
              <a:ext cx="3794125" cy="813435"/>
            </a:xfrm>
            <a:custGeom>
              <a:avLst/>
              <a:gdLst/>
              <a:ahLst/>
              <a:cxnLst/>
              <a:rect l="l" t="t" r="r" b="b"/>
              <a:pathLst>
                <a:path w="3794125" h="813435">
                  <a:moveTo>
                    <a:pt x="0" y="135531"/>
                  </a:moveTo>
                  <a:lnTo>
                    <a:pt x="6909" y="92693"/>
                  </a:lnTo>
                  <a:lnTo>
                    <a:pt x="26149" y="55488"/>
                  </a:lnTo>
                  <a:lnTo>
                    <a:pt x="55488" y="26149"/>
                  </a:lnTo>
                  <a:lnTo>
                    <a:pt x="92692" y="6909"/>
                  </a:lnTo>
                  <a:lnTo>
                    <a:pt x="135531" y="0"/>
                  </a:lnTo>
                  <a:lnTo>
                    <a:pt x="3658194" y="0"/>
                  </a:lnTo>
                  <a:lnTo>
                    <a:pt x="3701032" y="6909"/>
                  </a:lnTo>
                  <a:lnTo>
                    <a:pt x="3738237" y="26149"/>
                  </a:lnTo>
                  <a:lnTo>
                    <a:pt x="3767575" y="55488"/>
                  </a:lnTo>
                  <a:lnTo>
                    <a:pt x="3786815" y="92693"/>
                  </a:lnTo>
                  <a:lnTo>
                    <a:pt x="3793725" y="135531"/>
                  </a:lnTo>
                  <a:lnTo>
                    <a:pt x="3793725" y="677640"/>
                  </a:lnTo>
                  <a:lnTo>
                    <a:pt x="3786815" y="720479"/>
                  </a:lnTo>
                  <a:lnTo>
                    <a:pt x="3767575" y="757683"/>
                  </a:lnTo>
                  <a:lnTo>
                    <a:pt x="3738237" y="787022"/>
                  </a:lnTo>
                  <a:lnTo>
                    <a:pt x="3701032" y="806262"/>
                  </a:lnTo>
                  <a:lnTo>
                    <a:pt x="3658194" y="813172"/>
                  </a:lnTo>
                  <a:lnTo>
                    <a:pt x="135531" y="813172"/>
                  </a:lnTo>
                  <a:lnTo>
                    <a:pt x="92692" y="806262"/>
                  </a:lnTo>
                  <a:lnTo>
                    <a:pt x="55488" y="787022"/>
                  </a:lnTo>
                  <a:lnTo>
                    <a:pt x="26149" y="757683"/>
                  </a:lnTo>
                  <a:lnTo>
                    <a:pt x="6909" y="720479"/>
                  </a:lnTo>
                  <a:lnTo>
                    <a:pt x="0" y="677640"/>
                  </a:lnTo>
                  <a:lnTo>
                    <a:pt x="0" y="135531"/>
                  </a:lnTo>
                  <a:close/>
                </a:path>
              </a:pathLst>
            </a:custGeom>
            <a:ln w="6350">
              <a:solidFill>
                <a:srgbClr val="262626"/>
              </a:solidFill>
            </a:ln>
          </p:spPr>
          <p:txBody>
            <a:bodyPr wrap="square" lIns="0" tIns="0" rIns="0" bIns="0" rtlCol="0"/>
            <a:lstStyle/>
            <a:p>
              <a:endParaRPr/>
            </a:p>
          </p:txBody>
        </p:sp>
        <p:sp>
          <p:nvSpPr>
            <p:cNvPr id="34" name="object 30"/>
            <p:cNvSpPr/>
            <p:nvPr/>
          </p:nvSpPr>
          <p:spPr>
            <a:xfrm>
              <a:off x="6033152" y="1881832"/>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35" name="object 31"/>
            <p:cNvSpPr/>
            <p:nvPr/>
          </p:nvSpPr>
          <p:spPr>
            <a:xfrm>
              <a:off x="6830246" y="1890115"/>
              <a:ext cx="389890" cy="374015"/>
            </a:xfrm>
            <a:custGeom>
              <a:avLst/>
              <a:gdLst/>
              <a:ahLst/>
              <a:cxnLst/>
              <a:rect l="l" t="t" r="r" b="b"/>
              <a:pathLst>
                <a:path w="389890"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36" name="object 32"/>
            <p:cNvSpPr/>
            <p:nvPr/>
          </p:nvSpPr>
          <p:spPr>
            <a:xfrm>
              <a:off x="8108663" y="1895334"/>
              <a:ext cx="389890" cy="374015"/>
            </a:xfrm>
            <a:custGeom>
              <a:avLst/>
              <a:gdLst/>
              <a:ahLst/>
              <a:cxnLst/>
              <a:rect l="l" t="t" r="r" b="b"/>
              <a:pathLst>
                <a:path w="389890"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37" name="object 33"/>
            <p:cNvSpPr txBox="1"/>
            <p:nvPr/>
          </p:nvSpPr>
          <p:spPr>
            <a:xfrm>
              <a:off x="4976728" y="1864868"/>
              <a:ext cx="934719" cy="451484"/>
            </a:xfrm>
            <a:prstGeom prst="rect">
              <a:avLst/>
            </a:prstGeom>
          </p:spPr>
          <p:txBody>
            <a:bodyPr vert="horz" wrap="square" lIns="0" tIns="11430" rIns="0" bIns="0" rtlCol="0">
              <a:spAutoFit/>
            </a:bodyPr>
            <a:lstStyle/>
            <a:p>
              <a:pPr marL="51435" marR="5080" indent="-39370">
                <a:lnSpc>
                  <a:spcPct val="100000"/>
                </a:lnSpc>
                <a:spcBef>
                  <a:spcPts val="90"/>
                </a:spcBef>
              </a:pPr>
              <a:r>
                <a:rPr sz="1400" b="1" spc="-5" dirty="0">
                  <a:latin typeface="Calibri"/>
                  <a:cs typeface="Calibri"/>
                </a:rPr>
                <a:t>Linear</a:t>
              </a:r>
              <a:r>
                <a:rPr sz="1400" b="1" spc="-75" dirty="0">
                  <a:latin typeface="Calibri"/>
                  <a:cs typeface="Calibri"/>
                </a:rPr>
                <a:t> </a:t>
              </a:r>
              <a:r>
                <a:rPr sz="1400" b="1" spc="-5" dirty="0">
                  <a:latin typeface="Calibri"/>
                  <a:cs typeface="Calibri"/>
                </a:rPr>
                <a:t>Chain  CRF </a:t>
              </a:r>
              <a:r>
                <a:rPr sz="1400" b="1" spc="-15" dirty="0">
                  <a:latin typeface="Calibri"/>
                  <a:cs typeface="Calibri"/>
                </a:rPr>
                <a:t>for</a:t>
              </a:r>
              <a:r>
                <a:rPr sz="1400" b="1" spc="-80" dirty="0">
                  <a:latin typeface="Calibri"/>
                  <a:cs typeface="Calibri"/>
                </a:rPr>
                <a:t> </a:t>
              </a:r>
              <a:r>
                <a:rPr sz="1400" b="1" spc="-5" dirty="0">
                  <a:latin typeface="Calibri"/>
                  <a:cs typeface="Calibri"/>
                </a:rPr>
                <a:t>NER</a:t>
              </a:r>
              <a:endParaRPr sz="1400">
                <a:latin typeface="Calibri"/>
                <a:cs typeface="Calibri"/>
              </a:endParaRPr>
            </a:p>
          </p:txBody>
        </p:sp>
        <p:sp>
          <p:nvSpPr>
            <p:cNvPr id="38" name="object 34"/>
            <p:cNvSpPr txBox="1"/>
            <p:nvPr/>
          </p:nvSpPr>
          <p:spPr>
            <a:xfrm>
              <a:off x="2154115" y="3294379"/>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39" name="object 35"/>
            <p:cNvSpPr txBox="1"/>
            <p:nvPr/>
          </p:nvSpPr>
          <p:spPr>
            <a:xfrm>
              <a:off x="3183499" y="3303523"/>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40" name="object 36"/>
            <p:cNvSpPr txBox="1"/>
            <p:nvPr/>
          </p:nvSpPr>
          <p:spPr>
            <a:xfrm>
              <a:off x="3678372" y="3303523"/>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41" name="object 37"/>
            <p:cNvSpPr/>
            <p:nvPr/>
          </p:nvSpPr>
          <p:spPr>
            <a:xfrm>
              <a:off x="2125313" y="3108142"/>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2" name="object 38"/>
            <p:cNvSpPr/>
            <p:nvPr/>
          </p:nvSpPr>
          <p:spPr>
            <a:xfrm>
              <a:off x="3148266" y="3108142"/>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3" name="object 39"/>
            <p:cNvSpPr/>
            <p:nvPr/>
          </p:nvSpPr>
          <p:spPr>
            <a:xfrm>
              <a:off x="3150896" y="3189531"/>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4" name="object 40"/>
            <p:cNvSpPr/>
            <p:nvPr/>
          </p:nvSpPr>
          <p:spPr>
            <a:xfrm>
              <a:off x="3668970" y="3108142"/>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5" name="object 41"/>
            <p:cNvSpPr/>
            <p:nvPr/>
          </p:nvSpPr>
          <p:spPr>
            <a:xfrm>
              <a:off x="3671600" y="3189531"/>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6" name="object 42"/>
            <p:cNvSpPr/>
            <p:nvPr/>
          </p:nvSpPr>
          <p:spPr>
            <a:xfrm>
              <a:off x="2118884" y="34749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7" name="object 43"/>
            <p:cNvSpPr/>
            <p:nvPr/>
          </p:nvSpPr>
          <p:spPr>
            <a:xfrm>
              <a:off x="3141837" y="34749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8" name="object 44"/>
            <p:cNvSpPr/>
            <p:nvPr/>
          </p:nvSpPr>
          <p:spPr>
            <a:xfrm>
              <a:off x="3144469" y="3556360"/>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9" name="object 45"/>
            <p:cNvSpPr/>
            <p:nvPr/>
          </p:nvSpPr>
          <p:spPr>
            <a:xfrm>
              <a:off x="3662541" y="34749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50" name="object 46"/>
            <p:cNvSpPr/>
            <p:nvPr/>
          </p:nvSpPr>
          <p:spPr>
            <a:xfrm>
              <a:off x="3665173" y="3556360"/>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51" name="object 47"/>
            <p:cNvSpPr/>
            <p:nvPr/>
          </p:nvSpPr>
          <p:spPr>
            <a:xfrm>
              <a:off x="4054439" y="4728164"/>
              <a:ext cx="100330" cy="532765"/>
            </a:xfrm>
            <a:custGeom>
              <a:avLst/>
              <a:gdLst/>
              <a:ahLst/>
              <a:cxnLst/>
              <a:rect l="l" t="t" r="r" b="b"/>
              <a:pathLst>
                <a:path w="100329" h="532764">
                  <a:moveTo>
                    <a:pt x="5312" y="441511"/>
                  </a:moveTo>
                  <a:lnTo>
                    <a:pt x="768" y="444162"/>
                  </a:lnTo>
                  <a:lnTo>
                    <a:pt x="1" y="447078"/>
                  </a:lnTo>
                  <a:lnTo>
                    <a:pt x="49890" y="532602"/>
                  </a:lnTo>
                  <a:lnTo>
                    <a:pt x="55403" y="523151"/>
                  </a:lnTo>
                  <a:lnTo>
                    <a:pt x="45128" y="523151"/>
                  </a:lnTo>
                  <a:lnTo>
                    <a:pt x="45127" y="505534"/>
                  </a:lnTo>
                  <a:lnTo>
                    <a:pt x="8228" y="442278"/>
                  </a:lnTo>
                  <a:lnTo>
                    <a:pt x="5312" y="441511"/>
                  </a:lnTo>
                  <a:close/>
                </a:path>
                <a:path w="100329" h="532764">
                  <a:moveTo>
                    <a:pt x="45128" y="505534"/>
                  </a:moveTo>
                  <a:lnTo>
                    <a:pt x="45128" y="523151"/>
                  </a:lnTo>
                  <a:lnTo>
                    <a:pt x="54653" y="523151"/>
                  </a:lnTo>
                  <a:lnTo>
                    <a:pt x="54653" y="520750"/>
                  </a:lnTo>
                  <a:lnTo>
                    <a:pt x="45777" y="520750"/>
                  </a:lnTo>
                  <a:lnTo>
                    <a:pt x="49890" y="513699"/>
                  </a:lnTo>
                  <a:lnTo>
                    <a:pt x="45128" y="505534"/>
                  </a:lnTo>
                  <a:close/>
                </a:path>
                <a:path w="100329" h="532764">
                  <a:moveTo>
                    <a:pt x="94467" y="441511"/>
                  </a:moveTo>
                  <a:lnTo>
                    <a:pt x="91551" y="442278"/>
                  </a:lnTo>
                  <a:lnTo>
                    <a:pt x="54653" y="505534"/>
                  </a:lnTo>
                  <a:lnTo>
                    <a:pt x="54653" y="523151"/>
                  </a:lnTo>
                  <a:lnTo>
                    <a:pt x="55403" y="523151"/>
                  </a:lnTo>
                  <a:lnTo>
                    <a:pt x="99778" y="447078"/>
                  </a:lnTo>
                  <a:lnTo>
                    <a:pt x="99011" y="444162"/>
                  </a:lnTo>
                  <a:lnTo>
                    <a:pt x="94467" y="441511"/>
                  </a:lnTo>
                  <a:close/>
                </a:path>
                <a:path w="100329" h="532764">
                  <a:moveTo>
                    <a:pt x="49890" y="513699"/>
                  </a:moveTo>
                  <a:lnTo>
                    <a:pt x="45777" y="520750"/>
                  </a:lnTo>
                  <a:lnTo>
                    <a:pt x="54004" y="520750"/>
                  </a:lnTo>
                  <a:lnTo>
                    <a:pt x="49890" y="513699"/>
                  </a:lnTo>
                  <a:close/>
                </a:path>
                <a:path w="100329" h="532764">
                  <a:moveTo>
                    <a:pt x="54653" y="505534"/>
                  </a:moveTo>
                  <a:lnTo>
                    <a:pt x="49890" y="513699"/>
                  </a:lnTo>
                  <a:lnTo>
                    <a:pt x="54004" y="520750"/>
                  </a:lnTo>
                  <a:lnTo>
                    <a:pt x="54653" y="520750"/>
                  </a:lnTo>
                  <a:lnTo>
                    <a:pt x="54653" y="505534"/>
                  </a:lnTo>
                  <a:close/>
                </a:path>
                <a:path w="100329" h="532764">
                  <a:moveTo>
                    <a:pt x="49889" y="18902"/>
                  </a:moveTo>
                  <a:lnTo>
                    <a:pt x="45126" y="27066"/>
                  </a:lnTo>
                  <a:lnTo>
                    <a:pt x="45128" y="505534"/>
                  </a:lnTo>
                  <a:lnTo>
                    <a:pt x="49890" y="513699"/>
                  </a:lnTo>
                  <a:lnTo>
                    <a:pt x="54652" y="505534"/>
                  </a:lnTo>
                  <a:lnTo>
                    <a:pt x="54651" y="27066"/>
                  </a:lnTo>
                  <a:lnTo>
                    <a:pt x="49889" y="18902"/>
                  </a:lnTo>
                  <a:close/>
                </a:path>
                <a:path w="100329" h="532764">
                  <a:moveTo>
                    <a:pt x="49889" y="0"/>
                  </a:moveTo>
                  <a:lnTo>
                    <a:pt x="0" y="85523"/>
                  </a:lnTo>
                  <a:lnTo>
                    <a:pt x="768" y="88440"/>
                  </a:lnTo>
                  <a:lnTo>
                    <a:pt x="5312" y="91090"/>
                  </a:lnTo>
                  <a:lnTo>
                    <a:pt x="8228" y="90322"/>
                  </a:lnTo>
                  <a:lnTo>
                    <a:pt x="45126" y="27066"/>
                  </a:lnTo>
                  <a:lnTo>
                    <a:pt x="45126" y="9451"/>
                  </a:lnTo>
                  <a:lnTo>
                    <a:pt x="55402" y="9451"/>
                  </a:lnTo>
                  <a:lnTo>
                    <a:pt x="49889" y="0"/>
                  </a:lnTo>
                  <a:close/>
                </a:path>
                <a:path w="100329" h="532764">
                  <a:moveTo>
                    <a:pt x="55402" y="9451"/>
                  </a:moveTo>
                  <a:lnTo>
                    <a:pt x="54651" y="9451"/>
                  </a:lnTo>
                  <a:lnTo>
                    <a:pt x="54651" y="27066"/>
                  </a:lnTo>
                  <a:lnTo>
                    <a:pt x="91550" y="90322"/>
                  </a:lnTo>
                  <a:lnTo>
                    <a:pt x="94467" y="91090"/>
                  </a:lnTo>
                  <a:lnTo>
                    <a:pt x="99011" y="88440"/>
                  </a:lnTo>
                  <a:lnTo>
                    <a:pt x="99778" y="85523"/>
                  </a:lnTo>
                  <a:lnTo>
                    <a:pt x="55402" y="9451"/>
                  </a:lnTo>
                  <a:close/>
                </a:path>
                <a:path w="100329" h="532764">
                  <a:moveTo>
                    <a:pt x="54651" y="11850"/>
                  </a:moveTo>
                  <a:lnTo>
                    <a:pt x="54002" y="11850"/>
                  </a:lnTo>
                  <a:lnTo>
                    <a:pt x="49889" y="18902"/>
                  </a:lnTo>
                  <a:lnTo>
                    <a:pt x="54651" y="27066"/>
                  </a:lnTo>
                  <a:lnTo>
                    <a:pt x="54651" y="11850"/>
                  </a:lnTo>
                  <a:close/>
                </a:path>
                <a:path w="100329" h="532764">
                  <a:moveTo>
                    <a:pt x="54651" y="9451"/>
                  </a:moveTo>
                  <a:lnTo>
                    <a:pt x="45126" y="9451"/>
                  </a:lnTo>
                  <a:lnTo>
                    <a:pt x="45126" y="27066"/>
                  </a:lnTo>
                  <a:lnTo>
                    <a:pt x="49889" y="18902"/>
                  </a:lnTo>
                  <a:lnTo>
                    <a:pt x="45775" y="11850"/>
                  </a:lnTo>
                  <a:lnTo>
                    <a:pt x="54651" y="11850"/>
                  </a:lnTo>
                  <a:lnTo>
                    <a:pt x="54651" y="9451"/>
                  </a:lnTo>
                  <a:close/>
                </a:path>
                <a:path w="100329" h="532764">
                  <a:moveTo>
                    <a:pt x="54002" y="11850"/>
                  </a:moveTo>
                  <a:lnTo>
                    <a:pt x="45775" y="11850"/>
                  </a:lnTo>
                  <a:lnTo>
                    <a:pt x="49889" y="18902"/>
                  </a:lnTo>
                  <a:lnTo>
                    <a:pt x="54002" y="11850"/>
                  </a:lnTo>
                  <a:close/>
                </a:path>
              </a:pathLst>
            </a:custGeom>
            <a:solidFill>
              <a:srgbClr val="262626"/>
            </a:solidFill>
          </p:spPr>
          <p:txBody>
            <a:bodyPr wrap="square" lIns="0" tIns="0" rIns="0" bIns="0" rtlCol="0"/>
            <a:lstStyle/>
            <a:p>
              <a:endParaRPr/>
            </a:p>
          </p:txBody>
        </p:sp>
        <p:sp>
          <p:nvSpPr>
            <p:cNvPr id="52" name="object 48"/>
            <p:cNvSpPr txBox="1"/>
            <p:nvPr/>
          </p:nvSpPr>
          <p:spPr>
            <a:xfrm>
              <a:off x="2108815" y="3379723"/>
              <a:ext cx="659765" cy="238125"/>
            </a:xfrm>
            <a:prstGeom prst="rect">
              <a:avLst/>
            </a:prstGeom>
          </p:spPr>
          <p:txBody>
            <a:bodyPr vert="horz" wrap="square" lIns="0" tIns="11430" rIns="0" bIns="0" rtlCol="0">
              <a:spAutoFit/>
            </a:bodyPr>
            <a:lstStyle/>
            <a:p>
              <a:pPr marL="12700">
                <a:lnSpc>
                  <a:spcPct val="100000"/>
                </a:lnSpc>
                <a:spcBef>
                  <a:spcPts val="90"/>
                </a:spcBef>
                <a:tabLst>
                  <a:tab pos="192405" algn="l"/>
                  <a:tab pos="524510" algn="l"/>
                </a:tabLst>
              </a:pPr>
              <a:r>
                <a:rPr sz="1400" u="sng" spc="-5" dirty="0">
                  <a:uFill>
                    <a:solidFill>
                      <a:srgbClr val="262626"/>
                    </a:solidFill>
                  </a:uFill>
                  <a:latin typeface="Times New Roman"/>
                  <a:cs typeface="Times New Roman"/>
                </a:rPr>
                <a:t> 	</a:t>
              </a:r>
              <a:r>
                <a:rPr sz="1400" spc="-5" dirty="0">
                  <a:latin typeface="Times New Roman"/>
                  <a:cs typeface="Times New Roman"/>
                </a:rPr>
                <a:t>	</a:t>
              </a:r>
              <a:r>
                <a:rPr sz="1400" spc="-10" dirty="0">
                  <a:latin typeface="Calibri"/>
                  <a:cs typeface="Calibri"/>
                </a:rPr>
                <a:t>…</a:t>
              </a:r>
              <a:endParaRPr sz="1400">
                <a:latin typeface="Calibri"/>
                <a:cs typeface="Calibri"/>
              </a:endParaRPr>
            </a:p>
          </p:txBody>
        </p:sp>
        <p:sp>
          <p:nvSpPr>
            <p:cNvPr id="53" name="object 49"/>
            <p:cNvSpPr txBox="1"/>
            <p:nvPr/>
          </p:nvSpPr>
          <p:spPr>
            <a:xfrm>
              <a:off x="2184256" y="4928108"/>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54" name="object 50"/>
            <p:cNvSpPr txBox="1"/>
            <p:nvPr/>
          </p:nvSpPr>
          <p:spPr>
            <a:xfrm>
              <a:off x="3201308" y="4934203"/>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55" name="object 51"/>
            <p:cNvSpPr/>
            <p:nvPr/>
          </p:nvSpPr>
          <p:spPr>
            <a:xfrm>
              <a:off x="2155452" y="47414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56" name="object 52"/>
            <p:cNvSpPr/>
            <p:nvPr/>
          </p:nvSpPr>
          <p:spPr>
            <a:xfrm>
              <a:off x="2158084" y="482285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57" name="object 53"/>
            <p:cNvSpPr/>
            <p:nvPr/>
          </p:nvSpPr>
          <p:spPr>
            <a:xfrm>
              <a:off x="3166076" y="47414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58" name="object 54"/>
            <p:cNvSpPr/>
            <p:nvPr/>
          </p:nvSpPr>
          <p:spPr>
            <a:xfrm>
              <a:off x="3168708" y="482285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59" name="object 55"/>
            <p:cNvSpPr/>
            <p:nvPr/>
          </p:nvSpPr>
          <p:spPr>
            <a:xfrm>
              <a:off x="3686780" y="4741471"/>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60" name="object 56"/>
            <p:cNvSpPr/>
            <p:nvPr/>
          </p:nvSpPr>
          <p:spPr>
            <a:xfrm>
              <a:off x="3689412" y="482285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61" name="object 57"/>
            <p:cNvSpPr/>
            <p:nvPr/>
          </p:nvSpPr>
          <p:spPr>
            <a:xfrm>
              <a:off x="2149025" y="5108300"/>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62" name="object 58"/>
            <p:cNvSpPr/>
            <p:nvPr/>
          </p:nvSpPr>
          <p:spPr>
            <a:xfrm>
              <a:off x="2151655" y="518968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63" name="object 59"/>
            <p:cNvSpPr/>
            <p:nvPr/>
          </p:nvSpPr>
          <p:spPr>
            <a:xfrm>
              <a:off x="3159649" y="5108300"/>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64" name="object 60"/>
            <p:cNvSpPr/>
            <p:nvPr/>
          </p:nvSpPr>
          <p:spPr>
            <a:xfrm>
              <a:off x="3162279" y="518968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65" name="object 61"/>
            <p:cNvSpPr/>
            <p:nvPr/>
          </p:nvSpPr>
          <p:spPr>
            <a:xfrm>
              <a:off x="3680353" y="5108300"/>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66" name="object 62"/>
            <p:cNvSpPr/>
            <p:nvPr/>
          </p:nvSpPr>
          <p:spPr>
            <a:xfrm>
              <a:off x="3682983" y="5189689"/>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67" name="object 63"/>
            <p:cNvSpPr txBox="1"/>
            <p:nvPr/>
          </p:nvSpPr>
          <p:spPr>
            <a:xfrm>
              <a:off x="2639199" y="5010403"/>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68" name="object 64"/>
            <p:cNvSpPr txBox="1"/>
            <p:nvPr/>
          </p:nvSpPr>
          <p:spPr>
            <a:xfrm>
              <a:off x="3708513" y="4925059"/>
              <a:ext cx="686435" cy="15684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d</a:t>
              </a:r>
              <a:endParaRPr sz="1600">
                <a:latin typeface="Calibri"/>
                <a:cs typeface="Calibri"/>
              </a:endParaRPr>
            </a:p>
            <a:p>
              <a:pPr marL="21590">
                <a:lnSpc>
                  <a:spcPct val="100000"/>
                </a:lnSpc>
                <a:spcBef>
                  <a:spcPts val="1575"/>
                </a:spcBef>
              </a:pPr>
              <a:r>
                <a:rPr sz="1400" dirty="0">
                  <a:latin typeface="Calibri"/>
                  <a:cs typeface="Calibri"/>
                </a:rPr>
                <a:t>…</a:t>
              </a:r>
              <a:endParaRPr sz="1400">
                <a:latin typeface="Calibri"/>
                <a:cs typeface="Calibri"/>
              </a:endParaRPr>
            </a:p>
          </p:txBody>
        </p:sp>
        <p:sp>
          <p:nvSpPr>
            <p:cNvPr id="69" name="object 65"/>
            <p:cNvSpPr/>
            <p:nvPr/>
          </p:nvSpPr>
          <p:spPr>
            <a:xfrm>
              <a:off x="5562626" y="3422864"/>
              <a:ext cx="3188970" cy="859790"/>
            </a:xfrm>
            <a:custGeom>
              <a:avLst/>
              <a:gdLst/>
              <a:ahLst/>
              <a:cxnLst/>
              <a:rect l="l" t="t" r="r" b="b"/>
              <a:pathLst>
                <a:path w="3188970" h="859789">
                  <a:moveTo>
                    <a:pt x="0" y="143206"/>
                  </a:moveTo>
                  <a:lnTo>
                    <a:pt x="7300" y="97942"/>
                  </a:lnTo>
                  <a:lnTo>
                    <a:pt x="27630" y="58630"/>
                  </a:lnTo>
                  <a:lnTo>
                    <a:pt x="58630" y="27630"/>
                  </a:lnTo>
                  <a:lnTo>
                    <a:pt x="97942" y="7300"/>
                  </a:lnTo>
                  <a:lnTo>
                    <a:pt x="143206" y="0"/>
                  </a:lnTo>
                  <a:lnTo>
                    <a:pt x="3045744" y="0"/>
                  </a:lnTo>
                  <a:lnTo>
                    <a:pt x="3091008" y="7300"/>
                  </a:lnTo>
                  <a:lnTo>
                    <a:pt x="3130319" y="27630"/>
                  </a:lnTo>
                  <a:lnTo>
                    <a:pt x="3161319" y="58630"/>
                  </a:lnTo>
                  <a:lnTo>
                    <a:pt x="3181649" y="97942"/>
                  </a:lnTo>
                  <a:lnTo>
                    <a:pt x="3188950" y="143206"/>
                  </a:lnTo>
                  <a:lnTo>
                    <a:pt x="3188950" y="716027"/>
                  </a:lnTo>
                  <a:lnTo>
                    <a:pt x="3181649" y="761291"/>
                  </a:lnTo>
                  <a:lnTo>
                    <a:pt x="3161319" y="800603"/>
                  </a:lnTo>
                  <a:lnTo>
                    <a:pt x="3130319" y="831603"/>
                  </a:lnTo>
                  <a:lnTo>
                    <a:pt x="3091008" y="851933"/>
                  </a:lnTo>
                  <a:lnTo>
                    <a:pt x="3045744" y="859234"/>
                  </a:lnTo>
                  <a:lnTo>
                    <a:pt x="143206" y="859234"/>
                  </a:lnTo>
                  <a:lnTo>
                    <a:pt x="97942" y="851933"/>
                  </a:lnTo>
                  <a:lnTo>
                    <a:pt x="58630" y="831603"/>
                  </a:lnTo>
                  <a:lnTo>
                    <a:pt x="27630" y="800603"/>
                  </a:lnTo>
                  <a:lnTo>
                    <a:pt x="7300" y="761291"/>
                  </a:lnTo>
                  <a:lnTo>
                    <a:pt x="0" y="716027"/>
                  </a:lnTo>
                  <a:lnTo>
                    <a:pt x="0" y="143206"/>
                  </a:lnTo>
                  <a:close/>
                </a:path>
              </a:pathLst>
            </a:custGeom>
            <a:ln w="6350">
              <a:solidFill>
                <a:srgbClr val="262626"/>
              </a:solidFill>
            </a:ln>
          </p:spPr>
          <p:txBody>
            <a:bodyPr wrap="square" lIns="0" tIns="0" rIns="0" bIns="0" rtlCol="0"/>
            <a:lstStyle/>
            <a:p>
              <a:endParaRPr/>
            </a:p>
          </p:txBody>
        </p:sp>
        <p:sp>
          <p:nvSpPr>
            <p:cNvPr id="70" name="object 66"/>
            <p:cNvSpPr txBox="1"/>
            <p:nvPr/>
          </p:nvSpPr>
          <p:spPr>
            <a:xfrm>
              <a:off x="5756865" y="3471164"/>
              <a:ext cx="1016635" cy="451484"/>
            </a:xfrm>
            <a:prstGeom prst="rect">
              <a:avLst/>
            </a:prstGeom>
          </p:spPr>
          <p:txBody>
            <a:bodyPr vert="horz" wrap="square" lIns="0" tIns="11430" rIns="0" bIns="0" rtlCol="0">
              <a:spAutoFit/>
            </a:bodyPr>
            <a:lstStyle/>
            <a:p>
              <a:pPr marR="5080" algn="r">
                <a:lnSpc>
                  <a:spcPct val="100000"/>
                </a:lnSpc>
                <a:spcBef>
                  <a:spcPts val="90"/>
                </a:spcBef>
                <a:tabLst>
                  <a:tab pos="672465" algn="l"/>
                  <a:tab pos="849630" algn="l"/>
                </a:tabLst>
              </a:pPr>
              <a:r>
                <a:rPr sz="1400" b="1" spc="-10" dirty="0">
                  <a:latin typeface="Calibri"/>
                  <a:cs typeface="Calibri"/>
                </a:rPr>
                <a:t>Lexical	</a:t>
              </a:r>
              <a:r>
                <a:rPr sz="1400" u="sng" spc="-15" dirty="0">
                  <a:uFill>
                    <a:solidFill>
                      <a:srgbClr val="262626"/>
                    </a:solidFill>
                  </a:uFill>
                  <a:latin typeface="Times New Roman"/>
                  <a:cs typeface="Times New Roman"/>
                </a:rPr>
                <a:t> </a:t>
              </a:r>
              <a:r>
                <a:rPr sz="1400" u="sng" spc="-10" dirty="0">
                  <a:uFill>
                    <a:solidFill>
                      <a:srgbClr val="262626"/>
                    </a:solidFill>
                  </a:uFill>
                  <a:latin typeface="Times New Roman"/>
                  <a:cs typeface="Times New Roman"/>
                </a:rPr>
                <a:t>	</a:t>
              </a:r>
              <a:endParaRPr sz="1400">
                <a:latin typeface="Times New Roman"/>
                <a:cs typeface="Times New Roman"/>
              </a:endParaRPr>
            </a:p>
            <a:p>
              <a:pPr marR="5080" algn="r">
                <a:lnSpc>
                  <a:spcPct val="100000"/>
                </a:lnSpc>
                <a:tabLst>
                  <a:tab pos="813435" algn="l"/>
                  <a:tab pos="990600" algn="l"/>
                </a:tabLst>
              </a:pPr>
              <a:r>
                <a:rPr sz="1400" b="1" spc="-15" dirty="0">
                  <a:latin typeface="Calibri"/>
                  <a:cs typeface="Calibri"/>
                </a:rPr>
                <a:t>Features	</a:t>
              </a:r>
              <a:r>
                <a:rPr sz="1400" u="sng" spc="-20" dirty="0">
                  <a:uFill>
                    <a:solidFill>
                      <a:srgbClr val="262626"/>
                    </a:solidFill>
                  </a:uFill>
                  <a:latin typeface="Times New Roman"/>
                  <a:cs typeface="Times New Roman"/>
                </a:rPr>
                <a:t> </a:t>
              </a:r>
              <a:r>
                <a:rPr sz="1400" u="sng" spc="-15" dirty="0">
                  <a:uFill>
                    <a:solidFill>
                      <a:srgbClr val="262626"/>
                    </a:solidFill>
                  </a:uFill>
                  <a:latin typeface="Times New Roman"/>
                  <a:cs typeface="Times New Roman"/>
                </a:rPr>
                <a:t>	</a:t>
              </a:r>
              <a:endParaRPr sz="1400">
                <a:latin typeface="Times New Roman"/>
                <a:cs typeface="Times New Roman"/>
              </a:endParaRPr>
            </a:p>
          </p:txBody>
        </p:sp>
        <p:sp>
          <p:nvSpPr>
            <p:cNvPr id="71" name="object 67"/>
            <p:cNvSpPr/>
            <p:nvPr/>
          </p:nvSpPr>
          <p:spPr>
            <a:xfrm>
              <a:off x="8071546" y="3952393"/>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72" name="object 68"/>
            <p:cNvSpPr/>
            <p:nvPr/>
          </p:nvSpPr>
          <p:spPr>
            <a:xfrm>
              <a:off x="8071546" y="4040295"/>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73" name="object 69"/>
            <p:cNvSpPr/>
            <p:nvPr/>
          </p:nvSpPr>
          <p:spPr>
            <a:xfrm>
              <a:off x="8071546" y="4124655"/>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74" name="object 70"/>
            <p:cNvSpPr/>
            <p:nvPr/>
          </p:nvSpPr>
          <p:spPr>
            <a:xfrm>
              <a:off x="6583202" y="3952393"/>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75" name="object 71"/>
            <p:cNvSpPr/>
            <p:nvPr/>
          </p:nvSpPr>
          <p:spPr>
            <a:xfrm>
              <a:off x="6583202" y="4124655"/>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76" name="object 72"/>
            <p:cNvSpPr/>
            <p:nvPr/>
          </p:nvSpPr>
          <p:spPr>
            <a:xfrm>
              <a:off x="7566480" y="3952393"/>
              <a:ext cx="177800" cy="262255"/>
            </a:xfrm>
            <a:custGeom>
              <a:avLst/>
              <a:gdLst/>
              <a:ahLst/>
              <a:cxnLst/>
              <a:rect l="l" t="t" r="r" b="b"/>
              <a:pathLst>
                <a:path w="177800" h="262254">
                  <a:moveTo>
                    <a:pt x="0" y="0"/>
                  </a:moveTo>
                  <a:lnTo>
                    <a:pt x="177336" y="0"/>
                  </a:lnTo>
                  <a:lnTo>
                    <a:pt x="177336" y="261824"/>
                  </a:lnTo>
                  <a:lnTo>
                    <a:pt x="0" y="261824"/>
                  </a:lnTo>
                  <a:lnTo>
                    <a:pt x="0" y="0"/>
                  </a:lnTo>
                  <a:close/>
                </a:path>
              </a:pathLst>
            </a:custGeom>
            <a:ln w="6350">
              <a:solidFill>
                <a:srgbClr val="000000"/>
              </a:solidFill>
            </a:ln>
          </p:spPr>
          <p:txBody>
            <a:bodyPr wrap="square" lIns="0" tIns="0" rIns="0" bIns="0" rtlCol="0"/>
            <a:lstStyle/>
            <a:p>
              <a:endParaRPr/>
            </a:p>
          </p:txBody>
        </p:sp>
        <p:sp>
          <p:nvSpPr>
            <p:cNvPr id="77" name="object 73"/>
            <p:cNvSpPr/>
            <p:nvPr/>
          </p:nvSpPr>
          <p:spPr>
            <a:xfrm>
              <a:off x="7566480" y="4040295"/>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78" name="object 74"/>
            <p:cNvSpPr/>
            <p:nvPr/>
          </p:nvSpPr>
          <p:spPr>
            <a:xfrm>
              <a:off x="7566480" y="4124655"/>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79" name="object 75"/>
            <p:cNvSpPr txBox="1"/>
            <p:nvPr/>
          </p:nvSpPr>
          <p:spPr>
            <a:xfrm>
              <a:off x="6595668" y="3782059"/>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80" name="object 76"/>
            <p:cNvSpPr txBox="1"/>
            <p:nvPr/>
          </p:nvSpPr>
          <p:spPr>
            <a:xfrm>
              <a:off x="7602004" y="3788155"/>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81" name="object 77"/>
            <p:cNvSpPr txBox="1"/>
            <p:nvPr/>
          </p:nvSpPr>
          <p:spPr>
            <a:xfrm>
              <a:off x="8104046" y="3775964"/>
              <a:ext cx="641350" cy="18859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m</a:t>
              </a:r>
              <a:endParaRPr sz="1600">
                <a:latin typeface="Calibri"/>
                <a:cs typeface="Calibri"/>
              </a:endParaRPr>
            </a:p>
            <a:p>
              <a:pPr marL="24765">
                <a:lnSpc>
                  <a:spcPct val="100000"/>
                </a:lnSpc>
                <a:spcBef>
                  <a:spcPts val="1225"/>
                </a:spcBef>
              </a:pPr>
              <a:r>
                <a:rPr sz="1400" dirty="0">
                  <a:latin typeface="Calibri"/>
                  <a:cs typeface="Calibri"/>
                </a:rPr>
                <a:t>…</a:t>
              </a:r>
              <a:endParaRPr sz="1400">
                <a:latin typeface="Calibri"/>
                <a:cs typeface="Calibri"/>
              </a:endParaRPr>
            </a:p>
          </p:txBody>
        </p:sp>
        <p:sp>
          <p:nvSpPr>
            <p:cNvPr id="82" name="object 78"/>
            <p:cNvSpPr/>
            <p:nvPr/>
          </p:nvSpPr>
          <p:spPr>
            <a:xfrm>
              <a:off x="8391874" y="3505660"/>
              <a:ext cx="100330" cy="692150"/>
            </a:xfrm>
            <a:custGeom>
              <a:avLst/>
              <a:gdLst/>
              <a:ahLst/>
              <a:cxnLst/>
              <a:rect l="l" t="t" r="r" b="b"/>
              <a:pathLst>
                <a:path w="100329" h="692150">
                  <a:moveTo>
                    <a:pt x="5311" y="600911"/>
                  </a:moveTo>
                  <a:lnTo>
                    <a:pt x="767" y="603562"/>
                  </a:lnTo>
                  <a:lnTo>
                    <a:pt x="0" y="606479"/>
                  </a:lnTo>
                  <a:lnTo>
                    <a:pt x="49889" y="692002"/>
                  </a:lnTo>
                  <a:lnTo>
                    <a:pt x="55403" y="682550"/>
                  </a:lnTo>
                  <a:lnTo>
                    <a:pt x="45126" y="682550"/>
                  </a:lnTo>
                  <a:lnTo>
                    <a:pt x="45126" y="664934"/>
                  </a:lnTo>
                  <a:lnTo>
                    <a:pt x="8228" y="601679"/>
                  </a:lnTo>
                  <a:lnTo>
                    <a:pt x="5311" y="600911"/>
                  </a:lnTo>
                  <a:close/>
                </a:path>
                <a:path w="100329" h="692150">
                  <a:moveTo>
                    <a:pt x="45126" y="664934"/>
                  </a:moveTo>
                  <a:lnTo>
                    <a:pt x="45126" y="682550"/>
                  </a:lnTo>
                  <a:lnTo>
                    <a:pt x="54651" y="682550"/>
                  </a:lnTo>
                  <a:lnTo>
                    <a:pt x="54651" y="680151"/>
                  </a:lnTo>
                  <a:lnTo>
                    <a:pt x="45775" y="680151"/>
                  </a:lnTo>
                  <a:lnTo>
                    <a:pt x="49889" y="673099"/>
                  </a:lnTo>
                  <a:lnTo>
                    <a:pt x="45126" y="664934"/>
                  </a:lnTo>
                  <a:close/>
                </a:path>
                <a:path w="100329" h="692150">
                  <a:moveTo>
                    <a:pt x="94466" y="600911"/>
                  </a:moveTo>
                  <a:lnTo>
                    <a:pt x="91550" y="601679"/>
                  </a:lnTo>
                  <a:lnTo>
                    <a:pt x="54651" y="664934"/>
                  </a:lnTo>
                  <a:lnTo>
                    <a:pt x="54651" y="682550"/>
                  </a:lnTo>
                  <a:lnTo>
                    <a:pt x="55403" y="682550"/>
                  </a:lnTo>
                  <a:lnTo>
                    <a:pt x="99778" y="606478"/>
                  </a:lnTo>
                  <a:lnTo>
                    <a:pt x="99010" y="603562"/>
                  </a:lnTo>
                  <a:lnTo>
                    <a:pt x="94466" y="600911"/>
                  </a:lnTo>
                  <a:close/>
                </a:path>
                <a:path w="100329" h="692150">
                  <a:moveTo>
                    <a:pt x="49889" y="673099"/>
                  </a:moveTo>
                  <a:lnTo>
                    <a:pt x="45775" y="680151"/>
                  </a:lnTo>
                  <a:lnTo>
                    <a:pt x="54002" y="680151"/>
                  </a:lnTo>
                  <a:lnTo>
                    <a:pt x="49889" y="673099"/>
                  </a:lnTo>
                  <a:close/>
                </a:path>
                <a:path w="100329" h="692150">
                  <a:moveTo>
                    <a:pt x="54651" y="664934"/>
                  </a:moveTo>
                  <a:lnTo>
                    <a:pt x="49889" y="673099"/>
                  </a:lnTo>
                  <a:lnTo>
                    <a:pt x="54002" y="680151"/>
                  </a:lnTo>
                  <a:lnTo>
                    <a:pt x="54651" y="680151"/>
                  </a:lnTo>
                  <a:lnTo>
                    <a:pt x="54651" y="664934"/>
                  </a:lnTo>
                  <a:close/>
                </a:path>
                <a:path w="100329" h="692150">
                  <a:moveTo>
                    <a:pt x="49888" y="18903"/>
                  </a:moveTo>
                  <a:lnTo>
                    <a:pt x="45125" y="27067"/>
                  </a:lnTo>
                  <a:lnTo>
                    <a:pt x="45126" y="664934"/>
                  </a:lnTo>
                  <a:lnTo>
                    <a:pt x="49889" y="673099"/>
                  </a:lnTo>
                  <a:lnTo>
                    <a:pt x="54651" y="664934"/>
                  </a:lnTo>
                  <a:lnTo>
                    <a:pt x="54650" y="27067"/>
                  </a:lnTo>
                  <a:lnTo>
                    <a:pt x="49888" y="18903"/>
                  </a:lnTo>
                  <a:close/>
                </a:path>
                <a:path w="100329" h="692150">
                  <a:moveTo>
                    <a:pt x="49888" y="0"/>
                  </a:moveTo>
                  <a:lnTo>
                    <a:pt x="0" y="85524"/>
                  </a:lnTo>
                  <a:lnTo>
                    <a:pt x="767" y="88440"/>
                  </a:lnTo>
                  <a:lnTo>
                    <a:pt x="5311" y="91090"/>
                  </a:lnTo>
                  <a:lnTo>
                    <a:pt x="8227" y="90323"/>
                  </a:lnTo>
                  <a:lnTo>
                    <a:pt x="45125" y="27067"/>
                  </a:lnTo>
                  <a:lnTo>
                    <a:pt x="45125" y="9452"/>
                  </a:lnTo>
                  <a:lnTo>
                    <a:pt x="55402" y="9452"/>
                  </a:lnTo>
                  <a:lnTo>
                    <a:pt x="49888" y="0"/>
                  </a:lnTo>
                  <a:close/>
                </a:path>
                <a:path w="100329" h="692150">
                  <a:moveTo>
                    <a:pt x="55402" y="9452"/>
                  </a:moveTo>
                  <a:lnTo>
                    <a:pt x="54650" y="9452"/>
                  </a:lnTo>
                  <a:lnTo>
                    <a:pt x="54650" y="27067"/>
                  </a:lnTo>
                  <a:lnTo>
                    <a:pt x="91550" y="90323"/>
                  </a:lnTo>
                  <a:lnTo>
                    <a:pt x="94466" y="91090"/>
                  </a:lnTo>
                  <a:lnTo>
                    <a:pt x="99010" y="88440"/>
                  </a:lnTo>
                  <a:lnTo>
                    <a:pt x="99777" y="85524"/>
                  </a:lnTo>
                  <a:lnTo>
                    <a:pt x="55402" y="9452"/>
                  </a:lnTo>
                  <a:close/>
                </a:path>
                <a:path w="100329" h="692150">
                  <a:moveTo>
                    <a:pt x="54650" y="9452"/>
                  </a:moveTo>
                  <a:lnTo>
                    <a:pt x="45125" y="9452"/>
                  </a:lnTo>
                  <a:lnTo>
                    <a:pt x="45125" y="27067"/>
                  </a:lnTo>
                  <a:lnTo>
                    <a:pt x="49888" y="18903"/>
                  </a:lnTo>
                  <a:lnTo>
                    <a:pt x="45774" y="11851"/>
                  </a:lnTo>
                  <a:lnTo>
                    <a:pt x="54650" y="11851"/>
                  </a:lnTo>
                  <a:lnTo>
                    <a:pt x="54650" y="9452"/>
                  </a:lnTo>
                  <a:close/>
                </a:path>
                <a:path w="100329" h="692150">
                  <a:moveTo>
                    <a:pt x="54650" y="11851"/>
                  </a:moveTo>
                  <a:lnTo>
                    <a:pt x="54001" y="11851"/>
                  </a:lnTo>
                  <a:lnTo>
                    <a:pt x="49888" y="18903"/>
                  </a:lnTo>
                  <a:lnTo>
                    <a:pt x="54650" y="27067"/>
                  </a:lnTo>
                  <a:lnTo>
                    <a:pt x="54650" y="11851"/>
                  </a:lnTo>
                  <a:close/>
                </a:path>
                <a:path w="100329" h="692150">
                  <a:moveTo>
                    <a:pt x="54001" y="11851"/>
                  </a:moveTo>
                  <a:lnTo>
                    <a:pt x="45774" y="11851"/>
                  </a:lnTo>
                  <a:lnTo>
                    <a:pt x="49888" y="18903"/>
                  </a:lnTo>
                  <a:lnTo>
                    <a:pt x="54001" y="11851"/>
                  </a:lnTo>
                  <a:close/>
                </a:path>
              </a:pathLst>
            </a:custGeom>
            <a:solidFill>
              <a:srgbClr val="262626"/>
            </a:solidFill>
          </p:spPr>
          <p:txBody>
            <a:bodyPr wrap="square" lIns="0" tIns="0" rIns="0" bIns="0" rtlCol="0"/>
            <a:lstStyle/>
            <a:p>
              <a:endParaRPr/>
            </a:p>
          </p:txBody>
        </p:sp>
        <p:sp>
          <p:nvSpPr>
            <p:cNvPr id="83" name="object 79"/>
            <p:cNvSpPr txBox="1"/>
            <p:nvPr/>
          </p:nvSpPr>
          <p:spPr>
            <a:xfrm>
              <a:off x="7086271" y="3565651"/>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84" name="object 80"/>
            <p:cNvSpPr/>
            <p:nvPr/>
          </p:nvSpPr>
          <p:spPr>
            <a:xfrm>
              <a:off x="6580323" y="3488659"/>
              <a:ext cx="177800" cy="274955"/>
            </a:xfrm>
            <a:custGeom>
              <a:avLst/>
              <a:gdLst/>
              <a:ahLst/>
              <a:cxnLst/>
              <a:rect l="l" t="t" r="r" b="b"/>
              <a:pathLst>
                <a:path w="177800" h="274954">
                  <a:moveTo>
                    <a:pt x="0" y="0"/>
                  </a:moveTo>
                  <a:lnTo>
                    <a:pt x="177336" y="0"/>
                  </a:lnTo>
                  <a:lnTo>
                    <a:pt x="177336" y="274672"/>
                  </a:lnTo>
                  <a:lnTo>
                    <a:pt x="0" y="274672"/>
                  </a:lnTo>
                  <a:lnTo>
                    <a:pt x="0" y="0"/>
                  </a:lnTo>
                  <a:close/>
                </a:path>
              </a:pathLst>
            </a:custGeom>
            <a:ln w="6350">
              <a:solidFill>
                <a:srgbClr val="000000"/>
              </a:solidFill>
            </a:ln>
          </p:spPr>
          <p:txBody>
            <a:bodyPr wrap="square" lIns="0" tIns="0" rIns="0" bIns="0" rtlCol="0"/>
            <a:lstStyle/>
            <a:p>
              <a:endParaRPr/>
            </a:p>
          </p:txBody>
        </p:sp>
        <p:sp>
          <p:nvSpPr>
            <p:cNvPr id="85" name="object 81"/>
            <p:cNvSpPr/>
            <p:nvPr/>
          </p:nvSpPr>
          <p:spPr>
            <a:xfrm>
              <a:off x="6582920" y="3576391"/>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86" name="object 82"/>
            <p:cNvSpPr/>
            <p:nvPr/>
          </p:nvSpPr>
          <p:spPr>
            <a:xfrm>
              <a:off x="7563882" y="3485846"/>
              <a:ext cx="177800" cy="277495"/>
            </a:xfrm>
            <a:custGeom>
              <a:avLst/>
              <a:gdLst/>
              <a:ahLst/>
              <a:cxnLst/>
              <a:rect l="l" t="t" r="r" b="b"/>
              <a:pathLst>
                <a:path w="177800" h="277495">
                  <a:moveTo>
                    <a:pt x="0" y="0"/>
                  </a:moveTo>
                  <a:lnTo>
                    <a:pt x="177336" y="0"/>
                  </a:lnTo>
                  <a:lnTo>
                    <a:pt x="177336" y="277487"/>
                  </a:lnTo>
                  <a:lnTo>
                    <a:pt x="0" y="277487"/>
                  </a:lnTo>
                  <a:lnTo>
                    <a:pt x="0" y="0"/>
                  </a:lnTo>
                  <a:close/>
                </a:path>
              </a:pathLst>
            </a:custGeom>
            <a:ln w="6350">
              <a:solidFill>
                <a:srgbClr val="000000"/>
              </a:solidFill>
            </a:ln>
          </p:spPr>
          <p:txBody>
            <a:bodyPr wrap="square" lIns="0" tIns="0" rIns="0" bIns="0" rtlCol="0"/>
            <a:lstStyle/>
            <a:p>
              <a:endParaRPr/>
            </a:p>
          </p:txBody>
        </p:sp>
        <p:sp>
          <p:nvSpPr>
            <p:cNvPr id="87" name="object 83"/>
            <p:cNvSpPr/>
            <p:nvPr/>
          </p:nvSpPr>
          <p:spPr>
            <a:xfrm>
              <a:off x="7566480" y="3573577"/>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88" name="object 84"/>
            <p:cNvSpPr/>
            <p:nvPr/>
          </p:nvSpPr>
          <p:spPr>
            <a:xfrm>
              <a:off x="7566480" y="3657937"/>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89" name="object 85"/>
            <p:cNvSpPr/>
            <p:nvPr/>
          </p:nvSpPr>
          <p:spPr>
            <a:xfrm>
              <a:off x="8071546" y="3485846"/>
              <a:ext cx="180340" cy="277495"/>
            </a:xfrm>
            <a:custGeom>
              <a:avLst/>
              <a:gdLst/>
              <a:ahLst/>
              <a:cxnLst/>
              <a:rect l="l" t="t" r="r" b="b"/>
              <a:pathLst>
                <a:path w="180340" h="277495">
                  <a:moveTo>
                    <a:pt x="0" y="0"/>
                  </a:moveTo>
                  <a:lnTo>
                    <a:pt x="179932" y="0"/>
                  </a:lnTo>
                  <a:lnTo>
                    <a:pt x="179932" y="277486"/>
                  </a:lnTo>
                  <a:lnTo>
                    <a:pt x="0" y="277486"/>
                  </a:lnTo>
                  <a:lnTo>
                    <a:pt x="0" y="0"/>
                  </a:lnTo>
                  <a:close/>
                </a:path>
              </a:pathLst>
            </a:custGeom>
            <a:ln w="6350">
              <a:solidFill>
                <a:srgbClr val="000000"/>
              </a:solidFill>
            </a:ln>
          </p:spPr>
          <p:txBody>
            <a:bodyPr wrap="square" lIns="0" tIns="0" rIns="0" bIns="0" rtlCol="0"/>
            <a:lstStyle/>
            <a:p>
              <a:endParaRPr/>
            </a:p>
          </p:txBody>
        </p:sp>
        <p:sp>
          <p:nvSpPr>
            <p:cNvPr id="90" name="object 86"/>
            <p:cNvSpPr/>
            <p:nvPr/>
          </p:nvSpPr>
          <p:spPr>
            <a:xfrm>
              <a:off x="8074142" y="3573576"/>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91" name="object 87"/>
            <p:cNvSpPr/>
            <p:nvPr/>
          </p:nvSpPr>
          <p:spPr>
            <a:xfrm>
              <a:off x="8074142" y="3657936"/>
              <a:ext cx="177800" cy="0"/>
            </a:xfrm>
            <a:custGeom>
              <a:avLst/>
              <a:gdLst/>
              <a:ahLst/>
              <a:cxnLst/>
              <a:rect l="l" t="t" r="r" b="b"/>
              <a:pathLst>
                <a:path w="177800">
                  <a:moveTo>
                    <a:pt x="0" y="0"/>
                  </a:moveTo>
                  <a:lnTo>
                    <a:pt x="177336" y="1"/>
                  </a:lnTo>
                </a:path>
              </a:pathLst>
            </a:custGeom>
            <a:ln w="9525">
              <a:solidFill>
                <a:srgbClr val="262626"/>
              </a:solidFill>
            </a:ln>
          </p:spPr>
          <p:txBody>
            <a:bodyPr wrap="square" lIns="0" tIns="0" rIns="0" bIns="0" rtlCol="0"/>
            <a:lstStyle/>
            <a:p>
              <a:endParaRPr/>
            </a:p>
          </p:txBody>
        </p:sp>
        <p:sp>
          <p:nvSpPr>
            <p:cNvPr id="92" name="object 88"/>
            <p:cNvSpPr txBox="1"/>
            <p:nvPr/>
          </p:nvSpPr>
          <p:spPr>
            <a:xfrm>
              <a:off x="2624959" y="3894835"/>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93" name="object 89"/>
            <p:cNvSpPr/>
            <p:nvPr/>
          </p:nvSpPr>
          <p:spPr>
            <a:xfrm>
              <a:off x="6686725" y="2072938"/>
              <a:ext cx="147320" cy="0"/>
            </a:xfrm>
            <a:custGeom>
              <a:avLst/>
              <a:gdLst/>
              <a:ahLst/>
              <a:cxnLst/>
              <a:rect l="l" t="t" r="r" b="b"/>
              <a:pathLst>
                <a:path w="147320">
                  <a:moveTo>
                    <a:pt x="0" y="0"/>
                  </a:moveTo>
                  <a:lnTo>
                    <a:pt x="146698" y="0"/>
                  </a:lnTo>
                </a:path>
              </a:pathLst>
            </a:custGeom>
            <a:ln w="14633">
              <a:solidFill>
                <a:srgbClr val="262626"/>
              </a:solidFill>
            </a:ln>
          </p:spPr>
          <p:txBody>
            <a:bodyPr wrap="square" lIns="0" tIns="0" rIns="0" bIns="0" rtlCol="0"/>
            <a:lstStyle/>
            <a:p>
              <a:endParaRPr/>
            </a:p>
          </p:txBody>
        </p:sp>
        <p:sp>
          <p:nvSpPr>
            <p:cNvPr id="94" name="object 90"/>
            <p:cNvSpPr/>
            <p:nvPr/>
          </p:nvSpPr>
          <p:spPr>
            <a:xfrm>
              <a:off x="6419441" y="2072938"/>
              <a:ext cx="149225" cy="0"/>
            </a:xfrm>
            <a:custGeom>
              <a:avLst/>
              <a:gdLst/>
              <a:ahLst/>
              <a:cxnLst/>
              <a:rect l="l" t="t" r="r" b="b"/>
              <a:pathLst>
                <a:path w="149225">
                  <a:moveTo>
                    <a:pt x="0" y="0"/>
                  </a:moveTo>
                  <a:lnTo>
                    <a:pt x="148971" y="0"/>
                  </a:lnTo>
                </a:path>
              </a:pathLst>
            </a:custGeom>
            <a:ln w="14633">
              <a:solidFill>
                <a:srgbClr val="262626"/>
              </a:solidFill>
            </a:ln>
          </p:spPr>
          <p:txBody>
            <a:bodyPr wrap="square" lIns="0" tIns="0" rIns="0" bIns="0" rtlCol="0"/>
            <a:lstStyle/>
            <a:p>
              <a:endParaRPr/>
            </a:p>
          </p:txBody>
        </p:sp>
        <p:sp>
          <p:nvSpPr>
            <p:cNvPr id="95" name="object 91"/>
            <p:cNvSpPr/>
            <p:nvPr/>
          </p:nvSpPr>
          <p:spPr>
            <a:xfrm>
              <a:off x="6568412" y="2009118"/>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96" name="object 92"/>
            <p:cNvSpPr/>
            <p:nvPr/>
          </p:nvSpPr>
          <p:spPr>
            <a:xfrm>
              <a:off x="6568412" y="2009118"/>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97" name="object 93"/>
            <p:cNvSpPr/>
            <p:nvPr/>
          </p:nvSpPr>
          <p:spPr>
            <a:xfrm>
              <a:off x="7926942" y="2078156"/>
              <a:ext cx="185420" cy="0"/>
            </a:xfrm>
            <a:custGeom>
              <a:avLst/>
              <a:gdLst/>
              <a:ahLst/>
              <a:cxnLst/>
              <a:rect l="l" t="t" r="r" b="b"/>
              <a:pathLst>
                <a:path w="185420">
                  <a:moveTo>
                    <a:pt x="0" y="0"/>
                  </a:moveTo>
                  <a:lnTo>
                    <a:pt x="184896" y="0"/>
                  </a:lnTo>
                </a:path>
              </a:pathLst>
            </a:custGeom>
            <a:ln w="14633">
              <a:solidFill>
                <a:srgbClr val="262626"/>
              </a:solidFill>
            </a:ln>
          </p:spPr>
          <p:txBody>
            <a:bodyPr wrap="square" lIns="0" tIns="0" rIns="0" bIns="0" rtlCol="0"/>
            <a:lstStyle/>
            <a:p>
              <a:endParaRPr/>
            </a:p>
          </p:txBody>
        </p:sp>
        <p:sp>
          <p:nvSpPr>
            <p:cNvPr id="98" name="object 94"/>
            <p:cNvSpPr/>
            <p:nvPr/>
          </p:nvSpPr>
          <p:spPr>
            <a:xfrm>
              <a:off x="7682553" y="2078156"/>
              <a:ext cx="126364" cy="0"/>
            </a:xfrm>
            <a:custGeom>
              <a:avLst/>
              <a:gdLst/>
              <a:ahLst/>
              <a:cxnLst/>
              <a:rect l="l" t="t" r="r" b="b"/>
              <a:pathLst>
                <a:path w="126365">
                  <a:moveTo>
                    <a:pt x="0" y="0"/>
                  </a:moveTo>
                  <a:lnTo>
                    <a:pt x="126075" y="0"/>
                  </a:lnTo>
                </a:path>
              </a:pathLst>
            </a:custGeom>
            <a:ln w="14633">
              <a:solidFill>
                <a:srgbClr val="262626"/>
              </a:solidFill>
            </a:ln>
          </p:spPr>
          <p:txBody>
            <a:bodyPr wrap="square" lIns="0" tIns="0" rIns="0" bIns="0" rtlCol="0"/>
            <a:lstStyle/>
            <a:p>
              <a:endParaRPr/>
            </a:p>
          </p:txBody>
        </p:sp>
        <p:sp>
          <p:nvSpPr>
            <p:cNvPr id="99" name="object 95"/>
            <p:cNvSpPr txBox="1"/>
            <p:nvPr/>
          </p:nvSpPr>
          <p:spPr>
            <a:xfrm>
              <a:off x="7300584" y="1892300"/>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00" name="object 96"/>
            <p:cNvSpPr/>
            <p:nvPr/>
          </p:nvSpPr>
          <p:spPr>
            <a:xfrm>
              <a:off x="7128677" y="2551775"/>
              <a:ext cx="96520" cy="871219"/>
            </a:xfrm>
            <a:custGeom>
              <a:avLst/>
              <a:gdLst/>
              <a:ahLst/>
              <a:cxnLst/>
              <a:rect l="l" t="t" r="r" b="b"/>
              <a:pathLst>
                <a:path w="96520" h="871220">
                  <a:moveTo>
                    <a:pt x="49798" y="12597"/>
                  </a:moveTo>
                  <a:lnTo>
                    <a:pt x="46489" y="17959"/>
                  </a:lnTo>
                  <a:lnTo>
                    <a:pt x="25250" y="871010"/>
                  </a:lnTo>
                  <a:lnTo>
                    <a:pt x="31597" y="871167"/>
                  </a:lnTo>
                  <a:lnTo>
                    <a:pt x="52836" y="18117"/>
                  </a:lnTo>
                  <a:lnTo>
                    <a:pt x="49798" y="12597"/>
                  </a:lnTo>
                  <a:close/>
                </a:path>
                <a:path w="96520" h="871220">
                  <a:moveTo>
                    <a:pt x="53535" y="6220"/>
                  </a:moveTo>
                  <a:lnTo>
                    <a:pt x="46781" y="6220"/>
                  </a:lnTo>
                  <a:lnTo>
                    <a:pt x="53129" y="6377"/>
                  </a:lnTo>
                  <a:lnTo>
                    <a:pt x="52836" y="18117"/>
                  </a:lnTo>
                  <a:lnTo>
                    <a:pt x="90558" y="86649"/>
                  </a:lnTo>
                  <a:lnTo>
                    <a:pt x="92490" y="87208"/>
                  </a:lnTo>
                  <a:lnTo>
                    <a:pt x="95562" y="85517"/>
                  </a:lnTo>
                  <a:lnTo>
                    <a:pt x="96122" y="83586"/>
                  </a:lnTo>
                  <a:lnTo>
                    <a:pt x="53535" y="6220"/>
                  </a:lnTo>
                  <a:close/>
                </a:path>
                <a:path w="96520" h="871220">
                  <a:moveTo>
                    <a:pt x="50111" y="0"/>
                  </a:moveTo>
                  <a:lnTo>
                    <a:pt x="0" y="81193"/>
                  </a:lnTo>
                  <a:lnTo>
                    <a:pt x="462" y="83149"/>
                  </a:lnTo>
                  <a:lnTo>
                    <a:pt x="3446" y="84992"/>
                  </a:lnTo>
                  <a:lnTo>
                    <a:pt x="5403" y="84528"/>
                  </a:lnTo>
                  <a:lnTo>
                    <a:pt x="46489" y="17959"/>
                  </a:lnTo>
                  <a:lnTo>
                    <a:pt x="46781" y="6220"/>
                  </a:lnTo>
                  <a:lnTo>
                    <a:pt x="53535" y="6220"/>
                  </a:lnTo>
                  <a:lnTo>
                    <a:pt x="50111" y="0"/>
                  </a:lnTo>
                  <a:close/>
                </a:path>
                <a:path w="96520" h="871220">
                  <a:moveTo>
                    <a:pt x="53093" y="7829"/>
                  </a:moveTo>
                  <a:lnTo>
                    <a:pt x="47174" y="7829"/>
                  </a:lnTo>
                  <a:lnTo>
                    <a:pt x="52656" y="7966"/>
                  </a:lnTo>
                  <a:lnTo>
                    <a:pt x="49798" y="12597"/>
                  </a:lnTo>
                  <a:lnTo>
                    <a:pt x="52836" y="18117"/>
                  </a:lnTo>
                  <a:lnTo>
                    <a:pt x="53093" y="7829"/>
                  </a:lnTo>
                  <a:close/>
                </a:path>
                <a:path w="96520" h="871220">
                  <a:moveTo>
                    <a:pt x="46781" y="6220"/>
                  </a:moveTo>
                  <a:lnTo>
                    <a:pt x="46489" y="17959"/>
                  </a:lnTo>
                  <a:lnTo>
                    <a:pt x="49798" y="12597"/>
                  </a:lnTo>
                  <a:lnTo>
                    <a:pt x="47174" y="7829"/>
                  </a:lnTo>
                  <a:lnTo>
                    <a:pt x="53093" y="7829"/>
                  </a:lnTo>
                  <a:lnTo>
                    <a:pt x="53129" y="6377"/>
                  </a:lnTo>
                  <a:lnTo>
                    <a:pt x="46781" y="6220"/>
                  </a:lnTo>
                  <a:close/>
                </a:path>
                <a:path w="96520" h="871220">
                  <a:moveTo>
                    <a:pt x="47174" y="7829"/>
                  </a:moveTo>
                  <a:lnTo>
                    <a:pt x="49798" y="12597"/>
                  </a:lnTo>
                  <a:lnTo>
                    <a:pt x="52656" y="7966"/>
                  </a:lnTo>
                  <a:lnTo>
                    <a:pt x="47174" y="7829"/>
                  </a:lnTo>
                  <a:close/>
                </a:path>
              </a:pathLst>
            </a:custGeom>
            <a:solidFill>
              <a:srgbClr val="000000"/>
            </a:solidFill>
          </p:spPr>
          <p:txBody>
            <a:bodyPr wrap="square" lIns="0" tIns="0" rIns="0" bIns="0" rtlCol="0"/>
            <a:lstStyle/>
            <a:p>
              <a:endParaRPr/>
            </a:p>
          </p:txBody>
        </p:sp>
        <p:sp>
          <p:nvSpPr>
            <p:cNvPr id="101" name="object 97"/>
            <p:cNvSpPr/>
            <p:nvPr/>
          </p:nvSpPr>
          <p:spPr>
            <a:xfrm>
              <a:off x="6227884" y="2255756"/>
              <a:ext cx="951230" cy="177165"/>
            </a:xfrm>
            <a:custGeom>
              <a:avLst/>
              <a:gdLst/>
              <a:ahLst/>
              <a:cxnLst/>
              <a:rect l="l" t="t" r="r" b="b"/>
              <a:pathLst>
                <a:path w="951229" h="177164">
                  <a:moveTo>
                    <a:pt x="950905" y="176681"/>
                  </a:moveTo>
                  <a:lnTo>
                    <a:pt x="0" y="0"/>
                  </a:lnTo>
                </a:path>
              </a:pathLst>
            </a:custGeom>
            <a:ln w="6350">
              <a:solidFill>
                <a:srgbClr val="000000"/>
              </a:solidFill>
            </a:ln>
          </p:spPr>
          <p:txBody>
            <a:bodyPr wrap="square" lIns="0" tIns="0" rIns="0" bIns="0" rtlCol="0"/>
            <a:lstStyle/>
            <a:p>
              <a:endParaRPr/>
            </a:p>
          </p:txBody>
        </p:sp>
        <p:sp>
          <p:nvSpPr>
            <p:cNvPr id="102" name="object 98"/>
            <p:cNvSpPr/>
            <p:nvPr/>
          </p:nvSpPr>
          <p:spPr>
            <a:xfrm>
              <a:off x="7024978" y="2264039"/>
              <a:ext cx="154305" cy="168910"/>
            </a:xfrm>
            <a:custGeom>
              <a:avLst/>
              <a:gdLst/>
              <a:ahLst/>
              <a:cxnLst/>
              <a:rect l="l" t="t" r="r" b="b"/>
              <a:pathLst>
                <a:path w="154304" h="168910">
                  <a:moveTo>
                    <a:pt x="153811" y="168398"/>
                  </a:moveTo>
                  <a:lnTo>
                    <a:pt x="0" y="0"/>
                  </a:lnTo>
                </a:path>
              </a:pathLst>
            </a:custGeom>
            <a:ln w="6350">
              <a:solidFill>
                <a:srgbClr val="000000"/>
              </a:solidFill>
            </a:ln>
          </p:spPr>
          <p:txBody>
            <a:bodyPr wrap="square" lIns="0" tIns="0" rIns="0" bIns="0" rtlCol="0"/>
            <a:lstStyle/>
            <a:p>
              <a:endParaRPr/>
            </a:p>
          </p:txBody>
        </p:sp>
        <p:sp>
          <p:nvSpPr>
            <p:cNvPr id="103" name="object 99"/>
            <p:cNvSpPr/>
            <p:nvPr/>
          </p:nvSpPr>
          <p:spPr>
            <a:xfrm>
              <a:off x="7178788" y="2269257"/>
              <a:ext cx="1125220" cy="163195"/>
            </a:xfrm>
            <a:custGeom>
              <a:avLst/>
              <a:gdLst/>
              <a:ahLst/>
              <a:cxnLst/>
              <a:rect l="l" t="t" r="r" b="b"/>
              <a:pathLst>
                <a:path w="1125220" h="163194">
                  <a:moveTo>
                    <a:pt x="0" y="163180"/>
                  </a:moveTo>
                  <a:lnTo>
                    <a:pt x="1124606" y="0"/>
                  </a:lnTo>
                </a:path>
              </a:pathLst>
            </a:custGeom>
            <a:ln w="6350">
              <a:solidFill>
                <a:srgbClr val="000000"/>
              </a:solidFill>
            </a:ln>
          </p:spPr>
          <p:txBody>
            <a:bodyPr wrap="square" lIns="0" tIns="0" rIns="0" bIns="0" rtlCol="0"/>
            <a:lstStyle/>
            <a:p>
              <a:endParaRPr/>
            </a:p>
          </p:txBody>
        </p:sp>
        <p:sp>
          <p:nvSpPr>
            <p:cNvPr id="104" name="object 100"/>
            <p:cNvSpPr/>
            <p:nvPr/>
          </p:nvSpPr>
          <p:spPr>
            <a:xfrm>
              <a:off x="7098108" y="5155172"/>
              <a:ext cx="100330" cy="410845"/>
            </a:xfrm>
            <a:custGeom>
              <a:avLst/>
              <a:gdLst/>
              <a:ahLst/>
              <a:cxnLst/>
              <a:rect l="l" t="t" r="r" b="b"/>
              <a:pathLst>
                <a:path w="100329" h="410845">
                  <a:moveTo>
                    <a:pt x="50835" y="18900"/>
                  </a:moveTo>
                  <a:lnTo>
                    <a:pt x="45957" y="26995"/>
                  </a:lnTo>
                  <a:lnTo>
                    <a:pt x="40477" y="410370"/>
                  </a:lnTo>
                  <a:lnTo>
                    <a:pt x="50001" y="410505"/>
                  </a:lnTo>
                  <a:lnTo>
                    <a:pt x="55480" y="27131"/>
                  </a:lnTo>
                  <a:lnTo>
                    <a:pt x="50835" y="18900"/>
                  </a:lnTo>
                  <a:close/>
                </a:path>
                <a:path w="100329" h="410845">
                  <a:moveTo>
                    <a:pt x="56401" y="9384"/>
                  </a:moveTo>
                  <a:lnTo>
                    <a:pt x="46208" y="9384"/>
                  </a:lnTo>
                  <a:lnTo>
                    <a:pt x="55732" y="9519"/>
                  </a:lnTo>
                  <a:lnTo>
                    <a:pt x="55480" y="27131"/>
                  </a:lnTo>
                  <a:lnTo>
                    <a:pt x="91471" y="90909"/>
                  </a:lnTo>
                  <a:lnTo>
                    <a:pt x="94377" y="91718"/>
                  </a:lnTo>
                  <a:lnTo>
                    <a:pt x="98958" y="89132"/>
                  </a:lnTo>
                  <a:lnTo>
                    <a:pt x="99767" y="86227"/>
                  </a:lnTo>
                  <a:lnTo>
                    <a:pt x="56401" y="9384"/>
                  </a:lnTo>
                  <a:close/>
                </a:path>
                <a:path w="100329" h="410845">
                  <a:moveTo>
                    <a:pt x="51106" y="0"/>
                  </a:moveTo>
                  <a:lnTo>
                    <a:pt x="0" y="84801"/>
                  </a:lnTo>
                  <a:lnTo>
                    <a:pt x="725" y="87729"/>
                  </a:lnTo>
                  <a:lnTo>
                    <a:pt x="5231" y="90444"/>
                  </a:lnTo>
                  <a:lnTo>
                    <a:pt x="8157" y="89717"/>
                  </a:lnTo>
                  <a:lnTo>
                    <a:pt x="45957" y="26995"/>
                  </a:lnTo>
                  <a:lnTo>
                    <a:pt x="46208" y="9384"/>
                  </a:lnTo>
                  <a:lnTo>
                    <a:pt x="56401" y="9384"/>
                  </a:lnTo>
                  <a:lnTo>
                    <a:pt x="51106" y="0"/>
                  </a:lnTo>
                  <a:close/>
                </a:path>
                <a:path w="100329" h="410845">
                  <a:moveTo>
                    <a:pt x="55700" y="11790"/>
                  </a:moveTo>
                  <a:lnTo>
                    <a:pt x="46823" y="11790"/>
                  </a:lnTo>
                  <a:lnTo>
                    <a:pt x="55049" y="11908"/>
                  </a:lnTo>
                  <a:lnTo>
                    <a:pt x="50835" y="18900"/>
                  </a:lnTo>
                  <a:lnTo>
                    <a:pt x="55480" y="27131"/>
                  </a:lnTo>
                  <a:lnTo>
                    <a:pt x="55700" y="11790"/>
                  </a:lnTo>
                  <a:close/>
                </a:path>
                <a:path w="100329" h="410845">
                  <a:moveTo>
                    <a:pt x="46208" y="9384"/>
                  </a:moveTo>
                  <a:lnTo>
                    <a:pt x="45957" y="26995"/>
                  </a:lnTo>
                  <a:lnTo>
                    <a:pt x="50835" y="18900"/>
                  </a:lnTo>
                  <a:lnTo>
                    <a:pt x="46823" y="11790"/>
                  </a:lnTo>
                  <a:lnTo>
                    <a:pt x="55700" y="11790"/>
                  </a:lnTo>
                  <a:lnTo>
                    <a:pt x="55732" y="9519"/>
                  </a:lnTo>
                  <a:lnTo>
                    <a:pt x="46208" y="9384"/>
                  </a:lnTo>
                  <a:close/>
                </a:path>
                <a:path w="100329" h="410845">
                  <a:moveTo>
                    <a:pt x="46823" y="11790"/>
                  </a:moveTo>
                  <a:lnTo>
                    <a:pt x="50835" y="18900"/>
                  </a:lnTo>
                  <a:lnTo>
                    <a:pt x="55049" y="11908"/>
                  </a:lnTo>
                  <a:lnTo>
                    <a:pt x="46823" y="11790"/>
                  </a:lnTo>
                  <a:close/>
                </a:path>
              </a:pathLst>
            </a:custGeom>
            <a:solidFill>
              <a:srgbClr val="262626"/>
            </a:solidFill>
          </p:spPr>
          <p:txBody>
            <a:bodyPr wrap="square" lIns="0" tIns="0" rIns="0" bIns="0" rtlCol="0"/>
            <a:lstStyle/>
            <a:p>
              <a:endParaRPr/>
            </a:p>
          </p:txBody>
        </p:sp>
        <p:sp>
          <p:nvSpPr>
            <p:cNvPr id="105" name="object 101"/>
            <p:cNvSpPr/>
            <p:nvPr/>
          </p:nvSpPr>
          <p:spPr>
            <a:xfrm>
              <a:off x="2647345" y="5344481"/>
              <a:ext cx="3093720" cy="459105"/>
            </a:xfrm>
            <a:custGeom>
              <a:avLst/>
              <a:gdLst/>
              <a:ahLst/>
              <a:cxnLst/>
              <a:rect l="l" t="t" r="r" b="b"/>
              <a:pathLst>
                <a:path w="3093720" h="459104">
                  <a:moveTo>
                    <a:pt x="18306" y="35858"/>
                  </a:moveTo>
                  <a:lnTo>
                    <a:pt x="12488" y="38273"/>
                  </a:lnTo>
                  <a:lnTo>
                    <a:pt x="17456" y="42149"/>
                  </a:lnTo>
                  <a:lnTo>
                    <a:pt x="3092646" y="458532"/>
                  </a:lnTo>
                  <a:lnTo>
                    <a:pt x="3093499" y="452239"/>
                  </a:lnTo>
                  <a:lnTo>
                    <a:pt x="18306" y="35858"/>
                  </a:lnTo>
                  <a:close/>
                </a:path>
                <a:path w="3093720" h="459104">
                  <a:moveTo>
                    <a:pt x="88121" y="0"/>
                  </a:moveTo>
                  <a:lnTo>
                    <a:pt x="0" y="36582"/>
                  </a:lnTo>
                  <a:lnTo>
                    <a:pt x="75219" y="95281"/>
                  </a:lnTo>
                  <a:lnTo>
                    <a:pt x="77214" y="95036"/>
                  </a:lnTo>
                  <a:lnTo>
                    <a:pt x="79372" y="92271"/>
                  </a:lnTo>
                  <a:lnTo>
                    <a:pt x="79127" y="90276"/>
                  </a:lnTo>
                  <a:lnTo>
                    <a:pt x="17456" y="42149"/>
                  </a:lnTo>
                  <a:lnTo>
                    <a:pt x="5760" y="40566"/>
                  </a:lnTo>
                  <a:lnTo>
                    <a:pt x="6612" y="34274"/>
                  </a:lnTo>
                  <a:lnTo>
                    <a:pt x="22121" y="34274"/>
                  </a:lnTo>
                  <a:lnTo>
                    <a:pt x="90556" y="5864"/>
                  </a:lnTo>
                  <a:lnTo>
                    <a:pt x="91324" y="4006"/>
                  </a:lnTo>
                  <a:lnTo>
                    <a:pt x="89979" y="767"/>
                  </a:lnTo>
                  <a:lnTo>
                    <a:pt x="88121" y="0"/>
                  </a:lnTo>
                  <a:close/>
                </a:path>
                <a:path w="3093720" h="459104">
                  <a:moveTo>
                    <a:pt x="6612" y="34274"/>
                  </a:moveTo>
                  <a:lnTo>
                    <a:pt x="5760" y="40566"/>
                  </a:lnTo>
                  <a:lnTo>
                    <a:pt x="17456" y="42149"/>
                  </a:lnTo>
                  <a:lnTo>
                    <a:pt x="15163" y="40360"/>
                  </a:lnTo>
                  <a:lnTo>
                    <a:pt x="7461" y="40360"/>
                  </a:lnTo>
                  <a:lnTo>
                    <a:pt x="8197" y="34925"/>
                  </a:lnTo>
                  <a:lnTo>
                    <a:pt x="11415" y="34925"/>
                  </a:lnTo>
                  <a:lnTo>
                    <a:pt x="6612" y="34274"/>
                  </a:lnTo>
                  <a:close/>
                </a:path>
                <a:path w="3093720" h="459104">
                  <a:moveTo>
                    <a:pt x="8197" y="34925"/>
                  </a:moveTo>
                  <a:lnTo>
                    <a:pt x="7461" y="40360"/>
                  </a:lnTo>
                  <a:lnTo>
                    <a:pt x="12488" y="38273"/>
                  </a:lnTo>
                  <a:lnTo>
                    <a:pt x="8197" y="34925"/>
                  </a:lnTo>
                  <a:close/>
                </a:path>
                <a:path w="3093720" h="459104">
                  <a:moveTo>
                    <a:pt x="12488" y="38273"/>
                  </a:moveTo>
                  <a:lnTo>
                    <a:pt x="7461" y="40360"/>
                  </a:lnTo>
                  <a:lnTo>
                    <a:pt x="15163" y="40360"/>
                  </a:lnTo>
                  <a:lnTo>
                    <a:pt x="12488" y="38273"/>
                  </a:lnTo>
                  <a:close/>
                </a:path>
                <a:path w="3093720" h="459104">
                  <a:moveTo>
                    <a:pt x="11415" y="34925"/>
                  </a:moveTo>
                  <a:lnTo>
                    <a:pt x="8197" y="34925"/>
                  </a:lnTo>
                  <a:lnTo>
                    <a:pt x="12488" y="38273"/>
                  </a:lnTo>
                  <a:lnTo>
                    <a:pt x="18306" y="35858"/>
                  </a:lnTo>
                  <a:lnTo>
                    <a:pt x="11415" y="34925"/>
                  </a:lnTo>
                  <a:close/>
                </a:path>
                <a:path w="3093720" h="459104">
                  <a:moveTo>
                    <a:pt x="22121" y="34274"/>
                  </a:moveTo>
                  <a:lnTo>
                    <a:pt x="6612" y="34274"/>
                  </a:lnTo>
                  <a:lnTo>
                    <a:pt x="18306" y="35858"/>
                  </a:lnTo>
                  <a:lnTo>
                    <a:pt x="22121" y="34274"/>
                  </a:lnTo>
                  <a:close/>
                </a:path>
              </a:pathLst>
            </a:custGeom>
            <a:solidFill>
              <a:srgbClr val="000000"/>
            </a:solidFill>
          </p:spPr>
          <p:txBody>
            <a:bodyPr wrap="square" lIns="0" tIns="0" rIns="0" bIns="0" rtlCol="0"/>
            <a:lstStyle/>
            <a:p>
              <a:endParaRPr/>
            </a:p>
          </p:txBody>
        </p:sp>
        <p:sp>
          <p:nvSpPr>
            <p:cNvPr id="106" name="object 102"/>
            <p:cNvSpPr/>
            <p:nvPr/>
          </p:nvSpPr>
          <p:spPr>
            <a:xfrm>
              <a:off x="3706558" y="4214249"/>
              <a:ext cx="96520" cy="283210"/>
            </a:xfrm>
            <a:custGeom>
              <a:avLst/>
              <a:gdLst/>
              <a:ahLst/>
              <a:cxnLst/>
              <a:rect l="l" t="t" r="r" b="b"/>
              <a:pathLst>
                <a:path w="96520" h="283210">
                  <a:moveTo>
                    <a:pt x="48076" y="12603"/>
                  </a:moveTo>
                  <a:lnTo>
                    <a:pt x="44902" y="18045"/>
                  </a:lnTo>
                  <a:lnTo>
                    <a:pt x="44900" y="282735"/>
                  </a:lnTo>
                  <a:lnTo>
                    <a:pt x="51250" y="282735"/>
                  </a:lnTo>
                  <a:lnTo>
                    <a:pt x="51250" y="18045"/>
                  </a:lnTo>
                  <a:lnTo>
                    <a:pt x="48076" y="12603"/>
                  </a:lnTo>
                  <a:close/>
                </a:path>
                <a:path w="96520" h="283210">
                  <a:moveTo>
                    <a:pt x="48077" y="0"/>
                  </a:moveTo>
                  <a:lnTo>
                    <a:pt x="0" y="82416"/>
                  </a:lnTo>
                  <a:lnTo>
                    <a:pt x="511" y="84361"/>
                  </a:lnTo>
                  <a:lnTo>
                    <a:pt x="3540" y="86127"/>
                  </a:lnTo>
                  <a:lnTo>
                    <a:pt x="5485" y="85615"/>
                  </a:lnTo>
                  <a:lnTo>
                    <a:pt x="44900" y="18047"/>
                  </a:lnTo>
                  <a:lnTo>
                    <a:pt x="44902" y="6301"/>
                  </a:lnTo>
                  <a:lnTo>
                    <a:pt x="51753" y="6301"/>
                  </a:lnTo>
                  <a:lnTo>
                    <a:pt x="48077" y="0"/>
                  </a:lnTo>
                  <a:close/>
                </a:path>
                <a:path w="96520" h="283210">
                  <a:moveTo>
                    <a:pt x="51753" y="6301"/>
                  </a:moveTo>
                  <a:lnTo>
                    <a:pt x="51252" y="6301"/>
                  </a:lnTo>
                  <a:lnTo>
                    <a:pt x="51252" y="18047"/>
                  </a:lnTo>
                  <a:lnTo>
                    <a:pt x="90667" y="85615"/>
                  </a:lnTo>
                  <a:lnTo>
                    <a:pt x="92610" y="86127"/>
                  </a:lnTo>
                  <a:lnTo>
                    <a:pt x="95641" y="84361"/>
                  </a:lnTo>
                  <a:lnTo>
                    <a:pt x="96151" y="82416"/>
                  </a:lnTo>
                  <a:lnTo>
                    <a:pt x="51753" y="6301"/>
                  </a:lnTo>
                  <a:close/>
                </a:path>
                <a:path w="96520" h="283210">
                  <a:moveTo>
                    <a:pt x="51252" y="7901"/>
                  </a:moveTo>
                  <a:lnTo>
                    <a:pt x="50819" y="7901"/>
                  </a:lnTo>
                  <a:lnTo>
                    <a:pt x="48076" y="12603"/>
                  </a:lnTo>
                  <a:lnTo>
                    <a:pt x="51252" y="18047"/>
                  </a:lnTo>
                  <a:lnTo>
                    <a:pt x="51252" y="7901"/>
                  </a:lnTo>
                  <a:close/>
                </a:path>
                <a:path w="96520" h="283210">
                  <a:moveTo>
                    <a:pt x="51252" y="6301"/>
                  </a:moveTo>
                  <a:lnTo>
                    <a:pt x="44902" y="6301"/>
                  </a:lnTo>
                  <a:lnTo>
                    <a:pt x="44902" y="18045"/>
                  </a:lnTo>
                  <a:lnTo>
                    <a:pt x="48076" y="12603"/>
                  </a:lnTo>
                  <a:lnTo>
                    <a:pt x="45333" y="7901"/>
                  </a:lnTo>
                  <a:lnTo>
                    <a:pt x="51252" y="7901"/>
                  </a:lnTo>
                  <a:lnTo>
                    <a:pt x="51252" y="6301"/>
                  </a:lnTo>
                  <a:close/>
                </a:path>
                <a:path w="96520" h="283210">
                  <a:moveTo>
                    <a:pt x="50819" y="7901"/>
                  </a:moveTo>
                  <a:lnTo>
                    <a:pt x="45333" y="7901"/>
                  </a:lnTo>
                  <a:lnTo>
                    <a:pt x="48076" y="12603"/>
                  </a:lnTo>
                  <a:lnTo>
                    <a:pt x="50819" y="7901"/>
                  </a:lnTo>
                  <a:close/>
                </a:path>
              </a:pathLst>
            </a:custGeom>
            <a:solidFill>
              <a:srgbClr val="262626"/>
            </a:solidFill>
          </p:spPr>
          <p:txBody>
            <a:bodyPr wrap="square" lIns="0" tIns="0" rIns="0" bIns="0" rtlCol="0"/>
            <a:lstStyle/>
            <a:p>
              <a:endParaRPr/>
            </a:p>
          </p:txBody>
        </p:sp>
        <p:sp>
          <p:nvSpPr>
            <p:cNvPr id="107" name="object 103"/>
            <p:cNvSpPr/>
            <p:nvPr/>
          </p:nvSpPr>
          <p:spPr>
            <a:xfrm>
              <a:off x="2163819" y="4223068"/>
              <a:ext cx="96520" cy="283210"/>
            </a:xfrm>
            <a:custGeom>
              <a:avLst/>
              <a:gdLst/>
              <a:ahLst/>
              <a:cxnLst/>
              <a:rect l="l" t="t" r="r" b="b"/>
              <a:pathLst>
                <a:path w="96519" h="283210">
                  <a:moveTo>
                    <a:pt x="48076" y="12602"/>
                  </a:moveTo>
                  <a:lnTo>
                    <a:pt x="44901" y="18044"/>
                  </a:lnTo>
                  <a:lnTo>
                    <a:pt x="44900" y="282733"/>
                  </a:lnTo>
                  <a:lnTo>
                    <a:pt x="51250" y="282733"/>
                  </a:lnTo>
                  <a:lnTo>
                    <a:pt x="51250" y="18044"/>
                  </a:lnTo>
                  <a:lnTo>
                    <a:pt x="48076" y="12602"/>
                  </a:lnTo>
                  <a:close/>
                </a:path>
                <a:path w="96519" h="283210">
                  <a:moveTo>
                    <a:pt x="51751" y="6300"/>
                  </a:moveTo>
                  <a:lnTo>
                    <a:pt x="51250" y="6300"/>
                  </a:lnTo>
                  <a:lnTo>
                    <a:pt x="51251" y="18045"/>
                  </a:lnTo>
                  <a:lnTo>
                    <a:pt x="90666" y="85615"/>
                  </a:lnTo>
                  <a:lnTo>
                    <a:pt x="92613" y="86126"/>
                  </a:lnTo>
                  <a:lnTo>
                    <a:pt x="95639" y="84359"/>
                  </a:lnTo>
                  <a:lnTo>
                    <a:pt x="96151" y="82415"/>
                  </a:lnTo>
                  <a:lnTo>
                    <a:pt x="51751" y="6300"/>
                  </a:lnTo>
                  <a:close/>
                </a:path>
                <a:path w="96519" h="283210">
                  <a:moveTo>
                    <a:pt x="48075" y="0"/>
                  </a:moveTo>
                  <a:lnTo>
                    <a:pt x="0" y="82415"/>
                  </a:lnTo>
                  <a:lnTo>
                    <a:pt x="511" y="84359"/>
                  </a:lnTo>
                  <a:lnTo>
                    <a:pt x="3540" y="86126"/>
                  </a:lnTo>
                  <a:lnTo>
                    <a:pt x="5485" y="85614"/>
                  </a:lnTo>
                  <a:lnTo>
                    <a:pt x="44900" y="18045"/>
                  </a:lnTo>
                  <a:lnTo>
                    <a:pt x="44900" y="6300"/>
                  </a:lnTo>
                  <a:lnTo>
                    <a:pt x="51751" y="6300"/>
                  </a:lnTo>
                  <a:lnTo>
                    <a:pt x="48075" y="0"/>
                  </a:lnTo>
                  <a:close/>
                </a:path>
                <a:path w="96519" h="283210">
                  <a:moveTo>
                    <a:pt x="51250" y="6300"/>
                  </a:moveTo>
                  <a:lnTo>
                    <a:pt x="44900" y="6300"/>
                  </a:lnTo>
                  <a:lnTo>
                    <a:pt x="44900" y="18045"/>
                  </a:lnTo>
                  <a:lnTo>
                    <a:pt x="48076" y="12602"/>
                  </a:lnTo>
                  <a:lnTo>
                    <a:pt x="45333" y="7900"/>
                  </a:lnTo>
                  <a:lnTo>
                    <a:pt x="51250" y="7900"/>
                  </a:lnTo>
                  <a:lnTo>
                    <a:pt x="51250" y="6300"/>
                  </a:lnTo>
                  <a:close/>
                </a:path>
                <a:path w="96519" h="283210">
                  <a:moveTo>
                    <a:pt x="51250" y="7900"/>
                  </a:moveTo>
                  <a:lnTo>
                    <a:pt x="50819" y="7900"/>
                  </a:lnTo>
                  <a:lnTo>
                    <a:pt x="48076" y="12602"/>
                  </a:lnTo>
                  <a:lnTo>
                    <a:pt x="51250" y="18044"/>
                  </a:lnTo>
                  <a:lnTo>
                    <a:pt x="51250" y="7900"/>
                  </a:lnTo>
                  <a:close/>
                </a:path>
                <a:path w="96519" h="283210">
                  <a:moveTo>
                    <a:pt x="50819" y="7900"/>
                  </a:moveTo>
                  <a:lnTo>
                    <a:pt x="45333" y="7900"/>
                  </a:lnTo>
                  <a:lnTo>
                    <a:pt x="48076" y="12602"/>
                  </a:lnTo>
                  <a:lnTo>
                    <a:pt x="50819" y="7900"/>
                  </a:lnTo>
                  <a:close/>
                </a:path>
              </a:pathLst>
            </a:custGeom>
            <a:solidFill>
              <a:srgbClr val="262626"/>
            </a:solidFill>
          </p:spPr>
          <p:txBody>
            <a:bodyPr wrap="square" lIns="0" tIns="0" rIns="0" bIns="0" rtlCol="0"/>
            <a:lstStyle/>
            <a:p>
              <a:endParaRPr/>
            </a:p>
          </p:txBody>
        </p:sp>
        <p:sp>
          <p:nvSpPr>
            <p:cNvPr id="108" name="object 104"/>
            <p:cNvSpPr/>
            <p:nvPr/>
          </p:nvSpPr>
          <p:spPr>
            <a:xfrm>
              <a:off x="3179022" y="3676911"/>
              <a:ext cx="96520" cy="283210"/>
            </a:xfrm>
            <a:custGeom>
              <a:avLst/>
              <a:gdLst/>
              <a:ahLst/>
              <a:cxnLst/>
              <a:rect l="l" t="t" r="r" b="b"/>
              <a:pathLst>
                <a:path w="96520" h="283210">
                  <a:moveTo>
                    <a:pt x="48076" y="12602"/>
                  </a:moveTo>
                  <a:lnTo>
                    <a:pt x="44901" y="18044"/>
                  </a:lnTo>
                  <a:lnTo>
                    <a:pt x="44899" y="282733"/>
                  </a:lnTo>
                  <a:lnTo>
                    <a:pt x="51249" y="282733"/>
                  </a:lnTo>
                  <a:lnTo>
                    <a:pt x="51250" y="18044"/>
                  </a:lnTo>
                  <a:lnTo>
                    <a:pt x="48076" y="12602"/>
                  </a:lnTo>
                  <a:close/>
                </a:path>
                <a:path w="96520" h="283210">
                  <a:moveTo>
                    <a:pt x="51751" y="6300"/>
                  </a:moveTo>
                  <a:lnTo>
                    <a:pt x="51250" y="6300"/>
                  </a:lnTo>
                  <a:lnTo>
                    <a:pt x="51251" y="18046"/>
                  </a:lnTo>
                  <a:lnTo>
                    <a:pt x="90666" y="85615"/>
                  </a:lnTo>
                  <a:lnTo>
                    <a:pt x="92613" y="86126"/>
                  </a:lnTo>
                  <a:lnTo>
                    <a:pt x="95639" y="84359"/>
                  </a:lnTo>
                  <a:lnTo>
                    <a:pt x="96151" y="82415"/>
                  </a:lnTo>
                  <a:lnTo>
                    <a:pt x="51751" y="6300"/>
                  </a:lnTo>
                  <a:close/>
                </a:path>
                <a:path w="96520" h="283210">
                  <a:moveTo>
                    <a:pt x="48075" y="0"/>
                  </a:moveTo>
                  <a:lnTo>
                    <a:pt x="0" y="82415"/>
                  </a:lnTo>
                  <a:lnTo>
                    <a:pt x="511" y="84359"/>
                  </a:lnTo>
                  <a:lnTo>
                    <a:pt x="3540" y="86126"/>
                  </a:lnTo>
                  <a:lnTo>
                    <a:pt x="5485" y="85614"/>
                  </a:lnTo>
                  <a:lnTo>
                    <a:pt x="44900" y="18046"/>
                  </a:lnTo>
                  <a:lnTo>
                    <a:pt x="44900" y="6300"/>
                  </a:lnTo>
                  <a:lnTo>
                    <a:pt x="51751" y="6300"/>
                  </a:lnTo>
                  <a:lnTo>
                    <a:pt x="48075" y="0"/>
                  </a:lnTo>
                  <a:close/>
                </a:path>
                <a:path w="96520" h="283210">
                  <a:moveTo>
                    <a:pt x="51250" y="6300"/>
                  </a:moveTo>
                  <a:lnTo>
                    <a:pt x="44900" y="6300"/>
                  </a:lnTo>
                  <a:lnTo>
                    <a:pt x="44900" y="18046"/>
                  </a:lnTo>
                  <a:lnTo>
                    <a:pt x="48076" y="12602"/>
                  </a:lnTo>
                  <a:lnTo>
                    <a:pt x="45333" y="7900"/>
                  </a:lnTo>
                  <a:lnTo>
                    <a:pt x="51250" y="7900"/>
                  </a:lnTo>
                  <a:lnTo>
                    <a:pt x="51250" y="6300"/>
                  </a:lnTo>
                  <a:close/>
                </a:path>
                <a:path w="96520" h="283210">
                  <a:moveTo>
                    <a:pt x="51250" y="7900"/>
                  </a:moveTo>
                  <a:lnTo>
                    <a:pt x="50819" y="7900"/>
                  </a:lnTo>
                  <a:lnTo>
                    <a:pt x="48076" y="12602"/>
                  </a:lnTo>
                  <a:lnTo>
                    <a:pt x="51250" y="18044"/>
                  </a:lnTo>
                  <a:lnTo>
                    <a:pt x="51250" y="7900"/>
                  </a:lnTo>
                  <a:close/>
                </a:path>
                <a:path w="96520" h="283210">
                  <a:moveTo>
                    <a:pt x="50819" y="7900"/>
                  </a:moveTo>
                  <a:lnTo>
                    <a:pt x="45333" y="7900"/>
                  </a:lnTo>
                  <a:lnTo>
                    <a:pt x="48076" y="12602"/>
                  </a:lnTo>
                  <a:lnTo>
                    <a:pt x="50819" y="7900"/>
                  </a:lnTo>
                  <a:close/>
                </a:path>
              </a:pathLst>
            </a:custGeom>
            <a:solidFill>
              <a:srgbClr val="262626"/>
            </a:solidFill>
          </p:spPr>
          <p:txBody>
            <a:bodyPr wrap="square" lIns="0" tIns="0" rIns="0" bIns="0" rtlCol="0"/>
            <a:lstStyle/>
            <a:p>
              <a:endParaRPr/>
            </a:p>
          </p:txBody>
        </p:sp>
        <p:sp>
          <p:nvSpPr>
            <p:cNvPr id="109" name="object 105"/>
            <p:cNvSpPr/>
            <p:nvPr/>
          </p:nvSpPr>
          <p:spPr>
            <a:xfrm>
              <a:off x="3706382" y="3674095"/>
              <a:ext cx="96520" cy="283210"/>
            </a:xfrm>
            <a:custGeom>
              <a:avLst/>
              <a:gdLst/>
              <a:ahLst/>
              <a:cxnLst/>
              <a:rect l="l" t="t" r="r" b="b"/>
              <a:pathLst>
                <a:path w="96520" h="283210">
                  <a:moveTo>
                    <a:pt x="48076" y="12602"/>
                  </a:moveTo>
                  <a:lnTo>
                    <a:pt x="44901" y="18044"/>
                  </a:lnTo>
                  <a:lnTo>
                    <a:pt x="44899" y="282735"/>
                  </a:lnTo>
                  <a:lnTo>
                    <a:pt x="51249" y="282735"/>
                  </a:lnTo>
                  <a:lnTo>
                    <a:pt x="51250" y="18044"/>
                  </a:lnTo>
                  <a:lnTo>
                    <a:pt x="48076" y="12602"/>
                  </a:lnTo>
                  <a:close/>
                </a:path>
                <a:path w="96520" h="283210">
                  <a:moveTo>
                    <a:pt x="48075" y="0"/>
                  </a:moveTo>
                  <a:lnTo>
                    <a:pt x="0" y="82416"/>
                  </a:lnTo>
                  <a:lnTo>
                    <a:pt x="513" y="84361"/>
                  </a:lnTo>
                  <a:lnTo>
                    <a:pt x="3540" y="86127"/>
                  </a:lnTo>
                  <a:lnTo>
                    <a:pt x="5484" y="85615"/>
                  </a:lnTo>
                  <a:lnTo>
                    <a:pt x="44900" y="18046"/>
                  </a:lnTo>
                  <a:lnTo>
                    <a:pt x="44900" y="6301"/>
                  </a:lnTo>
                  <a:lnTo>
                    <a:pt x="51751" y="6301"/>
                  </a:lnTo>
                  <a:lnTo>
                    <a:pt x="48075" y="0"/>
                  </a:lnTo>
                  <a:close/>
                </a:path>
                <a:path w="96520" h="283210">
                  <a:moveTo>
                    <a:pt x="51751" y="6301"/>
                  </a:moveTo>
                  <a:lnTo>
                    <a:pt x="51250" y="6301"/>
                  </a:lnTo>
                  <a:lnTo>
                    <a:pt x="51251" y="18046"/>
                  </a:lnTo>
                  <a:lnTo>
                    <a:pt x="90666" y="85615"/>
                  </a:lnTo>
                  <a:lnTo>
                    <a:pt x="92610" y="86127"/>
                  </a:lnTo>
                  <a:lnTo>
                    <a:pt x="95639" y="84359"/>
                  </a:lnTo>
                  <a:lnTo>
                    <a:pt x="96150" y="82415"/>
                  </a:lnTo>
                  <a:lnTo>
                    <a:pt x="51751" y="6301"/>
                  </a:lnTo>
                  <a:close/>
                </a:path>
                <a:path w="96520" h="283210">
                  <a:moveTo>
                    <a:pt x="51250" y="6301"/>
                  </a:moveTo>
                  <a:lnTo>
                    <a:pt x="44900" y="6301"/>
                  </a:lnTo>
                  <a:lnTo>
                    <a:pt x="44900" y="18046"/>
                  </a:lnTo>
                  <a:lnTo>
                    <a:pt x="48076" y="12602"/>
                  </a:lnTo>
                  <a:lnTo>
                    <a:pt x="45333" y="7900"/>
                  </a:lnTo>
                  <a:lnTo>
                    <a:pt x="51250" y="7900"/>
                  </a:lnTo>
                  <a:lnTo>
                    <a:pt x="51250" y="6301"/>
                  </a:lnTo>
                  <a:close/>
                </a:path>
                <a:path w="96520" h="283210">
                  <a:moveTo>
                    <a:pt x="51250" y="7900"/>
                  </a:moveTo>
                  <a:lnTo>
                    <a:pt x="50818" y="7900"/>
                  </a:lnTo>
                  <a:lnTo>
                    <a:pt x="48076" y="12602"/>
                  </a:lnTo>
                  <a:lnTo>
                    <a:pt x="51250" y="18044"/>
                  </a:lnTo>
                  <a:lnTo>
                    <a:pt x="51250" y="7900"/>
                  </a:lnTo>
                  <a:close/>
                </a:path>
                <a:path w="96520" h="283210">
                  <a:moveTo>
                    <a:pt x="50818" y="7900"/>
                  </a:moveTo>
                  <a:lnTo>
                    <a:pt x="45333" y="7900"/>
                  </a:lnTo>
                  <a:lnTo>
                    <a:pt x="48076" y="12602"/>
                  </a:lnTo>
                  <a:lnTo>
                    <a:pt x="50818" y="7900"/>
                  </a:lnTo>
                  <a:close/>
                </a:path>
              </a:pathLst>
            </a:custGeom>
            <a:solidFill>
              <a:srgbClr val="262626"/>
            </a:solidFill>
          </p:spPr>
          <p:txBody>
            <a:bodyPr wrap="square" lIns="0" tIns="0" rIns="0" bIns="0" rtlCol="0"/>
            <a:lstStyle/>
            <a:p>
              <a:endParaRPr/>
            </a:p>
          </p:txBody>
        </p:sp>
        <p:sp>
          <p:nvSpPr>
            <p:cNvPr id="110" name="object 106"/>
            <p:cNvSpPr/>
            <p:nvPr/>
          </p:nvSpPr>
          <p:spPr>
            <a:xfrm>
              <a:off x="2164062" y="3682913"/>
              <a:ext cx="96520" cy="283210"/>
            </a:xfrm>
            <a:custGeom>
              <a:avLst/>
              <a:gdLst/>
              <a:ahLst/>
              <a:cxnLst/>
              <a:rect l="l" t="t" r="r" b="b"/>
              <a:pathLst>
                <a:path w="96519" h="283210">
                  <a:moveTo>
                    <a:pt x="48076" y="12603"/>
                  </a:moveTo>
                  <a:lnTo>
                    <a:pt x="44902" y="18045"/>
                  </a:lnTo>
                  <a:lnTo>
                    <a:pt x="44900" y="282735"/>
                  </a:lnTo>
                  <a:lnTo>
                    <a:pt x="51250" y="282735"/>
                  </a:lnTo>
                  <a:lnTo>
                    <a:pt x="51250" y="18045"/>
                  </a:lnTo>
                  <a:lnTo>
                    <a:pt x="48076" y="12603"/>
                  </a:lnTo>
                  <a:close/>
                </a:path>
                <a:path w="96519" h="283210">
                  <a:moveTo>
                    <a:pt x="48077" y="0"/>
                  </a:moveTo>
                  <a:lnTo>
                    <a:pt x="0" y="82416"/>
                  </a:lnTo>
                  <a:lnTo>
                    <a:pt x="511" y="84361"/>
                  </a:lnTo>
                  <a:lnTo>
                    <a:pt x="3542" y="86127"/>
                  </a:lnTo>
                  <a:lnTo>
                    <a:pt x="5485" y="85615"/>
                  </a:lnTo>
                  <a:lnTo>
                    <a:pt x="44900" y="18047"/>
                  </a:lnTo>
                  <a:lnTo>
                    <a:pt x="44902" y="6301"/>
                  </a:lnTo>
                  <a:lnTo>
                    <a:pt x="51753" y="6301"/>
                  </a:lnTo>
                  <a:lnTo>
                    <a:pt x="48077" y="0"/>
                  </a:lnTo>
                  <a:close/>
                </a:path>
                <a:path w="96519" h="283210">
                  <a:moveTo>
                    <a:pt x="51753" y="6301"/>
                  </a:moveTo>
                  <a:lnTo>
                    <a:pt x="51252" y="6301"/>
                  </a:lnTo>
                  <a:lnTo>
                    <a:pt x="51252" y="18047"/>
                  </a:lnTo>
                  <a:lnTo>
                    <a:pt x="90667" y="85615"/>
                  </a:lnTo>
                  <a:lnTo>
                    <a:pt x="92612" y="86127"/>
                  </a:lnTo>
                  <a:lnTo>
                    <a:pt x="95641" y="84361"/>
                  </a:lnTo>
                  <a:lnTo>
                    <a:pt x="96152" y="82416"/>
                  </a:lnTo>
                  <a:lnTo>
                    <a:pt x="51753" y="6301"/>
                  </a:lnTo>
                  <a:close/>
                </a:path>
                <a:path w="96519" h="283210">
                  <a:moveTo>
                    <a:pt x="51252" y="7901"/>
                  </a:moveTo>
                  <a:lnTo>
                    <a:pt x="50819" y="7901"/>
                  </a:lnTo>
                  <a:lnTo>
                    <a:pt x="48076" y="12603"/>
                  </a:lnTo>
                  <a:lnTo>
                    <a:pt x="51252" y="18047"/>
                  </a:lnTo>
                  <a:lnTo>
                    <a:pt x="51252" y="7901"/>
                  </a:lnTo>
                  <a:close/>
                </a:path>
                <a:path w="96519" h="283210">
                  <a:moveTo>
                    <a:pt x="51252" y="6301"/>
                  </a:moveTo>
                  <a:lnTo>
                    <a:pt x="44902" y="6301"/>
                  </a:lnTo>
                  <a:lnTo>
                    <a:pt x="44902" y="18045"/>
                  </a:lnTo>
                  <a:lnTo>
                    <a:pt x="48076" y="12603"/>
                  </a:lnTo>
                  <a:lnTo>
                    <a:pt x="45333" y="7901"/>
                  </a:lnTo>
                  <a:lnTo>
                    <a:pt x="51252" y="7901"/>
                  </a:lnTo>
                  <a:lnTo>
                    <a:pt x="51252" y="6301"/>
                  </a:lnTo>
                  <a:close/>
                </a:path>
                <a:path w="96519" h="283210">
                  <a:moveTo>
                    <a:pt x="50819" y="7901"/>
                  </a:moveTo>
                  <a:lnTo>
                    <a:pt x="45333" y="7901"/>
                  </a:lnTo>
                  <a:lnTo>
                    <a:pt x="48076" y="12603"/>
                  </a:lnTo>
                  <a:lnTo>
                    <a:pt x="50819" y="7901"/>
                  </a:lnTo>
                  <a:close/>
                </a:path>
              </a:pathLst>
            </a:custGeom>
            <a:solidFill>
              <a:srgbClr val="262626"/>
            </a:solidFill>
          </p:spPr>
          <p:txBody>
            <a:bodyPr wrap="square" lIns="0" tIns="0" rIns="0" bIns="0" rtlCol="0"/>
            <a:lstStyle/>
            <a:p>
              <a:endParaRPr/>
            </a:p>
          </p:txBody>
        </p:sp>
        <p:sp>
          <p:nvSpPr>
            <p:cNvPr id="111" name="object 107"/>
            <p:cNvSpPr txBox="1"/>
            <p:nvPr/>
          </p:nvSpPr>
          <p:spPr>
            <a:xfrm>
              <a:off x="6127965" y="1910587"/>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1</a:t>
              </a:r>
              <a:endParaRPr sz="1350" baseline="-21604">
                <a:latin typeface="Calibri"/>
                <a:cs typeface="Calibri"/>
              </a:endParaRPr>
            </a:p>
          </p:txBody>
        </p:sp>
        <p:sp>
          <p:nvSpPr>
            <p:cNvPr id="112" name="object 108"/>
            <p:cNvSpPr txBox="1"/>
            <p:nvPr/>
          </p:nvSpPr>
          <p:spPr>
            <a:xfrm>
              <a:off x="6915022" y="1910587"/>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2</a:t>
              </a:r>
              <a:endParaRPr sz="1350" baseline="-21604">
                <a:latin typeface="Calibri"/>
                <a:cs typeface="Calibri"/>
              </a:endParaRPr>
            </a:p>
          </p:txBody>
        </p:sp>
        <p:sp>
          <p:nvSpPr>
            <p:cNvPr id="113" name="object 109"/>
            <p:cNvSpPr txBox="1"/>
            <p:nvPr/>
          </p:nvSpPr>
          <p:spPr>
            <a:xfrm>
              <a:off x="8198642" y="1910587"/>
              <a:ext cx="219710" cy="238125"/>
            </a:xfrm>
            <a:prstGeom prst="rect">
              <a:avLst/>
            </a:prstGeom>
          </p:spPr>
          <p:txBody>
            <a:bodyPr vert="horz" wrap="square" lIns="0" tIns="11430" rIns="0" bIns="0" rtlCol="0">
              <a:spAutoFit/>
            </a:bodyPr>
            <a:lstStyle/>
            <a:p>
              <a:pPr marL="38100">
                <a:lnSpc>
                  <a:spcPct val="100000"/>
                </a:lnSpc>
                <a:spcBef>
                  <a:spcPts val="90"/>
                </a:spcBef>
              </a:pPr>
              <a:r>
                <a:rPr sz="1400" spc="10" dirty="0">
                  <a:latin typeface="Calibri"/>
                  <a:cs typeface="Calibri"/>
                </a:rPr>
                <a:t>y</a:t>
              </a:r>
              <a:r>
                <a:rPr sz="1350" spc="15" baseline="-21604" dirty="0">
                  <a:latin typeface="Calibri"/>
                  <a:cs typeface="Calibri"/>
                </a:rPr>
                <a:t>n</a:t>
              </a:r>
              <a:endParaRPr sz="1350" baseline="-21604">
                <a:latin typeface="Calibri"/>
                <a:cs typeface="Calibri"/>
              </a:endParaRPr>
            </a:p>
          </p:txBody>
        </p:sp>
        <p:sp>
          <p:nvSpPr>
            <p:cNvPr id="114" name="object 110"/>
            <p:cNvSpPr/>
            <p:nvPr/>
          </p:nvSpPr>
          <p:spPr>
            <a:xfrm>
              <a:off x="7808629" y="2009429"/>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115" name="object 111"/>
            <p:cNvSpPr/>
            <p:nvPr/>
          </p:nvSpPr>
          <p:spPr>
            <a:xfrm>
              <a:off x="7808629" y="2009429"/>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116" name="object 112"/>
            <p:cNvSpPr/>
            <p:nvPr/>
          </p:nvSpPr>
          <p:spPr>
            <a:xfrm>
              <a:off x="7119631" y="2432437"/>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117" name="object 113"/>
            <p:cNvSpPr/>
            <p:nvPr/>
          </p:nvSpPr>
          <p:spPr>
            <a:xfrm>
              <a:off x="7119631" y="2432437"/>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118" name="object 114"/>
            <p:cNvSpPr/>
            <p:nvPr/>
          </p:nvSpPr>
          <p:spPr>
            <a:xfrm>
              <a:off x="3178778" y="4217065"/>
              <a:ext cx="96520" cy="283210"/>
            </a:xfrm>
            <a:custGeom>
              <a:avLst/>
              <a:gdLst/>
              <a:ahLst/>
              <a:cxnLst/>
              <a:rect l="l" t="t" r="r" b="b"/>
              <a:pathLst>
                <a:path w="96520" h="283210">
                  <a:moveTo>
                    <a:pt x="48076" y="12602"/>
                  </a:moveTo>
                  <a:lnTo>
                    <a:pt x="44901" y="18044"/>
                  </a:lnTo>
                  <a:lnTo>
                    <a:pt x="44900" y="282735"/>
                  </a:lnTo>
                  <a:lnTo>
                    <a:pt x="51250" y="282735"/>
                  </a:lnTo>
                  <a:lnTo>
                    <a:pt x="51250" y="18044"/>
                  </a:lnTo>
                  <a:lnTo>
                    <a:pt x="48076" y="12602"/>
                  </a:lnTo>
                  <a:close/>
                </a:path>
                <a:path w="96520" h="283210">
                  <a:moveTo>
                    <a:pt x="48076" y="0"/>
                  </a:moveTo>
                  <a:lnTo>
                    <a:pt x="0" y="82416"/>
                  </a:lnTo>
                  <a:lnTo>
                    <a:pt x="511" y="84359"/>
                  </a:lnTo>
                  <a:lnTo>
                    <a:pt x="3540" y="86127"/>
                  </a:lnTo>
                  <a:lnTo>
                    <a:pt x="5484" y="85615"/>
                  </a:lnTo>
                  <a:lnTo>
                    <a:pt x="44900" y="18046"/>
                  </a:lnTo>
                  <a:lnTo>
                    <a:pt x="44901" y="6300"/>
                  </a:lnTo>
                  <a:lnTo>
                    <a:pt x="51752" y="6300"/>
                  </a:lnTo>
                  <a:lnTo>
                    <a:pt x="48076" y="0"/>
                  </a:lnTo>
                  <a:close/>
                </a:path>
                <a:path w="96520" h="283210">
                  <a:moveTo>
                    <a:pt x="51752" y="6300"/>
                  </a:moveTo>
                  <a:lnTo>
                    <a:pt x="51251" y="6300"/>
                  </a:lnTo>
                  <a:lnTo>
                    <a:pt x="51251" y="18046"/>
                  </a:lnTo>
                  <a:lnTo>
                    <a:pt x="90667" y="85615"/>
                  </a:lnTo>
                  <a:lnTo>
                    <a:pt x="92610" y="86127"/>
                  </a:lnTo>
                  <a:lnTo>
                    <a:pt x="95640" y="84359"/>
                  </a:lnTo>
                  <a:lnTo>
                    <a:pt x="96150" y="82415"/>
                  </a:lnTo>
                  <a:lnTo>
                    <a:pt x="51752" y="6300"/>
                  </a:lnTo>
                  <a:close/>
                </a:path>
                <a:path w="96520" h="283210">
                  <a:moveTo>
                    <a:pt x="51251" y="7900"/>
                  </a:moveTo>
                  <a:lnTo>
                    <a:pt x="50818" y="7900"/>
                  </a:lnTo>
                  <a:lnTo>
                    <a:pt x="48076" y="12602"/>
                  </a:lnTo>
                  <a:lnTo>
                    <a:pt x="51251" y="18046"/>
                  </a:lnTo>
                  <a:lnTo>
                    <a:pt x="51251" y="7900"/>
                  </a:lnTo>
                  <a:close/>
                </a:path>
                <a:path w="96520" h="283210">
                  <a:moveTo>
                    <a:pt x="51251" y="6300"/>
                  </a:moveTo>
                  <a:lnTo>
                    <a:pt x="44901" y="6300"/>
                  </a:lnTo>
                  <a:lnTo>
                    <a:pt x="44901" y="18044"/>
                  </a:lnTo>
                  <a:lnTo>
                    <a:pt x="48076" y="12602"/>
                  </a:lnTo>
                  <a:lnTo>
                    <a:pt x="45333" y="7900"/>
                  </a:lnTo>
                  <a:lnTo>
                    <a:pt x="51251" y="7900"/>
                  </a:lnTo>
                  <a:lnTo>
                    <a:pt x="51251" y="6300"/>
                  </a:lnTo>
                  <a:close/>
                </a:path>
                <a:path w="96520" h="283210">
                  <a:moveTo>
                    <a:pt x="50818" y="7900"/>
                  </a:moveTo>
                  <a:lnTo>
                    <a:pt x="45333" y="7900"/>
                  </a:lnTo>
                  <a:lnTo>
                    <a:pt x="48076" y="12602"/>
                  </a:lnTo>
                  <a:lnTo>
                    <a:pt x="50818" y="7900"/>
                  </a:lnTo>
                  <a:close/>
                </a:path>
              </a:pathLst>
            </a:custGeom>
            <a:solidFill>
              <a:srgbClr val="262626"/>
            </a:solidFill>
          </p:spPr>
          <p:txBody>
            <a:bodyPr wrap="square" lIns="0" tIns="0" rIns="0" bIns="0" rtlCol="0"/>
            <a:lstStyle/>
            <a:p>
              <a:endParaRPr/>
            </a:p>
          </p:txBody>
        </p:sp>
        <p:sp>
          <p:nvSpPr>
            <p:cNvPr id="119" name="object 115"/>
            <p:cNvSpPr/>
            <p:nvPr/>
          </p:nvSpPr>
          <p:spPr>
            <a:xfrm>
              <a:off x="498811" y="1769913"/>
              <a:ext cx="3879850" cy="813435"/>
            </a:xfrm>
            <a:custGeom>
              <a:avLst/>
              <a:gdLst/>
              <a:ahLst/>
              <a:cxnLst/>
              <a:rect l="l" t="t" r="r" b="b"/>
              <a:pathLst>
                <a:path w="3879850" h="813435">
                  <a:moveTo>
                    <a:pt x="0" y="135530"/>
                  </a:moveTo>
                  <a:lnTo>
                    <a:pt x="6909" y="92692"/>
                  </a:lnTo>
                  <a:lnTo>
                    <a:pt x="26149" y="55488"/>
                  </a:lnTo>
                  <a:lnTo>
                    <a:pt x="55487" y="26149"/>
                  </a:lnTo>
                  <a:lnTo>
                    <a:pt x="92692" y="6909"/>
                  </a:lnTo>
                  <a:lnTo>
                    <a:pt x="135530" y="0"/>
                  </a:lnTo>
                  <a:lnTo>
                    <a:pt x="3743796" y="0"/>
                  </a:lnTo>
                  <a:lnTo>
                    <a:pt x="3786633" y="6909"/>
                  </a:lnTo>
                  <a:lnTo>
                    <a:pt x="3823838" y="26149"/>
                  </a:lnTo>
                  <a:lnTo>
                    <a:pt x="3853176" y="55488"/>
                  </a:lnTo>
                  <a:lnTo>
                    <a:pt x="3872416" y="92692"/>
                  </a:lnTo>
                  <a:lnTo>
                    <a:pt x="3879326" y="135530"/>
                  </a:lnTo>
                  <a:lnTo>
                    <a:pt x="3879326" y="677641"/>
                  </a:lnTo>
                  <a:lnTo>
                    <a:pt x="3872416" y="720479"/>
                  </a:lnTo>
                  <a:lnTo>
                    <a:pt x="3853176" y="757683"/>
                  </a:lnTo>
                  <a:lnTo>
                    <a:pt x="3823838" y="787022"/>
                  </a:lnTo>
                  <a:lnTo>
                    <a:pt x="3786633" y="806262"/>
                  </a:lnTo>
                  <a:lnTo>
                    <a:pt x="3743796" y="813172"/>
                  </a:lnTo>
                  <a:lnTo>
                    <a:pt x="135530" y="813172"/>
                  </a:lnTo>
                  <a:lnTo>
                    <a:pt x="92692" y="806262"/>
                  </a:lnTo>
                  <a:lnTo>
                    <a:pt x="55487" y="787022"/>
                  </a:lnTo>
                  <a:lnTo>
                    <a:pt x="26149" y="757683"/>
                  </a:lnTo>
                  <a:lnTo>
                    <a:pt x="6909" y="720479"/>
                  </a:lnTo>
                  <a:lnTo>
                    <a:pt x="0" y="677641"/>
                  </a:lnTo>
                  <a:lnTo>
                    <a:pt x="0" y="135530"/>
                  </a:lnTo>
                  <a:close/>
                </a:path>
              </a:pathLst>
            </a:custGeom>
            <a:ln w="6350">
              <a:solidFill>
                <a:srgbClr val="262626"/>
              </a:solidFill>
            </a:ln>
          </p:spPr>
          <p:txBody>
            <a:bodyPr wrap="square" lIns="0" tIns="0" rIns="0" bIns="0" rtlCol="0"/>
            <a:lstStyle/>
            <a:p>
              <a:endParaRPr/>
            </a:p>
          </p:txBody>
        </p:sp>
        <p:sp>
          <p:nvSpPr>
            <p:cNvPr id="120" name="object 116"/>
            <p:cNvSpPr/>
            <p:nvPr/>
          </p:nvSpPr>
          <p:spPr>
            <a:xfrm>
              <a:off x="1695294" y="1861647"/>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121" name="object 117"/>
            <p:cNvSpPr/>
            <p:nvPr/>
          </p:nvSpPr>
          <p:spPr>
            <a:xfrm>
              <a:off x="2492388" y="1869930"/>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122" name="object 118"/>
            <p:cNvSpPr/>
            <p:nvPr/>
          </p:nvSpPr>
          <p:spPr>
            <a:xfrm>
              <a:off x="3841925" y="1875148"/>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123" name="object 119"/>
            <p:cNvSpPr txBox="1"/>
            <p:nvPr/>
          </p:nvSpPr>
          <p:spPr>
            <a:xfrm>
              <a:off x="651698" y="1846580"/>
              <a:ext cx="934719" cy="451484"/>
            </a:xfrm>
            <a:prstGeom prst="rect">
              <a:avLst/>
            </a:prstGeom>
          </p:spPr>
          <p:txBody>
            <a:bodyPr vert="horz" wrap="square" lIns="0" tIns="11430" rIns="0" bIns="0" rtlCol="0">
              <a:spAutoFit/>
            </a:bodyPr>
            <a:lstStyle/>
            <a:p>
              <a:pPr marL="17780" marR="5080" indent="-5715">
                <a:lnSpc>
                  <a:spcPct val="100000"/>
                </a:lnSpc>
                <a:spcBef>
                  <a:spcPts val="90"/>
                </a:spcBef>
              </a:pPr>
              <a:r>
                <a:rPr sz="1400" b="1" spc="-5" dirty="0">
                  <a:latin typeface="Calibri"/>
                  <a:cs typeface="Calibri"/>
                </a:rPr>
                <a:t>Linear</a:t>
              </a:r>
              <a:r>
                <a:rPr sz="1400" b="1" spc="-75" dirty="0">
                  <a:latin typeface="Calibri"/>
                  <a:cs typeface="Calibri"/>
                </a:rPr>
                <a:t> </a:t>
              </a:r>
              <a:r>
                <a:rPr sz="1400" b="1" spc="-5" dirty="0">
                  <a:latin typeface="Calibri"/>
                  <a:cs typeface="Calibri"/>
                </a:rPr>
                <a:t>Chain  CRF </a:t>
              </a:r>
              <a:r>
                <a:rPr sz="1400" b="1" spc="-15" dirty="0">
                  <a:latin typeface="Calibri"/>
                  <a:cs typeface="Calibri"/>
                </a:rPr>
                <a:t>for</a:t>
              </a:r>
              <a:r>
                <a:rPr sz="1400" b="1" spc="-85" dirty="0">
                  <a:latin typeface="Calibri"/>
                  <a:cs typeface="Calibri"/>
                </a:rPr>
                <a:t> </a:t>
              </a:r>
              <a:r>
                <a:rPr sz="1400" b="1" spc="-5" dirty="0">
                  <a:latin typeface="Calibri"/>
                  <a:cs typeface="Calibri"/>
                </a:rPr>
                <a:t>CWS</a:t>
              </a:r>
              <a:endParaRPr sz="1400">
                <a:latin typeface="Calibri"/>
                <a:cs typeface="Calibri"/>
              </a:endParaRPr>
            </a:p>
          </p:txBody>
        </p:sp>
        <p:sp>
          <p:nvSpPr>
            <p:cNvPr id="124" name="object 120"/>
            <p:cNvSpPr/>
            <p:nvPr/>
          </p:nvSpPr>
          <p:spPr>
            <a:xfrm>
              <a:off x="2348867" y="2052751"/>
              <a:ext cx="147320" cy="0"/>
            </a:xfrm>
            <a:custGeom>
              <a:avLst/>
              <a:gdLst/>
              <a:ahLst/>
              <a:cxnLst/>
              <a:rect l="l" t="t" r="r" b="b"/>
              <a:pathLst>
                <a:path w="147319">
                  <a:moveTo>
                    <a:pt x="0" y="0"/>
                  </a:moveTo>
                  <a:lnTo>
                    <a:pt x="146698" y="0"/>
                  </a:lnTo>
                </a:path>
              </a:pathLst>
            </a:custGeom>
            <a:ln w="14633">
              <a:solidFill>
                <a:srgbClr val="262626"/>
              </a:solidFill>
            </a:ln>
          </p:spPr>
          <p:txBody>
            <a:bodyPr wrap="square" lIns="0" tIns="0" rIns="0" bIns="0" rtlCol="0"/>
            <a:lstStyle/>
            <a:p>
              <a:endParaRPr/>
            </a:p>
          </p:txBody>
        </p:sp>
        <p:sp>
          <p:nvSpPr>
            <p:cNvPr id="125" name="object 121"/>
            <p:cNvSpPr/>
            <p:nvPr/>
          </p:nvSpPr>
          <p:spPr>
            <a:xfrm>
              <a:off x="2081583" y="2052751"/>
              <a:ext cx="149225" cy="0"/>
            </a:xfrm>
            <a:custGeom>
              <a:avLst/>
              <a:gdLst/>
              <a:ahLst/>
              <a:cxnLst/>
              <a:rect l="l" t="t" r="r" b="b"/>
              <a:pathLst>
                <a:path w="149225">
                  <a:moveTo>
                    <a:pt x="0" y="0"/>
                  </a:moveTo>
                  <a:lnTo>
                    <a:pt x="148971" y="0"/>
                  </a:lnTo>
                </a:path>
              </a:pathLst>
            </a:custGeom>
            <a:ln w="14633">
              <a:solidFill>
                <a:srgbClr val="262626"/>
              </a:solidFill>
            </a:ln>
          </p:spPr>
          <p:txBody>
            <a:bodyPr wrap="square" lIns="0" tIns="0" rIns="0" bIns="0" rtlCol="0"/>
            <a:lstStyle/>
            <a:p>
              <a:endParaRPr/>
            </a:p>
          </p:txBody>
        </p:sp>
        <p:sp>
          <p:nvSpPr>
            <p:cNvPr id="126" name="object 122"/>
            <p:cNvSpPr/>
            <p:nvPr/>
          </p:nvSpPr>
          <p:spPr>
            <a:xfrm>
              <a:off x="2230554" y="1988933"/>
              <a:ext cx="118745" cy="119380"/>
            </a:xfrm>
            <a:custGeom>
              <a:avLst/>
              <a:gdLst/>
              <a:ahLst/>
              <a:cxnLst/>
              <a:rect l="l" t="t" r="r" b="b"/>
              <a:pathLst>
                <a:path w="118744"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127" name="object 123"/>
            <p:cNvSpPr/>
            <p:nvPr/>
          </p:nvSpPr>
          <p:spPr>
            <a:xfrm>
              <a:off x="2230554" y="1988933"/>
              <a:ext cx="118745" cy="119380"/>
            </a:xfrm>
            <a:custGeom>
              <a:avLst/>
              <a:gdLst/>
              <a:ahLst/>
              <a:cxnLst/>
              <a:rect l="l" t="t" r="r" b="b"/>
              <a:pathLst>
                <a:path w="118744"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128" name="object 124"/>
            <p:cNvSpPr/>
            <p:nvPr/>
          </p:nvSpPr>
          <p:spPr>
            <a:xfrm>
              <a:off x="3670364" y="2057970"/>
              <a:ext cx="175260" cy="0"/>
            </a:xfrm>
            <a:custGeom>
              <a:avLst/>
              <a:gdLst/>
              <a:ahLst/>
              <a:cxnLst/>
              <a:rect l="l" t="t" r="r" b="b"/>
              <a:pathLst>
                <a:path w="175260">
                  <a:moveTo>
                    <a:pt x="0" y="0"/>
                  </a:moveTo>
                  <a:lnTo>
                    <a:pt x="174737" y="0"/>
                  </a:lnTo>
                </a:path>
              </a:pathLst>
            </a:custGeom>
            <a:ln w="14633">
              <a:solidFill>
                <a:srgbClr val="262626"/>
              </a:solidFill>
            </a:ln>
          </p:spPr>
          <p:txBody>
            <a:bodyPr wrap="square" lIns="0" tIns="0" rIns="0" bIns="0" rtlCol="0"/>
            <a:lstStyle/>
            <a:p>
              <a:endParaRPr/>
            </a:p>
          </p:txBody>
        </p:sp>
        <p:sp>
          <p:nvSpPr>
            <p:cNvPr id="129" name="object 125"/>
            <p:cNvSpPr/>
            <p:nvPr/>
          </p:nvSpPr>
          <p:spPr>
            <a:xfrm>
              <a:off x="3415817" y="2057970"/>
              <a:ext cx="136525" cy="0"/>
            </a:xfrm>
            <a:custGeom>
              <a:avLst/>
              <a:gdLst/>
              <a:ahLst/>
              <a:cxnLst/>
              <a:rect l="l" t="t" r="r" b="b"/>
              <a:pathLst>
                <a:path w="136525">
                  <a:moveTo>
                    <a:pt x="0" y="0"/>
                  </a:moveTo>
                  <a:lnTo>
                    <a:pt x="136234" y="0"/>
                  </a:lnTo>
                </a:path>
              </a:pathLst>
            </a:custGeom>
            <a:ln w="14633">
              <a:solidFill>
                <a:srgbClr val="262626"/>
              </a:solidFill>
            </a:ln>
          </p:spPr>
          <p:txBody>
            <a:bodyPr wrap="square" lIns="0" tIns="0" rIns="0" bIns="0" rtlCol="0"/>
            <a:lstStyle/>
            <a:p>
              <a:endParaRPr/>
            </a:p>
          </p:txBody>
        </p:sp>
        <p:sp>
          <p:nvSpPr>
            <p:cNvPr id="130" name="object 126"/>
            <p:cNvSpPr txBox="1"/>
            <p:nvPr/>
          </p:nvSpPr>
          <p:spPr>
            <a:xfrm>
              <a:off x="3032757" y="1870963"/>
              <a:ext cx="147955"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31" name="object 127"/>
            <p:cNvSpPr/>
            <p:nvPr/>
          </p:nvSpPr>
          <p:spPr>
            <a:xfrm>
              <a:off x="1890026" y="2235572"/>
              <a:ext cx="1347470" cy="177165"/>
            </a:xfrm>
            <a:custGeom>
              <a:avLst/>
              <a:gdLst/>
              <a:ahLst/>
              <a:cxnLst/>
              <a:rect l="l" t="t" r="r" b="b"/>
              <a:pathLst>
                <a:path w="1347470" h="177164">
                  <a:moveTo>
                    <a:pt x="1347144" y="176681"/>
                  </a:moveTo>
                  <a:lnTo>
                    <a:pt x="0" y="0"/>
                  </a:lnTo>
                </a:path>
              </a:pathLst>
            </a:custGeom>
            <a:ln w="6350">
              <a:solidFill>
                <a:srgbClr val="000000"/>
              </a:solidFill>
            </a:ln>
          </p:spPr>
          <p:txBody>
            <a:bodyPr wrap="square" lIns="0" tIns="0" rIns="0" bIns="0" rtlCol="0"/>
            <a:lstStyle/>
            <a:p>
              <a:endParaRPr/>
            </a:p>
          </p:txBody>
        </p:sp>
        <p:sp>
          <p:nvSpPr>
            <p:cNvPr id="132" name="object 128"/>
            <p:cNvSpPr/>
            <p:nvPr/>
          </p:nvSpPr>
          <p:spPr>
            <a:xfrm>
              <a:off x="2687121" y="2243853"/>
              <a:ext cx="550545" cy="168910"/>
            </a:xfrm>
            <a:custGeom>
              <a:avLst/>
              <a:gdLst/>
              <a:ahLst/>
              <a:cxnLst/>
              <a:rect l="l" t="t" r="r" b="b"/>
              <a:pathLst>
                <a:path w="550544" h="168910">
                  <a:moveTo>
                    <a:pt x="550050" y="168398"/>
                  </a:moveTo>
                  <a:lnTo>
                    <a:pt x="0" y="0"/>
                  </a:lnTo>
                </a:path>
              </a:pathLst>
            </a:custGeom>
            <a:ln w="6350">
              <a:solidFill>
                <a:srgbClr val="000000"/>
              </a:solidFill>
            </a:ln>
          </p:spPr>
          <p:txBody>
            <a:bodyPr wrap="square" lIns="0" tIns="0" rIns="0" bIns="0" rtlCol="0"/>
            <a:lstStyle/>
            <a:p>
              <a:endParaRPr/>
            </a:p>
          </p:txBody>
        </p:sp>
        <p:sp>
          <p:nvSpPr>
            <p:cNvPr id="133" name="object 129"/>
            <p:cNvSpPr/>
            <p:nvPr/>
          </p:nvSpPr>
          <p:spPr>
            <a:xfrm>
              <a:off x="3237171" y="2249072"/>
              <a:ext cx="800100" cy="163195"/>
            </a:xfrm>
            <a:custGeom>
              <a:avLst/>
              <a:gdLst/>
              <a:ahLst/>
              <a:cxnLst/>
              <a:rect l="l" t="t" r="r" b="b"/>
              <a:pathLst>
                <a:path w="800100" h="163194">
                  <a:moveTo>
                    <a:pt x="0" y="163180"/>
                  </a:moveTo>
                  <a:lnTo>
                    <a:pt x="799486" y="0"/>
                  </a:lnTo>
                </a:path>
              </a:pathLst>
            </a:custGeom>
            <a:ln w="6350">
              <a:solidFill>
                <a:srgbClr val="000000"/>
              </a:solidFill>
            </a:ln>
          </p:spPr>
          <p:txBody>
            <a:bodyPr wrap="square" lIns="0" tIns="0" rIns="0" bIns="0" rtlCol="0"/>
            <a:lstStyle/>
            <a:p>
              <a:endParaRPr/>
            </a:p>
          </p:txBody>
        </p:sp>
        <p:sp>
          <p:nvSpPr>
            <p:cNvPr id="134" name="object 130"/>
            <p:cNvSpPr txBox="1"/>
            <p:nvPr/>
          </p:nvSpPr>
          <p:spPr>
            <a:xfrm>
              <a:off x="1790108" y="1889251"/>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1</a:t>
              </a:r>
              <a:endParaRPr sz="1350" baseline="-21604">
                <a:latin typeface="Calibri"/>
                <a:cs typeface="Calibri"/>
              </a:endParaRPr>
            </a:p>
          </p:txBody>
        </p:sp>
        <p:sp>
          <p:nvSpPr>
            <p:cNvPr id="135" name="object 131"/>
            <p:cNvSpPr txBox="1"/>
            <p:nvPr/>
          </p:nvSpPr>
          <p:spPr>
            <a:xfrm>
              <a:off x="2577162" y="1889251"/>
              <a:ext cx="217804" cy="238125"/>
            </a:xfrm>
            <a:prstGeom prst="rect">
              <a:avLst/>
            </a:prstGeom>
          </p:spPr>
          <p:txBody>
            <a:bodyPr vert="horz" wrap="square" lIns="0" tIns="11430" rIns="0" bIns="0" rtlCol="0">
              <a:spAutoFit/>
            </a:bodyPr>
            <a:lstStyle/>
            <a:p>
              <a:pPr marL="38100">
                <a:lnSpc>
                  <a:spcPct val="100000"/>
                </a:lnSpc>
                <a:spcBef>
                  <a:spcPts val="90"/>
                </a:spcBef>
              </a:pPr>
              <a:r>
                <a:rPr sz="1400" spc="5" dirty="0">
                  <a:latin typeface="Calibri"/>
                  <a:cs typeface="Calibri"/>
                </a:rPr>
                <a:t>y</a:t>
              </a:r>
              <a:r>
                <a:rPr sz="1350" spc="7" baseline="-21604" dirty="0">
                  <a:latin typeface="Calibri"/>
                  <a:cs typeface="Calibri"/>
                </a:rPr>
                <a:t>2</a:t>
              </a:r>
              <a:endParaRPr sz="1350" baseline="-21604">
                <a:latin typeface="Calibri"/>
                <a:cs typeface="Calibri"/>
              </a:endParaRPr>
            </a:p>
          </p:txBody>
        </p:sp>
        <p:sp>
          <p:nvSpPr>
            <p:cNvPr id="136" name="object 132"/>
            <p:cNvSpPr txBox="1"/>
            <p:nvPr/>
          </p:nvSpPr>
          <p:spPr>
            <a:xfrm>
              <a:off x="3942064" y="1889251"/>
              <a:ext cx="219710" cy="238125"/>
            </a:xfrm>
            <a:prstGeom prst="rect">
              <a:avLst/>
            </a:prstGeom>
          </p:spPr>
          <p:txBody>
            <a:bodyPr vert="horz" wrap="square" lIns="0" tIns="11430" rIns="0" bIns="0" rtlCol="0">
              <a:spAutoFit/>
            </a:bodyPr>
            <a:lstStyle/>
            <a:p>
              <a:pPr marL="38100">
                <a:lnSpc>
                  <a:spcPct val="100000"/>
                </a:lnSpc>
                <a:spcBef>
                  <a:spcPts val="90"/>
                </a:spcBef>
              </a:pPr>
              <a:r>
                <a:rPr sz="1400" spc="10" dirty="0">
                  <a:latin typeface="Calibri"/>
                  <a:cs typeface="Calibri"/>
                </a:rPr>
                <a:t>y</a:t>
              </a:r>
              <a:r>
                <a:rPr sz="1350" spc="15" baseline="-21604" dirty="0">
                  <a:latin typeface="Calibri"/>
                  <a:cs typeface="Calibri"/>
                </a:rPr>
                <a:t>n</a:t>
              </a:r>
              <a:endParaRPr sz="1350" baseline="-21604">
                <a:latin typeface="Calibri"/>
                <a:cs typeface="Calibri"/>
              </a:endParaRPr>
            </a:p>
          </p:txBody>
        </p:sp>
        <p:sp>
          <p:nvSpPr>
            <p:cNvPr id="137" name="object 133"/>
            <p:cNvSpPr/>
            <p:nvPr/>
          </p:nvSpPr>
          <p:spPr>
            <a:xfrm>
              <a:off x="3552051" y="1989242"/>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138" name="object 134"/>
            <p:cNvSpPr/>
            <p:nvPr/>
          </p:nvSpPr>
          <p:spPr>
            <a:xfrm>
              <a:off x="3552051" y="1989242"/>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139" name="object 135"/>
            <p:cNvSpPr/>
            <p:nvPr/>
          </p:nvSpPr>
          <p:spPr>
            <a:xfrm>
              <a:off x="3178013" y="2412251"/>
              <a:ext cx="118745" cy="119380"/>
            </a:xfrm>
            <a:custGeom>
              <a:avLst/>
              <a:gdLst/>
              <a:ahLst/>
              <a:cxnLst/>
              <a:rect l="l" t="t" r="r" b="b"/>
              <a:pathLst>
                <a:path w="118745"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140" name="object 136"/>
            <p:cNvSpPr/>
            <p:nvPr/>
          </p:nvSpPr>
          <p:spPr>
            <a:xfrm>
              <a:off x="3178013" y="2412251"/>
              <a:ext cx="118745" cy="119380"/>
            </a:xfrm>
            <a:custGeom>
              <a:avLst/>
              <a:gdLst/>
              <a:ahLst/>
              <a:cxnLst/>
              <a:rect l="l" t="t" r="r" b="b"/>
              <a:pathLst>
                <a:path w="118745"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141" name="object 137"/>
            <p:cNvSpPr/>
            <p:nvPr/>
          </p:nvSpPr>
          <p:spPr>
            <a:xfrm>
              <a:off x="2583068" y="2512006"/>
              <a:ext cx="4596130" cy="495300"/>
            </a:xfrm>
            <a:custGeom>
              <a:avLst/>
              <a:gdLst/>
              <a:ahLst/>
              <a:cxnLst/>
              <a:rect l="l" t="t" r="r" b="b"/>
              <a:pathLst>
                <a:path w="4596130" h="495300">
                  <a:moveTo>
                    <a:pt x="4577466" y="38387"/>
                  </a:moveTo>
                  <a:lnTo>
                    <a:pt x="0" y="488387"/>
                  </a:lnTo>
                  <a:lnTo>
                    <a:pt x="621" y="494706"/>
                  </a:lnTo>
                  <a:lnTo>
                    <a:pt x="4578086" y="44707"/>
                  </a:lnTo>
                  <a:lnTo>
                    <a:pt x="4583193" y="41014"/>
                  </a:lnTo>
                  <a:lnTo>
                    <a:pt x="4577466" y="38387"/>
                  </a:lnTo>
                  <a:close/>
                </a:path>
                <a:path w="4596130" h="495300">
                  <a:moveTo>
                    <a:pt x="4590197" y="37241"/>
                  </a:moveTo>
                  <a:lnTo>
                    <a:pt x="4589127" y="37241"/>
                  </a:lnTo>
                  <a:lnTo>
                    <a:pt x="4589748" y="43561"/>
                  </a:lnTo>
                  <a:lnTo>
                    <a:pt x="4578086" y="44707"/>
                  </a:lnTo>
                  <a:lnTo>
                    <a:pt x="4514697" y="90544"/>
                  </a:lnTo>
                  <a:lnTo>
                    <a:pt x="4514378" y="92529"/>
                  </a:lnTo>
                  <a:lnTo>
                    <a:pt x="4516433" y="95371"/>
                  </a:lnTo>
                  <a:lnTo>
                    <a:pt x="4518418" y="95690"/>
                  </a:lnTo>
                  <a:lnTo>
                    <a:pt x="4595735" y="39781"/>
                  </a:lnTo>
                  <a:lnTo>
                    <a:pt x="4590197" y="37241"/>
                  </a:lnTo>
                  <a:close/>
                </a:path>
                <a:path w="4596130" h="495300">
                  <a:moveTo>
                    <a:pt x="4583193" y="41014"/>
                  </a:moveTo>
                  <a:lnTo>
                    <a:pt x="4578086" y="44707"/>
                  </a:lnTo>
                  <a:lnTo>
                    <a:pt x="4589748" y="43561"/>
                  </a:lnTo>
                  <a:lnTo>
                    <a:pt x="4589721" y="43284"/>
                  </a:lnTo>
                  <a:lnTo>
                    <a:pt x="4588140" y="43284"/>
                  </a:lnTo>
                  <a:lnTo>
                    <a:pt x="4583193" y="41014"/>
                  </a:lnTo>
                  <a:close/>
                </a:path>
                <a:path w="4596130" h="495300">
                  <a:moveTo>
                    <a:pt x="4587603" y="37825"/>
                  </a:moveTo>
                  <a:lnTo>
                    <a:pt x="4583193" y="41014"/>
                  </a:lnTo>
                  <a:lnTo>
                    <a:pt x="4588140" y="43284"/>
                  </a:lnTo>
                  <a:lnTo>
                    <a:pt x="4587603" y="37825"/>
                  </a:lnTo>
                  <a:close/>
                </a:path>
                <a:path w="4596130" h="495300">
                  <a:moveTo>
                    <a:pt x="4589184" y="37825"/>
                  </a:moveTo>
                  <a:lnTo>
                    <a:pt x="4587603" y="37825"/>
                  </a:lnTo>
                  <a:lnTo>
                    <a:pt x="4588140" y="43284"/>
                  </a:lnTo>
                  <a:lnTo>
                    <a:pt x="4589721" y="43284"/>
                  </a:lnTo>
                  <a:lnTo>
                    <a:pt x="4589184" y="37825"/>
                  </a:lnTo>
                  <a:close/>
                </a:path>
                <a:path w="4596130" h="495300">
                  <a:moveTo>
                    <a:pt x="4589127" y="37241"/>
                  </a:moveTo>
                  <a:lnTo>
                    <a:pt x="4577466" y="38387"/>
                  </a:lnTo>
                  <a:lnTo>
                    <a:pt x="4583193" y="41014"/>
                  </a:lnTo>
                  <a:lnTo>
                    <a:pt x="4587603" y="37825"/>
                  </a:lnTo>
                  <a:lnTo>
                    <a:pt x="4589184" y="37825"/>
                  </a:lnTo>
                  <a:lnTo>
                    <a:pt x="4589127" y="37241"/>
                  </a:lnTo>
                  <a:close/>
                </a:path>
                <a:path w="4596130" h="495300">
                  <a:moveTo>
                    <a:pt x="4509011" y="0"/>
                  </a:moveTo>
                  <a:lnTo>
                    <a:pt x="4507127" y="698"/>
                  </a:lnTo>
                  <a:lnTo>
                    <a:pt x="4505664" y="3886"/>
                  </a:lnTo>
                  <a:lnTo>
                    <a:pt x="4506363" y="5770"/>
                  </a:lnTo>
                  <a:lnTo>
                    <a:pt x="4577466" y="38387"/>
                  </a:lnTo>
                  <a:lnTo>
                    <a:pt x="4589127" y="37241"/>
                  </a:lnTo>
                  <a:lnTo>
                    <a:pt x="4590197" y="37241"/>
                  </a:lnTo>
                  <a:lnTo>
                    <a:pt x="4509011" y="0"/>
                  </a:lnTo>
                  <a:close/>
                </a:path>
              </a:pathLst>
            </a:custGeom>
            <a:solidFill>
              <a:srgbClr val="000000"/>
            </a:solidFill>
          </p:spPr>
          <p:txBody>
            <a:bodyPr wrap="square" lIns="0" tIns="0" rIns="0" bIns="0" rtlCol="0"/>
            <a:lstStyle/>
            <a:p>
              <a:endParaRPr/>
            </a:p>
          </p:txBody>
        </p:sp>
        <p:sp>
          <p:nvSpPr>
            <p:cNvPr id="142" name="object 138"/>
            <p:cNvSpPr/>
            <p:nvPr/>
          </p:nvSpPr>
          <p:spPr>
            <a:xfrm>
              <a:off x="2581520" y="2531595"/>
              <a:ext cx="655955" cy="474980"/>
            </a:xfrm>
            <a:custGeom>
              <a:avLst/>
              <a:gdLst/>
              <a:ahLst/>
              <a:cxnLst/>
              <a:rect l="l" t="t" r="r" b="b"/>
              <a:pathLst>
                <a:path w="655955" h="474980">
                  <a:moveTo>
                    <a:pt x="645445" y="7375"/>
                  </a:moveTo>
                  <a:lnTo>
                    <a:pt x="639172" y="7987"/>
                  </a:lnTo>
                  <a:lnTo>
                    <a:pt x="0" y="469384"/>
                  </a:lnTo>
                  <a:lnTo>
                    <a:pt x="3717" y="474532"/>
                  </a:lnTo>
                  <a:lnTo>
                    <a:pt x="642890" y="13135"/>
                  </a:lnTo>
                  <a:lnTo>
                    <a:pt x="645445" y="7375"/>
                  </a:lnTo>
                  <a:close/>
                </a:path>
                <a:path w="655955" h="474980">
                  <a:moveTo>
                    <a:pt x="655171" y="1107"/>
                  </a:moveTo>
                  <a:lnTo>
                    <a:pt x="648703" y="1107"/>
                  </a:lnTo>
                  <a:lnTo>
                    <a:pt x="652420" y="6256"/>
                  </a:lnTo>
                  <a:lnTo>
                    <a:pt x="642890" y="13135"/>
                  </a:lnTo>
                  <a:lnTo>
                    <a:pt x="611172" y="84644"/>
                  </a:lnTo>
                  <a:lnTo>
                    <a:pt x="611896" y="86520"/>
                  </a:lnTo>
                  <a:lnTo>
                    <a:pt x="615101" y="87942"/>
                  </a:lnTo>
                  <a:lnTo>
                    <a:pt x="616977" y="87218"/>
                  </a:lnTo>
                  <a:lnTo>
                    <a:pt x="655171" y="1107"/>
                  </a:lnTo>
                  <a:close/>
                </a:path>
                <a:path w="655955" h="474980">
                  <a:moveTo>
                    <a:pt x="655662" y="0"/>
                  </a:moveTo>
                  <a:lnTo>
                    <a:pt x="560699" y="9257"/>
                  </a:lnTo>
                  <a:lnTo>
                    <a:pt x="559422" y="10810"/>
                  </a:lnTo>
                  <a:lnTo>
                    <a:pt x="559762" y="14300"/>
                  </a:lnTo>
                  <a:lnTo>
                    <a:pt x="561315" y="15577"/>
                  </a:lnTo>
                  <a:lnTo>
                    <a:pt x="639172" y="7987"/>
                  </a:lnTo>
                  <a:lnTo>
                    <a:pt x="648703" y="1107"/>
                  </a:lnTo>
                  <a:lnTo>
                    <a:pt x="655171" y="1107"/>
                  </a:lnTo>
                  <a:lnTo>
                    <a:pt x="655662" y="0"/>
                  </a:lnTo>
                  <a:close/>
                </a:path>
                <a:path w="655955" h="474980">
                  <a:moveTo>
                    <a:pt x="649637" y="2401"/>
                  </a:moveTo>
                  <a:lnTo>
                    <a:pt x="647651" y="2401"/>
                  </a:lnTo>
                  <a:lnTo>
                    <a:pt x="650862" y="6847"/>
                  </a:lnTo>
                  <a:lnTo>
                    <a:pt x="645445" y="7375"/>
                  </a:lnTo>
                  <a:lnTo>
                    <a:pt x="642890" y="13135"/>
                  </a:lnTo>
                  <a:lnTo>
                    <a:pt x="652420" y="6256"/>
                  </a:lnTo>
                  <a:lnTo>
                    <a:pt x="649637" y="2401"/>
                  </a:lnTo>
                  <a:close/>
                </a:path>
                <a:path w="655955" h="474980">
                  <a:moveTo>
                    <a:pt x="648703" y="1107"/>
                  </a:moveTo>
                  <a:lnTo>
                    <a:pt x="639172" y="7987"/>
                  </a:lnTo>
                  <a:lnTo>
                    <a:pt x="645445" y="7375"/>
                  </a:lnTo>
                  <a:lnTo>
                    <a:pt x="647651" y="2401"/>
                  </a:lnTo>
                  <a:lnTo>
                    <a:pt x="649637" y="2401"/>
                  </a:lnTo>
                  <a:lnTo>
                    <a:pt x="648703" y="1107"/>
                  </a:lnTo>
                  <a:close/>
                </a:path>
                <a:path w="655955" h="474980">
                  <a:moveTo>
                    <a:pt x="647651" y="2401"/>
                  </a:moveTo>
                  <a:lnTo>
                    <a:pt x="645445" y="7375"/>
                  </a:lnTo>
                  <a:lnTo>
                    <a:pt x="650862" y="6847"/>
                  </a:lnTo>
                  <a:lnTo>
                    <a:pt x="647651" y="2401"/>
                  </a:lnTo>
                  <a:close/>
                </a:path>
              </a:pathLst>
            </a:custGeom>
            <a:solidFill>
              <a:srgbClr val="000000"/>
            </a:solidFill>
          </p:spPr>
          <p:txBody>
            <a:bodyPr wrap="square" lIns="0" tIns="0" rIns="0" bIns="0" rtlCol="0"/>
            <a:lstStyle/>
            <a:p>
              <a:endParaRPr/>
            </a:p>
          </p:txBody>
        </p:sp>
        <p:sp>
          <p:nvSpPr>
            <p:cNvPr id="143" name="object 139"/>
            <p:cNvSpPr/>
            <p:nvPr/>
          </p:nvSpPr>
          <p:spPr>
            <a:xfrm>
              <a:off x="258900" y="2533100"/>
              <a:ext cx="2983865" cy="2387600"/>
            </a:xfrm>
            <a:custGeom>
              <a:avLst/>
              <a:gdLst/>
              <a:ahLst/>
              <a:cxnLst/>
              <a:rect l="l" t="t" r="r" b="b"/>
              <a:pathLst>
                <a:path w="2983865" h="2387600">
                  <a:moveTo>
                    <a:pt x="1421239" y="114300"/>
                  </a:moveTo>
                  <a:lnTo>
                    <a:pt x="1351153" y="114300"/>
                  </a:lnTo>
                  <a:lnTo>
                    <a:pt x="1076426" y="165100"/>
                  </a:lnTo>
                  <a:lnTo>
                    <a:pt x="1009457" y="190500"/>
                  </a:lnTo>
                  <a:lnTo>
                    <a:pt x="943446" y="203200"/>
                  </a:lnTo>
                  <a:lnTo>
                    <a:pt x="814836" y="254000"/>
                  </a:lnTo>
                  <a:lnTo>
                    <a:pt x="752510" y="292100"/>
                  </a:lnTo>
                  <a:lnTo>
                    <a:pt x="691685" y="317500"/>
                  </a:lnTo>
                  <a:lnTo>
                    <a:pt x="632495" y="355600"/>
                  </a:lnTo>
                  <a:lnTo>
                    <a:pt x="575078" y="393700"/>
                  </a:lnTo>
                  <a:lnTo>
                    <a:pt x="519568" y="431800"/>
                  </a:lnTo>
                  <a:lnTo>
                    <a:pt x="466103" y="469900"/>
                  </a:lnTo>
                  <a:lnTo>
                    <a:pt x="414818" y="508000"/>
                  </a:lnTo>
                  <a:lnTo>
                    <a:pt x="365848" y="546100"/>
                  </a:lnTo>
                  <a:lnTo>
                    <a:pt x="319331" y="596900"/>
                  </a:lnTo>
                  <a:lnTo>
                    <a:pt x="275402" y="635000"/>
                  </a:lnTo>
                  <a:lnTo>
                    <a:pt x="234198" y="685800"/>
                  </a:lnTo>
                  <a:lnTo>
                    <a:pt x="195854" y="736600"/>
                  </a:lnTo>
                  <a:lnTo>
                    <a:pt x="160509" y="787400"/>
                  </a:lnTo>
                  <a:lnTo>
                    <a:pt x="128299" y="825500"/>
                  </a:lnTo>
                  <a:lnTo>
                    <a:pt x="99360" y="876300"/>
                  </a:lnTo>
                  <a:lnTo>
                    <a:pt x="73831" y="939800"/>
                  </a:lnTo>
                  <a:lnTo>
                    <a:pt x="51849" y="990600"/>
                  </a:lnTo>
                  <a:lnTo>
                    <a:pt x="33553" y="1041400"/>
                  </a:lnTo>
                  <a:lnTo>
                    <a:pt x="19081" y="1092200"/>
                  </a:lnTo>
                  <a:lnTo>
                    <a:pt x="8572" y="1143000"/>
                  </a:lnTo>
                  <a:lnTo>
                    <a:pt x="2165" y="1193800"/>
                  </a:lnTo>
                  <a:lnTo>
                    <a:pt x="0" y="1257300"/>
                  </a:lnTo>
                  <a:lnTo>
                    <a:pt x="881" y="1308100"/>
                  </a:lnTo>
                  <a:lnTo>
                    <a:pt x="3487" y="1358900"/>
                  </a:lnTo>
                  <a:lnTo>
                    <a:pt x="7761" y="1409700"/>
                  </a:lnTo>
                  <a:lnTo>
                    <a:pt x="13648" y="1460500"/>
                  </a:lnTo>
                  <a:lnTo>
                    <a:pt x="21093" y="1511300"/>
                  </a:lnTo>
                  <a:lnTo>
                    <a:pt x="30040" y="1574800"/>
                  </a:lnTo>
                  <a:lnTo>
                    <a:pt x="40433" y="1625600"/>
                  </a:lnTo>
                  <a:lnTo>
                    <a:pt x="52217" y="1676400"/>
                  </a:lnTo>
                  <a:lnTo>
                    <a:pt x="65336" y="1714500"/>
                  </a:lnTo>
                  <a:lnTo>
                    <a:pt x="79734" y="1765300"/>
                  </a:lnTo>
                  <a:lnTo>
                    <a:pt x="95358" y="1816100"/>
                  </a:lnTo>
                  <a:lnTo>
                    <a:pt x="112150" y="1866900"/>
                  </a:lnTo>
                  <a:lnTo>
                    <a:pt x="130057" y="1905000"/>
                  </a:lnTo>
                  <a:lnTo>
                    <a:pt x="149022" y="1955800"/>
                  </a:lnTo>
                  <a:lnTo>
                    <a:pt x="168992" y="1993900"/>
                  </a:lnTo>
                  <a:lnTo>
                    <a:pt x="189910" y="2032000"/>
                  </a:lnTo>
                  <a:lnTo>
                    <a:pt x="211723" y="2070100"/>
                  </a:lnTo>
                  <a:lnTo>
                    <a:pt x="234375" y="2108200"/>
                  </a:lnTo>
                  <a:lnTo>
                    <a:pt x="257812" y="2146300"/>
                  </a:lnTo>
                  <a:lnTo>
                    <a:pt x="281981" y="2184400"/>
                  </a:lnTo>
                  <a:lnTo>
                    <a:pt x="306827" y="2209800"/>
                  </a:lnTo>
                  <a:lnTo>
                    <a:pt x="332297" y="2247900"/>
                  </a:lnTo>
                  <a:lnTo>
                    <a:pt x="358338" y="2273300"/>
                  </a:lnTo>
                  <a:lnTo>
                    <a:pt x="384897" y="2298700"/>
                  </a:lnTo>
                  <a:lnTo>
                    <a:pt x="411921" y="2311400"/>
                  </a:lnTo>
                  <a:lnTo>
                    <a:pt x="439360" y="2336800"/>
                  </a:lnTo>
                  <a:lnTo>
                    <a:pt x="552204" y="2387600"/>
                  </a:lnTo>
                  <a:lnTo>
                    <a:pt x="581813" y="2387600"/>
                  </a:lnTo>
                  <a:lnTo>
                    <a:pt x="553447" y="2374900"/>
                  </a:lnTo>
                  <a:lnTo>
                    <a:pt x="525814" y="2374900"/>
                  </a:lnTo>
                  <a:lnTo>
                    <a:pt x="497726" y="2362200"/>
                  </a:lnTo>
                  <a:lnTo>
                    <a:pt x="497987" y="2362200"/>
                  </a:lnTo>
                  <a:lnTo>
                    <a:pt x="470121" y="2349500"/>
                  </a:lnTo>
                  <a:lnTo>
                    <a:pt x="470348" y="2349500"/>
                  </a:lnTo>
                  <a:lnTo>
                    <a:pt x="442760" y="2336800"/>
                  </a:lnTo>
                  <a:lnTo>
                    <a:pt x="442957" y="2336800"/>
                  </a:lnTo>
                  <a:lnTo>
                    <a:pt x="415701" y="2311400"/>
                  </a:lnTo>
                  <a:lnTo>
                    <a:pt x="415872" y="2311400"/>
                  </a:lnTo>
                  <a:lnTo>
                    <a:pt x="389005" y="2286000"/>
                  </a:lnTo>
                  <a:lnTo>
                    <a:pt x="389152" y="2286000"/>
                  </a:lnTo>
                  <a:lnTo>
                    <a:pt x="362729" y="2260600"/>
                  </a:lnTo>
                  <a:lnTo>
                    <a:pt x="336934" y="2235200"/>
                  </a:lnTo>
                  <a:lnTo>
                    <a:pt x="311676" y="2209800"/>
                  </a:lnTo>
                  <a:lnTo>
                    <a:pt x="287015" y="2184400"/>
                  </a:lnTo>
                  <a:lnTo>
                    <a:pt x="263009" y="2146300"/>
                  </a:lnTo>
                  <a:lnTo>
                    <a:pt x="239714" y="2108200"/>
                  </a:lnTo>
                  <a:lnTo>
                    <a:pt x="217189" y="2070100"/>
                  </a:lnTo>
                  <a:lnTo>
                    <a:pt x="195489" y="2032000"/>
                  </a:lnTo>
                  <a:lnTo>
                    <a:pt x="174671" y="1993900"/>
                  </a:lnTo>
                  <a:lnTo>
                    <a:pt x="154792" y="1955800"/>
                  </a:lnTo>
                  <a:lnTo>
                    <a:pt x="135907" y="1905000"/>
                  </a:lnTo>
                  <a:lnTo>
                    <a:pt x="118074" y="1866900"/>
                  </a:lnTo>
                  <a:lnTo>
                    <a:pt x="101347" y="1816100"/>
                  </a:lnTo>
                  <a:lnTo>
                    <a:pt x="85784" y="1765300"/>
                  </a:lnTo>
                  <a:lnTo>
                    <a:pt x="71439" y="1714500"/>
                  </a:lnTo>
                  <a:lnTo>
                    <a:pt x="58368" y="1663700"/>
                  </a:lnTo>
                  <a:lnTo>
                    <a:pt x="46628" y="1612900"/>
                  </a:lnTo>
                  <a:lnTo>
                    <a:pt x="36273" y="1562100"/>
                  </a:lnTo>
                  <a:lnTo>
                    <a:pt x="27359" y="1511300"/>
                  </a:lnTo>
                  <a:lnTo>
                    <a:pt x="19942" y="1460500"/>
                  </a:lnTo>
                  <a:lnTo>
                    <a:pt x="14077" y="1409700"/>
                  </a:lnTo>
                  <a:lnTo>
                    <a:pt x="9820" y="1358900"/>
                  </a:lnTo>
                  <a:lnTo>
                    <a:pt x="7226" y="1308100"/>
                  </a:lnTo>
                  <a:lnTo>
                    <a:pt x="6350" y="1257300"/>
                  </a:lnTo>
                  <a:lnTo>
                    <a:pt x="8504" y="1193800"/>
                  </a:lnTo>
                  <a:lnTo>
                    <a:pt x="14863" y="1143000"/>
                  </a:lnTo>
                  <a:lnTo>
                    <a:pt x="25289" y="1092200"/>
                  </a:lnTo>
                  <a:lnTo>
                    <a:pt x="39650" y="1041400"/>
                  </a:lnTo>
                  <a:lnTo>
                    <a:pt x="57812" y="990600"/>
                  </a:lnTo>
                  <a:lnTo>
                    <a:pt x="79642" y="939800"/>
                  </a:lnTo>
                  <a:lnTo>
                    <a:pt x="105005" y="889000"/>
                  </a:lnTo>
                  <a:lnTo>
                    <a:pt x="133768" y="838200"/>
                  </a:lnTo>
                  <a:lnTo>
                    <a:pt x="165795" y="787400"/>
                  </a:lnTo>
                  <a:lnTo>
                    <a:pt x="200951" y="736600"/>
                  </a:lnTo>
                  <a:lnTo>
                    <a:pt x="239102" y="685800"/>
                  </a:lnTo>
                  <a:lnTo>
                    <a:pt x="280111" y="647700"/>
                  </a:lnTo>
                  <a:lnTo>
                    <a:pt x="323843" y="596900"/>
                  </a:lnTo>
                  <a:lnTo>
                    <a:pt x="370162" y="558800"/>
                  </a:lnTo>
                  <a:lnTo>
                    <a:pt x="418931" y="508000"/>
                  </a:lnTo>
                  <a:lnTo>
                    <a:pt x="470015" y="469900"/>
                  </a:lnTo>
                  <a:lnTo>
                    <a:pt x="523277" y="431800"/>
                  </a:lnTo>
                  <a:lnTo>
                    <a:pt x="578581" y="393700"/>
                  </a:lnTo>
                  <a:lnTo>
                    <a:pt x="635790" y="355600"/>
                  </a:lnTo>
                  <a:lnTo>
                    <a:pt x="694768" y="330200"/>
                  </a:lnTo>
                  <a:lnTo>
                    <a:pt x="755379" y="292100"/>
                  </a:lnTo>
                  <a:lnTo>
                    <a:pt x="817485" y="266700"/>
                  </a:lnTo>
                  <a:lnTo>
                    <a:pt x="880952" y="241300"/>
                  </a:lnTo>
                  <a:lnTo>
                    <a:pt x="945640" y="215900"/>
                  </a:lnTo>
                  <a:lnTo>
                    <a:pt x="1011416" y="190500"/>
                  </a:lnTo>
                  <a:lnTo>
                    <a:pt x="1078142" y="177800"/>
                  </a:lnTo>
                  <a:lnTo>
                    <a:pt x="1145680" y="152400"/>
                  </a:lnTo>
                  <a:lnTo>
                    <a:pt x="1145551" y="152400"/>
                  </a:lnTo>
                  <a:lnTo>
                    <a:pt x="1213896" y="139700"/>
                  </a:lnTo>
                  <a:lnTo>
                    <a:pt x="1213763" y="139700"/>
                  </a:lnTo>
                  <a:lnTo>
                    <a:pt x="1282651" y="127000"/>
                  </a:lnTo>
                  <a:lnTo>
                    <a:pt x="1351669" y="127000"/>
                  </a:lnTo>
                  <a:lnTo>
                    <a:pt x="1421239" y="114300"/>
                  </a:lnTo>
                  <a:close/>
                </a:path>
                <a:path w="2983865" h="2387600">
                  <a:moveTo>
                    <a:pt x="2037035" y="101600"/>
                  </a:moveTo>
                  <a:lnTo>
                    <a:pt x="1768143" y="101600"/>
                  </a:lnTo>
                  <a:lnTo>
                    <a:pt x="1629957" y="114300"/>
                  </a:lnTo>
                  <a:lnTo>
                    <a:pt x="1904273" y="114300"/>
                  </a:lnTo>
                  <a:lnTo>
                    <a:pt x="2037035" y="101600"/>
                  </a:lnTo>
                  <a:close/>
                </a:path>
                <a:path w="2983865" h="2387600">
                  <a:moveTo>
                    <a:pt x="2347507" y="88900"/>
                  </a:moveTo>
                  <a:lnTo>
                    <a:pt x="2227386" y="88900"/>
                  </a:lnTo>
                  <a:lnTo>
                    <a:pt x="2165170" y="101600"/>
                  </a:lnTo>
                  <a:lnTo>
                    <a:pt x="2288409" y="101600"/>
                  </a:lnTo>
                  <a:lnTo>
                    <a:pt x="2347507" y="88900"/>
                  </a:lnTo>
                  <a:close/>
                </a:path>
                <a:path w="2983865" h="2387600">
                  <a:moveTo>
                    <a:pt x="2978940" y="12700"/>
                  </a:moveTo>
                  <a:lnTo>
                    <a:pt x="2977132" y="12700"/>
                  </a:lnTo>
                  <a:lnTo>
                    <a:pt x="2972426" y="15858"/>
                  </a:lnTo>
                  <a:lnTo>
                    <a:pt x="2977344" y="101600"/>
                  </a:lnTo>
                  <a:lnTo>
                    <a:pt x="2983585" y="101600"/>
                  </a:lnTo>
                  <a:lnTo>
                    <a:pt x="2978940" y="12700"/>
                  </a:lnTo>
                  <a:close/>
                </a:path>
                <a:path w="2983865" h="2387600">
                  <a:moveTo>
                    <a:pt x="2513641" y="76200"/>
                  </a:moveTo>
                  <a:lnTo>
                    <a:pt x="2459845" y="76200"/>
                  </a:lnTo>
                  <a:lnTo>
                    <a:pt x="2404440" y="88900"/>
                  </a:lnTo>
                  <a:lnTo>
                    <a:pt x="2460259" y="88900"/>
                  </a:lnTo>
                  <a:lnTo>
                    <a:pt x="2513641" y="76200"/>
                  </a:lnTo>
                  <a:close/>
                </a:path>
                <a:path w="2983865" h="2387600">
                  <a:moveTo>
                    <a:pt x="2704035" y="63500"/>
                  </a:moveTo>
                  <a:lnTo>
                    <a:pt x="2613205" y="63500"/>
                  </a:lnTo>
                  <a:lnTo>
                    <a:pt x="2564335" y="76200"/>
                  </a:lnTo>
                  <a:lnTo>
                    <a:pt x="2660178" y="76200"/>
                  </a:lnTo>
                  <a:lnTo>
                    <a:pt x="2704035" y="63500"/>
                  </a:lnTo>
                  <a:close/>
                </a:path>
                <a:path w="2983865" h="2387600">
                  <a:moveTo>
                    <a:pt x="2783457" y="50800"/>
                  </a:moveTo>
                  <a:lnTo>
                    <a:pt x="2744481" y="50800"/>
                  </a:lnTo>
                  <a:lnTo>
                    <a:pt x="2703375" y="63500"/>
                  </a:lnTo>
                  <a:lnTo>
                    <a:pt x="2745173" y="63500"/>
                  </a:lnTo>
                  <a:lnTo>
                    <a:pt x="2783457" y="50800"/>
                  </a:lnTo>
                  <a:close/>
                </a:path>
                <a:path w="2983865" h="2387600">
                  <a:moveTo>
                    <a:pt x="2978277" y="0"/>
                  </a:moveTo>
                  <a:lnTo>
                    <a:pt x="2898018" y="50800"/>
                  </a:lnTo>
                  <a:lnTo>
                    <a:pt x="2897591" y="63500"/>
                  </a:lnTo>
                  <a:lnTo>
                    <a:pt x="2901452" y="63500"/>
                  </a:lnTo>
                  <a:lnTo>
                    <a:pt x="2939292" y="38100"/>
                  </a:lnTo>
                  <a:lnTo>
                    <a:pt x="2927394" y="38100"/>
                  </a:lnTo>
                  <a:lnTo>
                    <a:pt x="2945794" y="25400"/>
                  </a:lnTo>
                  <a:lnTo>
                    <a:pt x="2943819" y="25400"/>
                  </a:lnTo>
                  <a:lnTo>
                    <a:pt x="2958232" y="12700"/>
                  </a:lnTo>
                  <a:lnTo>
                    <a:pt x="2978940" y="12700"/>
                  </a:lnTo>
                  <a:lnTo>
                    <a:pt x="2978277" y="0"/>
                  </a:lnTo>
                  <a:close/>
                </a:path>
                <a:path w="2983865" h="2387600">
                  <a:moveTo>
                    <a:pt x="2879839" y="38100"/>
                  </a:moveTo>
                  <a:lnTo>
                    <a:pt x="2849975" y="38100"/>
                  </a:lnTo>
                  <a:lnTo>
                    <a:pt x="2817856" y="50800"/>
                  </a:lnTo>
                  <a:lnTo>
                    <a:pt x="2850922" y="50800"/>
                  </a:lnTo>
                  <a:lnTo>
                    <a:pt x="2879839" y="38100"/>
                  </a:lnTo>
                  <a:close/>
                </a:path>
                <a:path w="2983865" h="2387600">
                  <a:moveTo>
                    <a:pt x="2938147" y="25400"/>
                  </a:moveTo>
                  <a:lnTo>
                    <a:pt x="2904134" y="25400"/>
                  </a:lnTo>
                  <a:lnTo>
                    <a:pt x="2878689" y="38100"/>
                  </a:lnTo>
                  <a:lnTo>
                    <a:pt x="2918082" y="38100"/>
                  </a:lnTo>
                  <a:lnTo>
                    <a:pt x="2938147" y="25400"/>
                  </a:lnTo>
                  <a:close/>
                </a:path>
                <a:path w="2983865" h="2387600">
                  <a:moveTo>
                    <a:pt x="2971426" y="12700"/>
                  </a:moveTo>
                  <a:lnTo>
                    <a:pt x="2958232" y="12700"/>
                  </a:lnTo>
                  <a:lnTo>
                    <a:pt x="2943819" y="25400"/>
                  </a:lnTo>
                  <a:lnTo>
                    <a:pt x="2945794" y="25400"/>
                  </a:lnTo>
                  <a:lnTo>
                    <a:pt x="2927394" y="38100"/>
                  </a:lnTo>
                  <a:lnTo>
                    <a:pt x="2939292" y="38100"/>
                  </a:lnTo>
                  <a:lnTo>
                    <a:pt x="2963595" y="21786"/>
                  </a:lnTo>
                  <a:lnTo>
                    <a:pt x="2971426" y="12700"/>
                  </a:lnTo>
                  <a:close/>
                </a:path>
                <a:path w="2983865" h="2387600">
                  <a:moveTo>
                    <a:pt x="2963595" y="21786"/>
                  </a:moveTo>
                  <a:lnTo>
                    <a:pt x="2958212" y="25400"/>
                  </a:lnTo>
                  <a:lnTo>
                    <a:pt x="2960481" y="25400"/>
                  </a:lnTo>
                  <a:lnTo>
                    <a:pt x="2963595" y="21786"/>
                  </a:lnTo>
                  <a:close/>
                </a:path>
                <a:path w="2983865" h="2387600">
                  <a:moveTo>
                    <a:pt x="2972245" y="12700"/>
                  </a:moveTo>
                  <a:lnTo>
                    <a:pt x="2971426" y="12700"/>
                  </a:lnTo>
                  <a:lnTo>
                    <a:pt x="2963595" y="21786"/>
                  </a:lnTo>
                  <a:lnTo>
                    <a:pt x="2972426" y="15858"/>
                  </a:lnTo>
                  <a:lnTo>
                    <a:pt x="2972245" y="12700"/>
                  </a:lnTo>
                  <a:close/>
                </a:path>
                <a:path w="2983865" h="2387600">
                  <a:moveTo>
                    <a:pt x="2977132" y="12700"/>
                  </a:moveTo>
                  <a:lnTo>
                    <a:pt x="2972245" y="12700"/>
                  </a:lnTo>
                  <a:lnTo>
                    <a:pt x="2972426" y="15858"/>
                  </a:lnTo>
                  <a:lnTo>
                    <a:pt x="2977132" y="12700"/>
                  </a:lnTo>
                  <a:close/>
                </a:path>
              </a:pathLst>
            </a:custGeom>
            <a:solidFill>
              <a:srgbClr val="000000"/>
            </a:solidFill>
          </p:spPr>
          <p:txBody>
            <a:bodyPr wrap="square" lIns="0" tIns="0" rIns="0" bIns="0" rtlCol="0"/>
            <a:lstStyle/>
            <a:p>
              <a:endParaRPr/>
            </a:p>
          </p:txBody>
        </p:sp>
        <p:sp>
          <p:nvSpPr>
            <p:cNvPr id="144" name="object 140"/>
            <p:cNvSpPr txBox="1"/>
            <p:nvPr/>
          </p:nvSpPr>
          <p:spPr>
            <a:xfrm>
              <a:off x="976753" y="4501388"/>
              <a:ext cx="994410" cy="451484"/>
            </a:xfrm>
            <a:prstGeom prst="rect">
              <a:avLst/>
            </a:prstGeom>
          </p:spPr>
          <p:txBody>
            <a:bodyPr vert="horz" wrap="square" lIns="0" tIns="11430" rIns="0" bIns="0" rtlCol="0">
              <a:spAutoFit/>
            </a:bodyPr>
            <a:lstStyle/>
            <a:p>
              <a:pPr marL="12700" marR="5080" indent="66675">
                <a:lnSpc>
                  <a:spcPct val="100000"/>
                </a:lnSpc>
                <a:spcBef>
                  <a:spcPts val="90"/>
                </a:spcBef>
              </a:pPr>
              <a:r>
                <a:rPr sz="1400" b="1" spc="-5" dirty="0">
                  <a:latin typeface="Calibri"/>
                  <a:cs typeface="Calibri"/>
                </a:rPr>
                <a:t>Emb</a:t>
              </a:r>
              <a:r>
                <a:rPr sz="1400" b="1" spc="-10" dirty="0">
                  <a:latin typeface="Calibri"/>
                  <a:cs typeface="Calibri"/>
                </a:rPr>
                <a:t>e</a:t>
              </a:r>
              <a:r>
                <a:rPr sz="1400" b="1" spc="-5" dirty="0">
                  <a:latin typeface="Calibri"/>
                  <a:cs typeface="Calibri"/>
                </a:rPr>
                <a:t>dd</a:t>
              </a:r>
              <a:r>
                <a:rPr sz="1400" b="1" dirty="0">
                  <a:latin typeface="Calibri"/>
                  <a:cs typeface="Calibri"/>
                </a:rPr>
                <a:t>i</a:t>
              </a:r>
              <a:r>
                <a:rPr sz="1400" b="1" spc="-5" dirty="0">
                  <a:latin typeface="Calibri"/>
                  <a:cs typeface="Calibri"/>
                </a:rPr>
                <a:t>ngs  </a:t>
              </a:r>
              <a:r>
                <a:rPr sz="1400" b="1" spc="-10" dirty="0">
                  <a:latin typeface="Calibri"/>
                  <a:cs typeface="Calibri"/>
                </a:rPr>
                <a:t>Lookup</a:t>
              </a:r>
              <a:r>
                <a:rPr sz="1400" b="1" spc="-75" dirty="0">
                  <a:latin typeface="Calibri"/>
                  <a:cs typeface="Calibri"/>
                </a:rPr>
                <a:t> </a:t>
              </a:r>
              <a:r>
                <a:rPr sz="1400" b="1" spc="-25" dirty="0">
                  <a:latin typeface="Calibri"/>
                  <a:cs typeface="Calibri"/>
                </a:rPr>
                <a:t>Table</a:t>
              </a:r>
              <a:endParaRPr sz="1400">
                <a:latin typeface="Calibri"/>
                <a:cs typeface="Calibri"/>
              </a:endParaRPr>
            </a:p>
          </p:txBody>
        </p:sp>
        <p:sp>
          <p:nvSpPr>
            <p:cNvPr id="145" name="object 141"/>
            <p:cNvSpPr/>
            <p:nvPr/>
          </p:nvSpPr>
          <p:spPr>
            <a:xfrm>
              <a:off x="1251061" y="5623733"/>
              <a:ext cx="2806065" cy="468630"/>
            </a:xfrm>
            <a:custGeom>
              <a:avLst/>
              <a:gdLst/>
              <a:ahLst/>
              <a:cxnLst/>
              <a:rect l="l" t="t" r="r" b="b"/>
              <a:pathLst>
                <a:path w="2806065" h="468629">
                  <a:moveTo>
                    <a:pt x="2727771" y="0"/>
                  </a:moveTo>
                  <a:lnTo>
                    <a:pt x="78087" y="0"/>
                  </a:lnTo>
                  <a:lnTo>
                    <a:pt x="47692" y="6136"/>
                  </a:lnTo>
                  <a:lnTo>
                    <a:pt x="22871" y="22871"/>
                  </a:lnTo>
                  <a:lnTo>
                    <a:pt x="6136" y="47693"/>
                  </a:lnTo>
                  <a:lnTo>
                    <a:pt x="0" y="78088"/>
                  </a:lnTo>
                  <a:lnTo>
                    <a:pt x="0" y="390425"/>
                  </a:lnTo>
                  <a:lnTo>
                    <a:pt x="6136" y="420821"/>
                  </a:lnTo>
                  <a:lnTo>
                    <a:pt x="22871" y="445642"/>
                  </a:lnTo>
                  <a:lnTo>
                    <a:pt x="47692" y="462377"/>
                  </a:lnTo>
                  <a:lnTo>
                    <a:pt x="78087" y="468514"/>
                  </a:lnTo>
                  <a:lnTo>
                    <a:pt x="2727771" y="468514"/>
                  </a:lnTo>
                  <a:lnTo>
                    <a:pt x="2758167" y="462377"/>
                  </a:lnTo>
                  <a:lnTo>
                    <a:pt x="2782988" y="445642"/>
                  </a:lnTo>
                  <a:lnTo>
                    <a:pt x="2799723" y="420821"/>
                  </a:lnTo>
                  <a:lnTo>
                    <a:pt x="2805860" y="390425"/>
                  </a:lnTo>
                  <a:lnTo>
                    <a:pt x="2805860" y="78088"/>
                  </a:lnTo>
                  <a:lnTo>
                    <a:pt x="2799723" y="47693"/>
                  </a:lnTo>
                  <a:lnTo>
                    <a:pt x="2782988" y="22871"/>
                  </a:lnTo>
                  <a:lnTo>
                    <a:pt x="2758167" y="6136"/>
                  </a:lnTo>
                  <a:lnTo>
                    <a:pt x="2727771" y="0"/>
                  </a:lnTo>
                  <a:close/>
                </a:path>
              </a:pathLst>
            </a:custGeom>
            <a:solidFill>
              <a:srgbClr val="FFFFFF"/>
            </a:solidFill>
          </p:spPr>
          <p:txBody>
            <a:bodyPr wrap="square" lIns="0" tIns="0" rIns="0" bIns="0" rtlCol="0"/>
            <a:lstStyle/>
            <a:p>
              <a:endParaRPr/>
            </a:p>
          </p:txBody>
        </p:sp>
        <p:sp>
          <p:nvSpPr>
            <p:cNvPr id="146" name="object 142"/>
            <p:cNvSpPr/>
            <p:nvPr/>
          </p:nvSpPr>
          <p:spPr>
            <a:xfrm>
              <a:off x="1251061" y="5623733"/>
              <a:ext cx="2806065" cy="468630"/>
            </a:xfrm>
            <a:custGeom>
              <a:avLst/>
              <a:gdLst/>
              <a:ahLst/>
              <a:cxnLst/>
              <a:rect l="l" t="t" r="r" b="b"/>
              <a:pathLst>
                <a:path w="2806065" h="468629">
                  <a:moveTo>
                    <a:pt x="0" y="78088"/>
                  </a:moveTo>
                  <a:lnTo>
                    <a:pt x="6136" y="47692"/>
                  </a:lnTo>
                  <a:lnTo>
                    <a:pt x="22871" y="22871"/>
                  </a:lnTo>
                  <a:lnTo>
                    <a:pt x="47692" y="6136"/>
                  </a:lnTo>
                  <a:lnTo>
                    <a:pt x="78087" y="0"/>
                  </a:lnTo>
                  <a:lnTo>
                    <a:pt x="2727772" y="0"/>
                  </a:lnTo>
                  <a:lnTo>
                    <a:pt x="2758167" y="6136"/>
                  </a:lnTo>
                  <a:lnTo>
                    <a:pt x="2782988" y="22871"/>
                  </a:lnTo>
                  <a:lnTo>
                    <a:pt x="2799723" y="47692"/>
                  </a:lnTo>
                  <a:lnTo>
                    <a:pt x="2805860" y="78088"/>
                  </a:lnTo>
                  <a:lnTo>
                    <a:pt x="2805860" y="390425"/>
                  </a:lnTo>
                  <a:lnTo>
                    <a:pt x="2799723" y="420821"/>
                  </a:lnTo>
                  <a:lnTo>
                    <a:pt x="2782988" y="445642"/>
                  </a:lnTo>
                  <a:lnTo>
                    <a:pt x="2758167" y="462377"/>
                  </a:lnTo>
                  <a:lnTo>
                    <a:pt x="2727772" y="468514"/>
                  </a:lnTo>
                  <a:lnTo>
                    <a:pt x="78087" y="468514"/>
                  </a:lnTo>
                  <a:lnTo>
                    <a:pt x="47692" y="462377"/>
                  </a:lnTo>
                  <a:lnTo>
                    <a:pt x="22871" y="445642"/>
                  </a:lnTo>
                  <a:lnTo>
                    <a:pt x="6136" y="420821"/>
                  </a:lnTo>
                  <a:lnTo>
                    <a:pt x="0" y="390425"/>
                  </a:lnTo>
                  <a:lnTo>
                    <a:pt x="0" y="78088"/>
                  </a:lnTo>
                  <a:close/>
                </a:path>
              </a:pathLst>
            </a:custGeom>
            <a:ln w="6350">
              <a:solidFill>
                <a:srgbClr val="000000"/>
              </a:solidFill>
            </a:ln>
          </p:spPr>
          <p:txBody>
            <a:bodyPr wrap="square" lIns="0" tIns="0" rIns="0" bIns="0" rtlCol="0"/>
            <a:lstStyle/>
            <a:p>
              <a:endParaRPr/>
            </a:p>
          </p:txBody>
        </p:sp>
        <p:sp>
          <p:nvSpPr>
            <p:cNvPr id="147" name="object 143"/>
            <p:cNvSpPr txBox="1"/>
            <p:nvPr/>
          </p:nvSpPr>
          <p:spPr>
            <a:xfrm>
              <a:off x="1508141" y="5620003"/>
              <a:ext cx="1030605" cy="451484"/>
            </a:xfrm>
            <a:prstGeom prst="rect">
              <a:avLst/>
            </a:prstGeom>
          </p:spPr>
          <p:txBody>
            <a:bodyPr vert="horz" wrap="square" lIns="0" tIns="11430" rIns="0" bIns="0" rtlCol="0">
              <a:spAutoFit/>
            </a:bodyPr>
            <a:lstStyle/>
            <a:p>
              <a:pPr marL="258445">
                <a:lnSpc>
                  <a:spcPct val="100000"/>
                </a:lnSpc>
                <a:spcBef>
                  <a:spcPts val="90"/>
                </a:spcBef>
              </a:pPr>
              <a:r>
                <a:rPr sz="1400" b="1" spc="-5" dirty="0">
                  <a:latin typeface="Calibri"/>
                  <a:cs typeface="Calibri"/>
                </a:rPr>
                <a:t>Input</a:t>
              </a:r>
              <a:r>
                <a:rPr sz="1400" b="1" spc="170" dirty="0">
                  <a:latin typeface="Calibri"/>
                  <a:cs typeface="Calibri"/>
                </a:rPr>
                <a:t> </a:t>
              </a:r>
              <a:r>
                <a:rPr sz="2100" spc="15" baseline="-7936" dirty="0">
                  <a:latin typeface="Calibri"/>
                  <a:cs typeface="Calibri"/>
                </a:rPr>
                <a:t>C</a:t>
              </a:r>
              <a:r>
                <a:rPr sz="1350" spc="15" baseline="12345" dirty="0">
                  <a:latin typeface="Calibri"/>
                  <a:cs typeface="Calibri"/>
                </a:rPr>
                <a:t>(1)</a:t>
              </a:r>
              <a:endParaRPr sz="1350" baseline="12345">
                <a:latin typeface="Calibri"/>
                <a:cs typeface="Calibri"/>
              </a:endParaRPr>
            </a:p>
            <a:p>
              <a:pPr marL="38100">
                <a:lnSpc>
                  <a:spcPct val="100000"/>
                </a:lnSpc>
              </a:pPr>
              <a:r>
                <a:rPr sz="1400" b="1" spc="-15" dirty="0">
                  <a:latin typeface="Calibri"/>
                  <a:cs typeface="Calibri"/>
                </a:rPr>
                <a:t>For</a:t>
              </a:r>
              <a:r>
                <a:rPr sz="1400" b="1" spc="-10" dirty="0">
                  <a:latin typeface="Calibri"/>
                  <a:cs typeface="Calibri"/>
                </a:rPr>
                <a:t> </a:t>
              </a:r>
              <a:r>
                <a:rPr sz="1400" b="1" spc="-5" dirty="0">
                  <a:latin typeface="Calibri"/>
                  <a:cs typeface="Calibri"/>
                </a:rPr>
                <a:t>CWS</a:t>
              </a:r>
              <a:endParaRPr sz="1400">
                <a:latin typeface="Calibri"/>
                <a:cs typeface="Calibri"/>
              </a:endParaRPr>
            </a:p>
          </p:txBody>
        </p:sp>
        <p:sp>
          <p:nvSpPr>
            <p:cNvPr id="148" name="object 144"/>
            <p:cNvSpPr txBox="1"/>
            <p:nvPr/>
          </p:nvSpPr>
          <p:spPr>
            <a:xfrm>
              <a:off x="2653023" y="5647435"/>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149" name="object 145"/>
            <p:cNvSpPr txBox="1"/>
            <p:nvPr/>
          </p:nvSpPr>
          <p:spPr>
            <a:xfrm>
              <a:off x="3029639" y="5592571"/>
              <a:ext cx="403225" cy="238125"/>
            </a:xfrm>
            <a:prstGeom prst="rect">
              <a:avLst/>
            </a:prstGeom>
          </p:spPr>
          <p:txBody>
            <a:bodyPr vert="horz" wrap="square" lIns="0" tIns="11430" rIns="0" bIns="0" rtlCol="0">
              <a:spAutoFit/>
            </a:bodyPr>
            <a:lstStyle/>
            <a:p>
              <a:pPr marL="38100">
                <a:lnSpc>
                  <a:spcPct val="100000"/>
                </a:lnSpc>
                <a:spcBef>
                  <a:spcPts val="90"/>
                </a:spcBef>
              </a:pPr>
              <a:r>
                <a:rPr sz="2100" spc="15" baseline="-17857" dirty="0">
                  <a:latin typeface="Calibri"/>
                  <a:cs typeface="Calibri"/>
                </a:rPr>
                <a:t>C</a:t>
              </a:r>
              <a:r>
                <a:rPr sz="900" spc="10" dirty="0">
                  <a:latin typeface="Calibri"/>
                  <a:cs typeface="Calibri"/>
                </a:rPr>
                <a:t>(n-1)</a:t>
              </a:r>
              <a:endParaRPr sz="900">
                <a:latin typeface="Calibri"/>
                <a:cs typeface="Calibri"/>
              </a:endParaRPr>
            </a:p>
          </p:txBody>
        </p:sp>
        <p:sp>
          <p:nvSpPr>
            <p:cNvPr id="150" name="object 146"/>
            <p:cNvSpPr txBox="1"/>
            <p:nvPr/>
          </p:nvSpPr>
          <p:spPr>
            <a:xfrm>
              <a:off x="3580325" y="5592571"/>
              <a:ext cx="30607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151" name="object 147"/>
            <p:cNvSpPr/>
            <p:nvPr/>
          </p:nvSpPr>
          <p:spPr>
            <a:xfrm>
              <a:off x="4249600" y="2551776"/>
              <a:ext cx="2972435" cy="2295525"/>
            </a:xfrm>
            <a:custGeom>
              <a:avLst/>
              <a:gdLst/>
              <a:ahLst/>
              <a:cxnLst/>
              <a:rect l="l" t="t" r="r" b="b"/>
              <a:pathLst>
                <a:path w="2972434" h="2295525">
                  <a:moveTo>
                    <a:pt x="1534654" y="757207"/>
                  </a:moveTo>
                  <a:lnTo>
                    <a:pt x="1466104" y="758311"/>
                  </a:lnTo>
                  <a:lnTo>
                    <a:pt x="1397421" y="760539"/>
                  </a:lnTo>
                  <a:lnTo>
                    <a:pt x="1328802" y="767133"/>
                  </a:lnTo>
                  <a:lnTo>
                    <a:pt x="1260459" y="777951"/>
                  </a:lnTo>
                  <a:lnTo>
                    <a:pt x="1192527" y="792850"/>
                  </a:lnTo>
                  <a:lnTo>
                    <a:pt x="1125141" y="811690"/>
                  </a:lnTo>
                  <a:lnTo>
                    <a:pt x="1058433" y="834326"/>
                  </a:lnTo>
                  <a:lnTo>
                    <a:pt x="992538" y="860620"/>
                  </a:lnTo>
                  <a:lnTo>
                    <a:pt x="927587" y="890428"/>
                  </a:lnTo>
                  <a:lnTo>
                    <a:pt x="863718" y="923612"/>
                  </a:lnTo>
                  <a:lnTo>
                    <a:pt x="801061" y="960029"/>
                  </a:lnTo>
                  <a:lnTo>
                    <a:pt x="739750" y="999538"/>
                  </a:lnTo>
                  <a:lnTo>
                    <a:pt x="679921" y="1042000"/>
                  </a:lnTo>
                  <a:lnTo>
                    <a:pt x="621703" y="1087272"/>
                  </a:lnTo>
                  <a:lnTo>
                    <a:pt x="565232" y="1135216"/>
                  </a:lnTo>
                  <a:lnTo>
                    <a:pt x="510642" y="1185689"/>
                  </a:lnTo>
                  <a:lnTo>
                    <a:pt x="458066" y="1238554"/>
                  </a:lnTo>
                  <a:lnTo>
                    <a:pt x="407636" y="1293668"/>
                  </a:lnTo>
                  <a:lnTo>
                    <a:pt x="359488" y="1350892"/>
                  </a:lnTo>
                  <a:lnTo>
                    <a:pt x="313754" y="1410086"/>
                  </a:lnTo>
                  <a:lnTo>
                    <a:pt x="270570" y="1471109"/>
                  </a:lnTo>
                  <a:lnTo>
                    <a:pt x="230069" y="1533822"/>
                  </a:lnTo>
                  <a:lnTo>
                    <a:pt x="192383" y="1598084"/>
                  </a:lnTo>
                  <a:lnTo>
                    <a:pt x="157648" y="1663755"/>
                  </a:lnTo>
                  <a:lnTo>
                    <a:pt x="125999" y="1730697"/>
                  </a:lnTo>
                  <a:lnTo>
                    <a:pt x="97569" y="1798768"/>
                  </a:lnTo>
                  <a:lnTo>
                    <a:pt x="72491" y="1867829"/>
                  </a:lnTo>
                  <a:lnTo>
                    <a:pt x="50902" y="1937739"/>
                  </a:lnTo>
                  <a:lnTo>
                    <a:pt x="32937" y="2008358"/>
                  </a:lnTo>
                  <a:lnTo>
                    <a:pt x="18728" y="2079547"/>
                  </a:lnTo>
                  <a:lnTo>
                    <a:pt x="8412" y="2151165"/>
                  </a:lnTo>
                  <a:lnTo>
                    <a:pt x="2123" y="2223070"/>
                  </a:lnTo>
                  <a:lnTo>
                    <a:pt x="0" y="2295027"/>
                  </a:lnTo>
                  <a:lnTo>
                    <a:pt x="6347" y="2295215"/>
                  </a:lnTo>
                  <a:lnTo>
                    <a:pt x="8462" y="2223531"/>
                  </a:lnTo>
                  <a:lnTo>
                    <a:pt x="14715" y="2151981"/>
                  </a:lnTo>
                  <a:lnTo>
                    <a:pt x="24976" y="2080707"/>
                  </a:lnTo>
                  <a:lnTo>
                    <a:pt x="39115" y="2009844"/>
                  </a:lnTo>
                  <a:lnTo>
                    <a:pt x="56997" y="1939536"/>
                  </a:lnTo>
                  <a:lnTo>
                    <a:pt x="78491" y="1869923"/>
                  </a:lnTo>
                  <a:lnTo>
                    <a:pt x="103460" y="1801147"/>
                  </a:lnTo>
                  <a:lnTo>
                    <a:pt x="131775" y="1733345"/>
                  </a:lnTo>
                  <a:lnTo>
                    <a:pt x="163298" y="1666661"/>
                  </a:lnTo>
                  <a:lnTo>
                    <a:pt x="197899" y="1601236"/>
                  </a:lnTo>
                  <a:lnTo>
                    <a:pt x="235444" y="1537209"/>
                  </a:lnTo>
                  <a:lnTo>
                    <a:pt x="275795" y="1474722"/>
                  </a:lnTo>
                  <a:lnTo>
                    <a:pt x="318825" y="1413915"/>
                  </a:lnTo>
                  <a:lnTo>
                    <a:pt x="364394" y="1354929"/>
                  </a:lnTo>
                  <a:lnTo>
                    <a:pt x="412368" y="1297906"/>
                  </a:lnTo>
                  <a:lnTo>
                    <a:pt x="462617" y="1242985"/>
                  </a:lnTo>
                  <a:lnTo>
                    <a:pt x="515005" y="1190307"/>
                  </a:lnTo>
                  <a:lnTo>
                    <a:pt x="569398" y="1140012"/>
                  </a:lnTo>
                  <a:lnTo>
                    <a:pt x="625660" y="1092243"/>
                  </a:lnTo>
                  <a:lnTo>
                    <a:pt x="683658" y="1047137"/>
                  </a:lnTo>
                  <a:lnTo>
                    <a:pt x="743255" y="1004837"/>
                  </a:lnTo>
                  <a:lnTo>
                    <a:pt x="804321" y="965483"/>
                  </a:lnTo>
                  <a:lnTo>
                    <a:pt x="866720" y="929213"/>
                  </a:lnTo>
                  <a:lnTo>
                    <a:pt x="930316" y="896167"/>
                  </a:lnTo>
                  <a:lnTo>
                    <a:pt x="994977" y="866487"/>
                  </a:lnTo>
                  <a:lnTo>
                    <a:pt x="1060565" y="840313"/>
                  </a:lnTo>
                  <a:lnTo>
                    <a:pt x="1126949" y="817782"/>
                  </a:lnTo>
                  <a:lnTo>
                    <a:pt x="1193996" y="799034"/>
                  </a:lnTo>
                  <a:lnTo>
                    <a:pt x="1261572" y="784208"/>
                  </a:lnTo>
                  <a:lnTo>
                    <a:pt x="1329546" y="773445"/>
                  </a:lnTo>
                  <a:lnTo>
                    <a:pt x="1397783" y="766883"/>
                  </a:lnTo>
                  <a:lnTo>
                    <a:pt x="1466244" y="764660"/>
                  </a:lnTo>
                  <a:lnTo>
                    <a:pt x="1534838" y="763555"/>
                  </a:lnTo>
                  <a:lnTo>
                    <a:pt x="1603359" y="760286"/>
                  </a:lnTo>
                  <a:lnTo>
                    <a:pt x="1642494" y="757210"/>
                  </a:lnTo>
                  <a:lnTo>
                    <a:pt x="1534585" y="757210"/>
                  </a:lnTo>
                  <a:close/>
                </a:path>
                <a:path w="2972434" h="2295525">
                  <a:moveTo>
                    <a:pt x="1680578" y="753945"/>
                  </a:moveTo>
                  <a:lnTo>
                    <a:pt x="1602911" y="753952"/>
                  </a:lnTo>
                  <a:lnTo>
                    <a:pt x="1534654" y="757207"/>
                  </a:lnTo>
                  <a:lnTo>
                    <a:pt x="1642542" y="757207"/>
                  </a:lnTo>
                  <a:lnTo>
                    <a:pt x="1671610" y="754922"/>
                  </a:lnTo>
                  <a:lnTo>
                    <a:pt x="1680578" y="753945"/>
                  </a:lnTo>
                  <a:close/>
                </a:path>
                <a:path w="2972434" h="2295525">
                  <a:moveTo>
                    <a:pt x="1729707" y="748595"/>
                  </a:moveTo>
                  <a:lnTo>
                    <a:pt x="1670970" y="748604"/>
                  </a:lnTo>
                  <a:lnTo>
                    <a:pt x="1602967" y="753947"/>
                  </a:lnTo>
                  <a:lnTo>
                    <a:pt x="1680578" y="753945"/>
                  </a:lnTo>
                  <a:lnTo>
                    <a:pt x="1729707" y="748595"/>
                  </a:lnTo>
                  <a:close/>
                </a:path>
                <a:path w="2972434" h="2295525">
                  <a:moveTo>
                    <a:pt x="1784896" y="741226"/>
                  </a:moveTo>
                  <a:lnTo>
                    <a:pt x="1738630" y="741238"/>
                  </a:lnTo>
                  <a:lnTo>
                    <a:pt x="1671020" y="748598"/>
                  </a:lnTo>
                  <a:lnTo>
                    <a:pt x="1729707" y="748595"/>
                  </a:lnTo>
                  <a:lnTo>
                    <a:pt x="1739456" y="747533"/>
                  </a:lnTo>
                  <a:lnTo>
                    <a:pt x="1784896" y="741226"/>
                  </a:lnTo>
                  <a:close/>
                </a:path>
                <a:path w="2972434" h="2295525">
                  <a:moveTo>
                    <a:pt x="1844059" y="731907"/>
                  </a:moveTo>
                  <a:lnTo>
                    <a:pt x="1805846" y="731907"/>
                  </a:lnTo>
                  <a:lnTo>
                    <a:pt x="1738674" y="741231"/>
                  </a:lnTo>
                  <a:lnTo>
                    <a:pt x="1784896" y="741226"/>
                  </a:lnTo>
                  <a:lnTo>
                    <a:pt x="1806765" y="738191"/>
                  </a:lnTo>
                  <a:lnTo>
                    <a:pt x="1844059" y="731907"/>
                  </a:lnTo>
                  <a:close/>
                </a:path>
                <a:path w="2972434" h="2295525">
                  <a:moveTo>
                    <a:pt x="1904972" y="720708"/>
                  </a:moveTo>
                  <a:lnTo>
                    <a:pt x="1872302" y="720708"/>
                  </a:lnTo>
                  <a:lnTo>
                    <a:pt x="1805804" y="731913"/>
                  </a:lnTo>
                  <a:lnTo>
                    <a:pt x="1844059" y="731907"/>
                  </a:lnTo>
                  <a:lnTo>
                    <a:pt x="1873402" y="726963"/>
                  </a:lnTo>
                  <a:lnTo>
                    <a:pt x="1904972" y="720708"/>
                  </a:lnTo>
                  <a:close/>
                </a:path>
                <a:path w="2972434" h="2295525">
                  <a:moveTo>
                    <a:pt x="1966532" y="707699"/>
                  </a:moveTo>
                  <a:lnTo>
                    <a:pt x="1937956" y="707699"/>
                  </a:lnTo>
                  <a:lnTo>
                    <a:pt x="1872265" y="720714"/>
                  </a:lnTo>
                  <a:lnTo>
                    <a:pt x="1904972" y="720708"/>
                  </a:lnTo>
                  <a:lnTo>
                    <a:pt x="1939235" y="713920"/>
                  </a:lnTo>
                  <a:lnTo>
                    <a:pt x="1966532" y="707699"/>
                  </a:lnTo>
                  <a:close/>
                </a:path>
                <a:path w="2972434" h="2295525">
                  <a:moveTo>
                    <a:pt x="2028088" y="692951"/>
                  </a:moveTo>
                  <a:lnTo>
                    <a:pt x="2002674" y="692951"/>
                  </a:lnTo>
                  <a:lnTo>
                    <a:pt x="1937915" y="707707"/>
                  </a:lnTo>
                  <a:lnTo>
                    <a:pt x="1966532" y="707699"/>
                  </a:lnTo>
                  <a:lnTo>
                    <a:pt x="2004128" y="699132"/>
                  </a:lnTo>
                  <a:lnTo>
                    <a:pt x="2028088" y="692951"/>
                  </a:lnTo>
                  <a:close/>
                </a:path>
                <a:path w="2972434" h="2295525">
                  <a:moveTo>
                    <a:pt x="2089215" y="676531"/>
                  </a:moveTo>
                  <a:lnTo>
                    <a:pt x="2066320" y="676531"/>
                  </a:lnTo>
                  <a:lnTo>
                    <a:pt x="2002640" y="692959"/>
                  </a:lnTo>
                  <a:lnTo>
                    <a:pt x="2028088" y="692951"/>
                  </a:lnTo>
                  <a:lnTo>
                    <a:pt x="2067949" y="682668"/>
                  </a:lnTo>
                  <a:lnTo>
                    <a:pt x="2089215" y="676531"/>
                  </a:lnTo>
                  <a:close/>
                </a:path>
                <a:path w="2972434" h="2295525">
                  <a:moveTo>
                    <a:pt x="2149594" y="658510"/>
                  </a:moveTo>
                  <a:lnTo>
                    <a:pt x="2128762" y="658510"/>
                  </a:lnTo>
                  <a:lnTo>
                    <a:pt x="2066282" y="676541"/>
                  </a:lnTo>
                  <a:lnTo>
                    <a:pt x="2089215" y="676531"/>
                  </a:lnTo>
                  <a:lnTo>
                    <a:pt x="2130565" y="664598"/>
                  </a:lnTo>
                  <a:lnTo>
                    <a:pt x="2149594" y="658510"/>
                  </a:lnTo>
                  <a:close/>
                </a:path>
                <a:path w="2972434" h="2295525">
                  <a:moveTo>
                    <a:pt x="2208966" y="638958"/>
                  </a:moveTo>
                  <a:lnTo>
                    <a:pt x="2189863" y="638958"/>
                  </a:lnTo>
                  <a:lnTo>
                    <a:pt x="2128718" y="658522"/>
                  </a:lnTo>
                  <a:lnTo>
                    <a:pt x="2149594" y="658510"/>
                  </a:lnTo>
                  <a:lnTo>
                    <a:pt x="2191843" y="644992"/>
                  </a:lnTo>
                  <a:lnTo>
                    <a:pt x="2208966" y="638958"/>
                  </a:lnTo>
                  <a:close/>
                </a:path>
                <a:path w="2972434" h="2295525">
                  <a:moveTo>
                    <a:pt x="2267116" y="617946"/>
                  </a:moveTo>
                  <a:lnTo>
                    <a:pt x="2249492" y="617946"/>
                  </a:lnTo>
                  <a:lnTo>
                    <a:pt x="2189812" y="638975"/>
                  </a:lnTo>
                  <a:lnTo>
                    <a:pt x="2208966" y="638958"/>
                  </a:lnTo>
                  <a:lnTo>
                    <a:pt x="2251647" y="623919"/>
                  </a:lnTo>
                  <a:lnTo>
                    <a:pt x="2267116" y="617946"/>
                  </a:lnTo>
                  <a:close/>
                </a:path>
                <a:path w="2972434" h="2295525">
                  <a:moveTo>
                    <a:pt x="2323855" y="595542"/>
                  </a:moveTo>
                  <a:lnTo>
                    <a:pt x="2307512" y="595542"/>
                  </a:lnTo>
                  <a:lnTo>
                    <a:pt x="2249416" y="617973"/>
                  </a:lnTo>
                  <a:lnTo>
                    <a:pt x="2267116" y="617946"/>
                  </a:lnTo>
                  <a:lnTo>
                    <a:pt x="2309845" y="601447"/>
                  </a:lnTo>
                  <a:lnTo>
                    <a:pt x="2323855" y="595542"/>
                  </a:lnTo>
                  <a:close/>
                </a:path>
                <a:path w="2972434" h="2295525">
                  <a:moveTo>
                    <a:pt x="2379006" y="571817"/>
                  </a:moveTo>
                  <a:lnTo>
                    <a:pt x="2363790" y="571817"/>
                  </a:lnTo>
                  <a:lnTo>
                    <a:pt x="2307443" y="595569"/>
                  </a:lnTo>
                  <a:lnTo>
                    <a:pt x="2323855" y="595542"/>
                  </a:lnTo>
                  <a:lnTo>
                    <a:pt x="2366303" y="577649"/>
                  </a:lnTo>
                  <a:lnTo>
                    <a:pt x="2379006" y="571817"/>
                  </a:lnTo>
                  <a:close/>
                </a:path>
                <a:path w="2972434" h="2295525">
                  <a:moveTo>
                    <a:pt x="2432404" y="546841"/>
                  </a:moveTo>
                  <a:lnTo>
                    <a:pt x="2418190" y="546841"/>
                  </a:lnTo>
                  <a:lnTo>
                    <a:pt x="2363720" y="571846"/>
                  </a:lnTo>
                  <a:lnTo>
                    <a:pt x="2379006" y="571817"/>
                  </a:lnTo>
                  <a:lnTo>
                    <a:pt x="2420887" y="552590"/>
                  </a:lnTo>
                  <a:lnTo>
                    <a:pt x="2432404" y="546841"/>
                  </a:lnTo>
                  <a:close/>
                </a:path>
                <a:path w="2972434" h="2295525">
                  <a:moveTo>
                    <a:pt x="2483892" y="520684"/>
                  </a:moveTo>
                  <a:lnTo>
                    <a:pt x="2470580" y="520684"/>
                  </a:lnTo>
                  <a:lnTo>
                    <a:pt x="2418144" y="546862"/>
                  </a:lnTo>
                  <a:lnTo>
                    <a:pt x="2432404" y="546841"/>
                  </a:lnTo>
                  <a:lnTo>
                    <a:pt x="2473465" y="526342"/>
                  </a:lnTo>
                  <a:lnTo>
                    <a:pt x="2483892" y="520684"/>
                  </a:lnTo>
                  <a:close/>
                </a:path>
                <a:path w="2972434" h="2295525">
                  <a:moveTo>
                    <a:pt x="2533317" y="493417"/>
                  </a:moveTo>
                  <a:lnTo>
                    <a:pt x="2520824" y="493417"/>
                  </a:lnTo>
                  <a:lnTo>
                    <a:pt x="2470530" y="520709"/>
                  </a:lnTo>
                  <a:lnTo>
                    <a:pt x="2483892" y="520684"/>
                  </a:lnTo>
                  <a:lnTo>
                    <a:pt x="2523904" y="498972"/>
                  </a:lnTo>
                  <a:lnTo>
                    <a:pt x="2533317" y="493417"/>
                  </a:lnTo>
                  <a:close/>
                </a:path>
                <a:path w="2972434" h="2295525">
                  <a:moveTo>
                    <a:pt x="2580529" y="465112"/>
                  </a:moveTo>
                  <a:lnTo>
                    <a:pt x="2568788" y="465112"/>
                  </a:lnTo>
                  <a:lnTo>
                    <a:pt x="2520796" y="493432"/>
                  </a:lnTo>
                  <a:lnTo>
                    <a:pt x="2533317" y="493417"/>
                  </a:lnTo>
                  <a:lnTo>
                    <a:pt x="2572067" y="470550"/>
                  </a:lnTo>
                  <a:lnTo>
                    <a:pt x="2580529" y="465112"/>
                  </a:lnTo>
                  <a:close/>
                </a:path>
                <a:path w="2972434" h="2295525">
                  <a:moveTo>
                    <a:pt x="2625388" y="435837"/>
                  </a:moveTo>
                  <a:lnTo>
                    <a:pt x="2614336" y="435837"/>
                  </a:lnTo>
                  <a:lnTo>
                    <a:pt x="2568738" y="465141"/>
                  </a:lnTo>
                  <a:lnTo>
                    <a:pt x="2580529" y="465112"/>
                  </a:lnTo>
                  <a:lnTo>
                    <a:pt x="2617824" y="441144"/>
                  </a:lnTo>
                  <a:lnTo>
                    <a:pt x="2625388" y="435837"/>
                  </a:lnTo>
                  <a:close/>
                </a:path>
                <a:path w="2972434" h="2295525">
                  <a:moveTo>
                    <a:pt x="2667751" y="405664"/>
                  </a:moveTo>
                  <a:lnTo>
                    <a:pt x="2657337" y="405664"/>
                  </a:lnTo>
                  <a:lnTo>
                    <a:pt x="2614273" y="435877"/>
                  </a:lnTo>
                  <a:lnTo>
                    <a:pt x="2625388" y="435837"/>
                  </a:lnTo>
                  <a:lnTo>
                    <a:pt x="2661041" y="410823"/>
                  </a:lnTo>
                  <a:lnTo>
                    <a:pt x="2667751" y="405664"/>
                  </a:lnTo>
                  <a:close/>
                </a:path>
                <a:path w="2972434" h="2295525">
                  <a:moveTo>
                    <a:pt x="2707475" y="374665"/>
                  </a:moveTo>
                  <a:lnTo>
                    <a:pt x="2697653" y="374665"/>
                  </a:lnTo>
                  <a:lnTo>
                    <a:pt x="2657268" y="405713"/>
                  </a:lnTo>
                  <a:lnTo>
                    <a:pt x="2667751" y="405664"/>
                  </a:lnTo>
                  <a:lnTo>
                    <a:pt x="2701583" y="379653"/>
                  </a:lnTo>
                  <a:lnTo>
                    <a:pt x="2707475" y="374665"/>
                  </a:lnTo>
                  <a:close/>
                </a:path>
                <a:path w="2972434" h="2295525">
                  <a:moveTo>
                    <a:pt x="2744424" y="342911"/>
                  </a:moveTo>
                  <a:lnTo>
                    <a:pt x="2735153" y="342911"/>
                  </a:lnTo>
                  <a:lnTo>
                    <a:pt x="2697590" y="374714"/>
                  </a:lnTo>
                  <a:lnTo>
                    <a:pt x="2707475" y="374665"/>
                  </a:lnTo>
                  <a:lnTo>
                    <a:pt x="2739318" y="347704"/>
                  </a:lnTo>
                  <a:lnTo>
                    <a:pt x="2744424" y="342911"/>
                  </a:lnTo>
                  <a:close/>
                </a:path>
                <a:path w="2972434" h="2295525">
                  <a:moveTo>
                    <a:pt x="2778461" y="310474"/>
                  </a:moveTo>
                  <a:lnTo>
                    <a:pt x="2769701" y="310474"/>
                  </a:lnTo>
                  <a:lnTo>
                    <a:pt x="2735082" y="342971"/>
                  </a:lnTo>
                  <a:lnTo>
                    <a:pt x="2744424" y="342911"/>
                  </a:lnTo>
                  <a:lnTo>
                    <a:pt x="2774111" y="315042"/>
                  </a:lnTo>
                  <a:lnTo>
                    <a:pt x="2778461" y="310474"/>
                  </a:lnTo>
                  <a:close/>
                </a:path>
                <a:path w="2972434" h="2295525">
                  <a:moveTo>
                    <a:pt x="2809453" y="277426"/>
                  </a:moveTo>
                  <a:lnTo>
                    <a:pt x="2801162" y="277426"/>
                  </a:lnTo>
                  <a:lnTo>
                    <a:pt x="2769632" y="310538"/>
                  </a:lnTo>
                  <a:lnTo>
                    <a:pt x="2778461" y="310474"/>
                  </a:lnTo>
                  <a:lnTo>
                    <a:pt x="2805828" y="281735"/>
                  </a:lnTo>
                  <a:lnTo>
                    <a:pt x="2809453" y="277426"/>
                  </a:lnTo>
                  <a:close/>
                </a:path>
                <a:path w="2972434" h="2295525">
                  <a:moveTo>
                    <a:pt x="2837262" y="243842"/>
                  </a:moveTo>
                  <a:lnTo>
                    <a:pt x="2829405" y="243842"/>
                  </a:lnTo>
                  <a:lnTo>
                    <a:pt x="2801094" y="277498"/>
                  </a:lnTo>
                  <a:lnTo>
                    <a:pt x="2809453" y="277426"/>
                  </a:lnTo>
                  <a:lnTo>
                    <a:pt x="2834333" y="247846"/>
                  </a:lnTo>
                  <a:lnTo>
                    <a:pt x="2837262" y="243842"/>
                  </a:lnTo>
                  <a:close/>
                </a:path>
                <a:path w="2972434" h="2295525">
                  <a:moveTo>
                    <a:pt x="2861764" y="209793"/>
                  </a:moveTo>
                  <a:lnTo>
                    <a:pt x="2854297" y="209793"/>
                  </a:lnTo>
                  <a:lnTo>
                    <a:pt x="2829329" y="243931"/>
                  </a:lnTo>
                  <a:lnTo>
                    <a:pt x="2837262" y="243842"/>
                  </a:lnTo>
                  <a:lnTo>
                    <a:pt x="2859492" y="213446"/>
                  </a:lnTo>
                  <a:lnTo>
                    <a:pt x="2861764" y="209793"/>
                  </a:lnTo>
                  <a:close/>
                </a:path>
                <a:path w="2972434" h="2295525">
                  <a:moveTo>
                    <a:pt x="2882829" y="175353"/>
                  </a:moveTo>
                  <a:lnTo>
                    <a:pt x="2875706" y="175353"/>
                  </a:lnTo>
                  <a:lnTo>
                    <a:pt x="2854224" y="209893"/>
                  </a:lnTo>
                  <a:lnTo>
                    <a:pt x="2861764" y="209793"/>
                  </a:lnTo>
                  <a:lnTo>
                    <a:pt x="2881167" y="178596"/>
                  </a:lnTo>
                  <a:lnTo>
                    <a:pt x="2882829" y="175353"/>
                  </a:lnTo>
                  <a:close/>
                </a:path>
                <a:path w="2972434" h="2295525">
                  <a:moveTo>
                    <a:pt x="2900331" y="140597"/>
                  </a:moveTo>
                  <a:lnTo>
                    <a:pt x="2893501" y="140597"/>
                  </a:lnTo>
                  <a:lnTo>
                    <a:pt x="2893382" y="140862"/>
                  </a:lnTo>
                  <a:lnTo>
                    <a:pt x="2875632" y="175472"/>
                  </a:lnTo>
                  <a:lnTo>
                    <a:pt x="2882829" y="175353"/>
                  </a:lnTo>
                  <a:lnTo>
                    <a:pt x="2899219" y="143365"/>
                  </a:lnTo>
                  <a:lnTo>
                    <a:pt x="2900331" y="140597"/>
                  </a:lnTo>
                  <a:close/>
                </a:path>
                <a:path w="2972434" h="2295525">
                  <a:moveTo>
                    <a:pt x="2893440" y="140717"/>
                  </a:moveTo>
                  <a:lnTo>
                    <a:pt x="2893366" y="140862"/>
                  </a:lnTo>
                  <a:lnTo>
                    <a:pt x="2893440" y="140717"/>
                  </a:lnTo>
                  <a:close/>
                </a:path>
                <a:path w="2972434" h="2295525">
                  <a:moveTo>
                    <a:pt x="2914152" y="105597"/>
                  </a:moveTo>
                  <a:lnTo>
                    <a:pt x="2907558" y="105597"/>
                  </a:lnTo>
                  <a:lnTo>
                    <a:pt x="2907454" y="105897"/>
                  </a:lnTo>
                  <a:lnTo>
                    <a:pt x="2893440" y="140717"/>
                  </a:lnTo>
                  <a:lnTo>
                    <a:pt x="2900331" y="140597"/>
                  </a:lnTo>
                  <a:lnTo>
                    <a:pt x="2913508" y="107819"/>
                  </a:lnTo>
                  <a:lnTo>
                    <a:pt x="2914152" y="105597"/>
                  </a:lnTo>
                  <a:close/>
                </a:path>
                <a:path w="2972434" h="2295525">
                  <a:moveTo>
                    <a:pt x="2907496" y="105751"/>
                  </a:moveTo>
                  <a:lnTo>
                    <a:pt x="2907437" y="105897"/>
                  </a:lnTo>
                  <a:lnTo>
                    <a:pt x="2907496" y="105751"/>
                  </a:lnTo>
                  <a:close/>
                </a:path>
                <a:path w="2972434" h="2295525">
                  <a:moveTo>
                    <a:pt x="2924174" y="70424"/>
                  </a:moveTo>
                  <a:lnTo>
                    <a:pt x="2917746" y="70424"/>
                  </a:lnTo>
                  <a:lnTo>
                    <a:pt x="2917668" y="70758"/>
                  </a:lnTo>
                  <a:lnTo>
                    <a:pt x="2907496" y="105751"/>
                  </a:lnTo>
                  <a:lnTo>
                    <a:pt x="2907558" y="105597"/>
                  </a:lnTo>
                  <a:lnTo>
                    <a:pt x="2914152" y="105597"/>
                  </a:lnTo>
                  <a:lnTo>
                    <a:pt x="2923891" y="72028"/>
                  </a:lnTo>
                  <a:lnTo>
                    <a:pt x="2924174" y="70424"/>
                  </a:lnTo>
                  <a:close/>
                </a:path>
                <a:path w="2972434" h="2295525">
                  <a:moveTo>
                    <a:pt x="2932278" y="6101"/>
                  </a:moveTo>
                  <a:lnTo>
                    <a:pt x="2925645" y="6101"/>
                  </a:lnTo>
                  <a:lnTo>
                    <a:pt x="2931985" y="6478"/>
                  </a:lnTo>
                  <a:lnTo>
                    <a:pt x="2931288" y="18201"/>
                  </a:lnTo>
                  <a:lnTo>
                    <a:pt x="2966626" y="87991"/>
                  </a:lnTo>
                  <a:lnTo>
                    <a:pt x="2968536" y="88616"/>
                  </a:lnTo>
                  <a:lnTo>
                    <a:pt x="2971665" y="87033"/>
                  </a:lnTo>
                  <a:lnTo>
                    <a:pt x="2972291" y="85123"/>
                  </a:lnTo>
                  <a:lnTo>
                    <a:pt x="2932278" y="6101"/>
                  </a:lnTo>
                  <a:close/>
                </a:path>
                <a:path w="2972434" h="2295525">
                  <a:moveTo>
                    <a:pt x="2929188" y="0"/>
                  </a:moveTo>
                  <a:lnTo>
                    <a:pt x="2876308" y="79418"/>
                  </a:lnTo>
                  <a:lnTo>
                    <a:pt x="2876703" y="81389"/>
                  </a:lnTo>
                  <a:lnTo>
                    <a:pt x="2879622" y="83332"/>
                  </a:lnTo>
                  <a:lnTo>
                    <a:pt x="2881594" y="82937"/>
                  </a:lnTo>
                  <a:lnTo>
                    <a:pt x="2924948" y="17825"/>
                  </a:lnTo>
                  <a:lnTo>
                    <a:pt x="2925645" y="6101"/>
                  </a:lnTo>
                  <a:lnTo>
                    <a:pt x="2932278" y="6101"/>
                  </a:lnTo>
                  <a:lnTo>
                    <a:pt x="2929188" y="0"/>
                  </a:lnTo>
                  <a:close/>
                </a:path>
                <a:path w="2972434" h="2295525">
                  <a:moveTo>
                    <a:pt x="2917698" y="70587"/>
                  </a:moveTo>
                  <a:lnTo>
                    <a:pt x="2917649" y="70758"/>
                  </a:lnTo>
                  <a:lnTo>
                    <a:pt x="2917698" y="70587"/>
                  </a:lnTo>
                  <a:close/>
                </a:path>
                <a:path w="2972434" h="2295525">
                  <a:moveTo>
                    <a:pt x="2930281" y="35145"/>
                  </a:moveTo>
                  <a:lnTo>
                    <a:pt x="2923941" y="35145"/>
                  </a:lnTo>
                  <a:lnTo>
                    <a:pt x="2923898" y="35507"/>
                  </a:lnTo>
                  <a:lnTo>
                    <a:pt x="2923779" y="36066"/>
                  </a:lnTo>
                  <a:lnTo>
                    <a:pt x="2917698" y="70587"/>
                  </a:lnTo>
                  <a:lnTo>
                    <a:pt x="2917746" y="70424"/>
                  </a:lnTo>
                  <a:lnTo>
                    <a:pt x="2924174" y="70424"/>
                  </a:lnTo>
                  <a:lnTo>
                    <a:pt x="2930226" y="36066"/>
                  </a:lnTo>
                  <a:lnTo>
                    <a:pt x="2930281" y="35145"/>
                  </a:lnTo>
                  <a:close/>
                </a:path>
                <a:path w="2972434" h="2295525">
                  <a:moveTo>
                    <a:pt x="2923908" y="35331"/>
                  </a:moveTo>
                  <a:lnTo>
                    <a:pt x="2923877" y="35507"/>
                  </a:lnTo>
                  <a:lnTo>
                    <a:pt x="2923908" y="35331"/>
                  </a:lnTo>
                  <a:close/>
                </a:path>
                <a:path w="2972434" h="2295525">
                  <a:moveTo>
                    <a:pt x="2928441" y="12579"/>
                  </a:moveTo>
                  <a:lnTo>
                    <a:pt x="2924948" y="17825"/>
                  </a:lnTo>
                  <a:lnTo>
                    <a:pt x="2923908" y="35331"/>
                  </a:lnTo>
                  <a:lnTo>
                    <a:pt x="2923941" y="35145"/>
                  </a:lnTo>
                  <a:lnTo>
                    <a:pt x="2930281" y="35145"/>
                  </a:lnTo>
                  <a:lnTo>
                    <a:pt x="2931288" y="18201"/>
                  </a:lnTo>
                  <a:lnTo>
                    <a:pt x="2928441" y="12579"/>
                  </a:lnTo>
                  <a:close/>
                </a:path>
                <a:path w="2972434" h="2295525">
                  <a:moveTo>
                    <a:pt x="2931911" y="7724"/>
                  </a:moveTo>
                  <a:lnTo>
                    <a:pt x="2925983" y="7724"/>
                  </a:lnTo>
                  <a:lnTo>
                    <a:pt x="2931458" y="8049"/>
                  </a:lnTo>
                  <a:lnTo>
                    <a:pt x="2928441" y="12579"/>
                  </a:lnTo>
                  <a:lnTo>
                    <a:pt x="2931288" y="18201"/>
                  </a:lnTo>
                  <a:lnTo>
                    <a:pt x="2931911" y="7724"/>
                  </a:lnTo>
                  <a:close/>
                </a:path>
                <a:path w="2972434" h="2295525">
                  <a:moveTo>
                    <a:pt x="2925645" y="6101"/>
                  </a:moveTo>
                  <a:lnTo>
                    <a:pt x="2924948" y="17825"/>
                  </a:lnTo>
                  <a:lnTo>
                    <a:pt x="2928441" y="12579"/>
                  </a:lnTo>
                  <a:lnTo>
                    <a:pt x="2925983" y="7724"/>
                  </a:lnTo>
                  <a:lnTo>
                    <a:pt x="2931911" y="7724"/>
                  </a:lnTo>
                  <a:lnTo>
                    <a:pt x="2931985" y="6478"/>
                  </a:lnTo>
                  <a:lnTo>
                    <a:pt x="2925645" y="6101"/>
                  </a:lnTo>
                  <a:close/>
                </a:path>
                <a:path w="2972434" h="2295525">
                  <a:moveTo>
                    <a:pt x="2925983" y="7724"/>
                  </a:moveTo>
                  <a:lnTo>
                    <a:pt x="2928441" y="12579"/>
                  </a:lnTo>
                  <a:lnTo>
                    <a:pt x="2931458" y="8049"/>
                  </a:lnTo>
                  <a:lnTo>
                    <a:pt x="2925983" y="7724"/>
                  </a:lnTo>
                  <a:close/>
                </a:path>
              </a:pathLst>
            </a:custGeom>
            <a:solidFill>
              <a:srgbClr val="000000"/>
            </a:solidFill>
          </p:spPr>
          <p:txBody>
            <a:bodyPr wrap="square" lIns="0" tIns="0" rIns="0" bIns="0" rtlCol="0"/>
            <a:lstStyle/>
            <a:p>
              <a:endParaRPr/>
            </a:p>
          </p:txBody>
        </p:sp>
        <p:sp>
          <p:nvSpPr>
            <p:cNvPr id="152" name="object 148"/>
            <p:cNvSpPr/>
            <p:nvPr/>
          </p:nvSpPr>
          <p:spPr>
            <a:xfrm>
              <a:off x="2599824" y="5381044"/>
              <a:ext cx="99740" cy="242820"/>
            </a:xfrm>
            <a:prstGeom prst="rect">
              <a:avLst/>
            </a:prstGeom>
            <a:blipFill>
              <a:blip r:embed="rId5" cstate="print"/>
              <a:stretch>
                <a:fillRect/>
              </a:stretch>
            </a:blipFill>
          </p:spPr>
          <p:txBody>
            <a:bodyPr wrap="square" lIns="0" tIns="0" rIns="0" bIns="0" rtlCol="0"/>
            <a:lstStyle/>
            <a:p>
              <a:endParaRPr/>
            </a:p>
          </p:txBody>
        </p:sp>
        <p:sp>
          <p:nvSpPr>
            <p:cNvPr id="153" name="object 149"/>
            <p:cNvSpPr/>
            <p:nvPr/>
          </p:nvSpPr>
          <p:spPr>
            <a:xfrm>
              <a:off x="2647294" y="5330588"/>
              <a:ext cx="3095625" cy="483870"/>
            </a:xfrm>
            <a:custGeom>
              <a:avLst/>
              <a:gdLst/>
              <a:ahLst/>
              <a:cxnLst/>
              <a:rect l="l" t="t" r="r" b="b"/>
              <a:pathLst>
                <a:path w="3095625" h="483870">
                  <a:moveTo>
                    <a:pt x="82386" y="47205"/>
                  </a:moveTo>
                  <a:lnTo>
                    <a:pt x="56197" y="58077"/>
                  </a:lnTo>
                  <a:lnTo>
                    <a:pt x="78552" y="75522"/>
                  </a:lnTo>
                  <a:lnTo>
                    <a:pt x="3091206" y="483438"/>
                  </a:lnTo>
                  <a:lnTo>
                    <a:pt x="3095040" y="455121"/>
                  </a:lnTo>
                  <a:lnTo>
                    <a:pt x="82386" y="47205"/>
                  </a:lnTo>
                  <a:close/>
                </a:path>
                <a:path w="3095625" h="483870">
                  <a:moveTo>
                    <a:pt x="121568" y="0"/>
                  </a:moveTo>
                  <a:lnTo>
                    <a:pt x="0" y="50468"/>
                  </a:lnTo>
                  <a:lnTo>
                    <a:pt x="103770" y="131447"/>
                  </a:lnTo>
                  <a:lnTo>
                    <a:pt x="112748" y="130340"/>
                  </a:lnTo>
                  <a:lnTo>
                    <a:pt x="122457" y="117899"/>
                  </a:lnTo>
                  <a:lnTo>
                    <a:pt x="121349" y="108920"/>
                  </a:lnTo>
                  <a:lnTo>
                    <a:pt x="78552" y="75522"/>
                  </a:lnTo>
                  <a:lnTo>
                    <a:pt x="26159" y="68428"/>
                  </a:lnTo>
                  <a:lnTo>
                    <a:pt x="29993" y="40111"/>
                  </a:lnTo>
                  <a:lnTo>
                    <a:pt x="99475" y="40111"/>
                  </a:lnTo>
                  <a:lnTo>
                    <a:pt x="132524" y="26391"/>
                  </a:lnTo>
                  <a:lnTo>
                    <a:pt x="135978" y="18031"/>
                  </a:lnTo>
                  <a:lnTo>
                    <a:pt x="129928" y="3455"/>
                  </a:lnTo>
                  <a:lnTo>
                    <a:pt x="121568" y="0"/>
                  </a:lnTo>
                  <a:close/>
                </a:path>
                <a:path w="3095625" h="483870">
                  <a:moveTo>
                    <a:pt x="29993" y="40111"/>
                  </a:moveTo>
                  <a:lnTo>
                    <a:pt x="26159" y="68428"/>
                  </a:lnTo>
                  <a:lnTo>
                    <a:pt x="78552" y="75522"/>
                  </a:lnTo>
                  <a:lnTo>
                    <a:pt x="68231" y="67468"/>
                  </a:lnTo>
                  <a:lnTo>
                    <a:pt x="33576" y="67468"/>
                  </a:lnTo>
                  <a:lnTo>
                    <a:pt x="36888" y="43009"/>
                  </a:lnTo>
                  <a:lnTo>
                    <a:pt x="51397" y="43009"/>
                  </a:lnTo>
                  <a:lnTo>
                    <a:pt x="29993" y="40111"/>
                  </a:lnTo>
                  <a:close/>
                </a:path>
                <a:path w="3095625" h="483870">
                  <a:moveTo>
                    <a:pt x="36888" y="43009"/>
                  </a:moveTo>
                  <a:lnTo>
                    <a:pt x="33576" y="67468"/>
                  </a:lnTo>
                  <a:lnTo>
                    <a:pt x="56197" y="58077"/>
                  </a:lnTo>
                  <a:lnTo>
                    <a:pt x="36888" y="43009"/>
                  </a:lnTo>
                  <a:close/>
                </a:path>
                <a:path w="3095625" h="483870">
                  <a:moveTo>
                    <a:pt x="56197" y="58077"/>
                  </a:moveTo>
                  <a:lnTo>
                    <a:pt x="33576" y="67468"/>
                  </a:lnTo>
                  <a:lnTo>
                    <a:pt x="68231" y="67468"/>
                  </a:lnTo>
                  <a:lnTo>
                    <a:pt x="56197" y="58077"/>
                  </a:lnTo>
                  <a:close/>
                </a:path>
                <a:path w="3095625" h="483870">
                  <a:moveTo>
                    <a:pt x="51397" y="43009"/>
                  </a:moveTo>
                  <a:lnTo>
                    <a:pt x="36888" y="43009"/>
                  </a:lnTo>
                  <a:lnTo>
                    <a:pt x="56197" y="58077"/>
                  </a:lnTo>
                  <a:lnTo>
                    <a:pt x="82386" y="47205"/>
                  </a:lnTo>
                  <a:lnTo>
                    <a:pt x="51397" y="43009"/>
                  </a:lnTo>
                  <a:close/>
                </a:path>
                <a:path w="3095625" h="483870">
                  <a:moveTo>
                    <a:pt x="99475" y="40111"/>
                  </a:moveTo>
                  <a:lnTo>
                    <a:pt x="29993" y="40111"/>
                  </a:lnTo>
                  <a:lnTo>
                    <a:pt x="82386" y="47205"/>
                  </a:lnTo>
                  <a:lnTo>
                    <a:pt x="99475" y="40111"/>
                  </a:lnTo>
                  <a:close/>
                </a:path>
              </a:pathLst>
            </a:custGeom>
            <a:solidFill>
              <a:srgbClr val="0000FF"/>
            </a:solidFill>
          </p:spPr>
          <p:txBody>
            <a:bodyPr wrap="square" lIns="0" tIns="0" rIns="0" bIns="0" rtlCol="0"/>
            <a:lstStyle/>
            <a:p>
              <a:endParaRPr/>
            </a:p>
          </p:txBody>
        </p:sp>
        <p:sp>
          <p:nvSpPr>
            <p:cNvPr id="154" name="object 150"/>
            <p:cNvSpPr/>
            <p:nvPr/>
          </p:nvSpPr>
          <p:spPr>
            <a:xfrm>
              <a:off x="2572889" y="2496879"/>
              <a:ext cx="4606290" cy="521334"/>
            </a:xfrm>
            <a:custGeom>
              <a:avLst/>
              <a:gdLst/>
              <a:ahLst/>
              <a:cxnLst/>
              <a:rect l="l" t="t" r="r" b="b"/>
              <a:pathLst>
                <a:path w="4606290" h="521335">
                  <a:moveTo>
                    <a:pt x="4523754" y="48613"/>
                  </a:moveTo>
                  <a:lnTo>
                    <a:pt x="0" y="492455"/>
                  </a:lnTo>
                  <a:lnTo>
                    <a:pt x="2790" y="520893"/>
                  </a:lnTo>
                  <a:lnTo>
                    <a:pt x="4526546" y="77051"/>
                  </a:lnTo>
                  <a:lnTo>
                    <a:pt x="4549526" y="60441"/>
                  </a:lnTo>
                  <a:lnTo>
                    <a:pt x="4523754" y="48613"/>
                  </a:lnTo>
                  <a:close/>
                </a:path>
                <a:path w="4606290" h="521335">
                  <a:moveTo>
                    <a:pt x="4581035" y="43461"/>
                  </a:moveTo>
                  <a:lnTo>
                    <a:pt x="4576263" y="43461"/>
                  </a:lnTo>
                  <a:lnTo>
                    <a:pt x="4579053" y="71899"/>
                  </a:lnTo>
                  <a:lnTo>
                    <a:pt x="4526546" y="77051"/>
                  </a:lnTo>
                  <a:lnTo>
                    <a:pt x="4482548" y="108854"/>
                  </a:lnTo>
                  <a:lnTo>
                    <a:pt x="4481111" y="117784"/>
                  </a:lnTo>
                  <a:lnTo>
                    <a:pt x="4490356" y="130575"/>
                  </a:lnTo>
                  <a:lnTo>
                    <a:pt x="4499287" y="132012"/>
                  </a:lnTo>
                  <a:lnTo>
                    <a:pt x="4605966" y="54903"/>
                  </a:lnTo>
                  <a:lnTo>
                    <a:pt x="4581035" y="43461"/>
                  </a:lnTo>
                  <a:close/>
                </a:path>
                <a:path w="4606290" h="521335">
                  <a:moveTo>
                    <a:pt x="4549526" y="60441"/>
                  </a:moveTo>
                  <a:lnTo>
                    <a:pt x="4526546" y="77051"/>
                  </a:lnTo>
                  <a:lnTo>
                    <a:pt x="4579053" y="71899"/>
                  </a:lnTo>
                  <a:lnTo>
                    <a:pt x="4578931" y="70657"/>
                  </a:lnTo>
                  <a:lnTo>
                    <a:pt x="4571786" y="70657"/>
                  </a:lnTo>
                  <a:lnTo>
                    <a:pt x="4549526" y="60441"/>
                  </a:lnTo>
                  <a:close/>
                </a:path>
                <a:path w="4606290" h="521335">
                  <a:moveTo>
                    <a:pt x="4569376" y="46093"/>
                  </a:moveTo>
                  <a:lnTo>
                    <a:pt x="4549526" y="60441"/>
                  </a:lnTo>
                  <a:lnTo>
                    <a:pt x="4571786" y="70657"/>
                  </a:lnTo>
                  <a:lnTo>
                    <a:pt x="4569376" y="46093"/>
                  </a:lnTo>
                  <a:close/>
                </a:path>
                <a:path w="4606290" h="521335">
                  <a:moveTo>
                    <a:pt x="4576521" y="46093"/>
                  </a:moveTo>
                  <a:lnTo>
                    <a:pt x="4569376" y="46093"/>
                  </a:lnTo>
                  <a:lnTo>
                    <a:pt x="4571786" y="70657"/>
                  </a:lnTo>
                  <a:lnTo>
                    <a:pt x="4578931" y="70657"/>
                  </a:lnTo>
                  <a:lnTo>
                    <a:pt x="4576521" y="46093"/>
                  </a:lnTo>
                  <a:close/>
                </a:path>
                <a:path w="4606290" h="521335">
                  <a:moveTo>
                    <a:pt x="4576263" y="43461"/>
                  </a:moveTo>
                  <a:lnTo>
                    <a:pt x="4523754" y="48613"/>
                  </a:lnTo>
                  <a:lnTo>
                    <a:pt x="4549526" y="60441"/>
                  </a:lnTo>
                  <a:lnTo>
                    <a:pt x="4569376" y="46093"/>
                  </a:lnTo>
                  <a:lnTo>
                    <a:pt x="4576521" y="46093"/>
                  </a:lnTo>
                  <a:lnTo>
                    <a:pt x="4576263" y="43461"/>
                  </a:lnTo>
                  <a:close/>
                </a:path>
                <a:path w="4606290" h="521335">
                  <a:moveTo>
                    <a:pt x="4486334" y="0"/>
                  </a:moveTo>
                  <a:lnTo>
                    <a:pt x="4477853" y="3144"/>
                  </a:lnTo>
                  <a:lnTo>
                    <a:pt x="4471271" y="17487"/>
                  </a:lnTo>
                  <a:lnTo>
                    <a:pt x="4474415" y="25970"/>
                  </a:lnTo>
                  <a:lnTo>
                    <a:pt x="4523754" y="48613"/>
                  </a:lnTo>
                  <a:lnTo>
                    <a:pt x="4576263" y="43461"/>
                  </a:lnTo>
                  <a:lnTo>
                    <a:pt x="4581035" y="43461"/>
                  </a:lnTo>
                  <a:lnTo>
                    <a:pt x="4486334" y="0"/>
                  </a:lnTo>
                  <a:close/>
                </a:path>
              </a:pathLst>
            </a:custGeom>
            <a:solidFill>
              <a:srgbClr val="0000FF"/>
            </a:solidFill>
          </p:spPr>
          <p:txBody>
            <a:bodyPr wrap="square" lIns="0" tIns="0" rIns="0" bIns="0" rtlCol="0"/>
            <a:lstStyle/>
            <a:p>
              <a:endParaRPr/>
            </a:p>
          </p:txBody>
        </p:sp>
        <p:sp>
          <p:nvSpPr>
            <p:cNvPr id="155" name="object 151"/>
            <p:cNvSpPr/>
            <p:nvPr/>
          </p:nvSpPr>
          <p:spPr>
            <a:xfrm>
              <a:off x="4238492" y="2551724"/>
              <a:ext cx="2999740" cy="2296160"/>
            </a:xfrm>
            <a:custGeom>
              <a:avLst/>
              <a:gdLst/>
              <a:ahLst/>
              <a:cxnLst/>
              <a:rect l="l" t="t" r="r" b="b"/>
              <a:pathLst>
                <a:path w="2999740" h="2296160">
                  <a:moveTo>
                    <a:pt x="1545380" y="743676"/>
                  </a:moveTo>
                  <a:lnTo>
                    <a:pt x="1476941" y="744774"/>
                  </a:lnTo>
                  <a:lnTo>
                    <a:pt x="1407815" y="747019"/>
                  </a:lnTo>
                  <a:lnTo>
                    <a:pt x="1338505" y="753691"/>
                  </a:lnTo>
                  <a:lnTo>
                    <a:pt x="1269502" y="764631"/>
                  </a:lnTo>
                  <a:lnTo>
                    <a:pt x="1200941" y="779693"/>
                  </a:lnTo>
                  <a:lnTo>
                    <a:pt x="1132958" y="798729"/>
                  </a:lnTo>
                  <a:lnTo>
                    <a:pt x="1065686" y="821594"/>
                  </a:lnTo>
                  <a:lnTo>
                    <a:pt x="999257" y="848144"/>
                  </a:lnTo>
                  <a:lnTo>
                    <a:pt x="933805" y="878232"/>
                  </a:lnTo>
                  <a:lnTo>
                    <a:pt x="869461" y="911716"/>
                  </a:lnTo>
                  <a:lnTo>
                    <a:pt x="806356" y="948453"/>
                  </a:lnTo>
                  <a:lnTo>
                    <a:pt x="744621" y="988300"/>
                  </a:lnTo>
                  <a:lnTo>
                    <a:pt x="684389" y="1031115"/>
                  </a:lnTo>
                  <a:lnTo>
                    <a:pt x="625791" y="1076758"/>
                  </a:lnTo>
                  <a:lnTo>
                    <a:pt x="568960" y="1125085"/>
                  </a:lnTo>
                  <a:lnTo>
                    <a:pt x="514026" y="1175959"/>
                  </a:lnTo>
                  <a:lnTo>
                    <a:pt x="461123" y="1229238"/>
                  </a:lnTo>
                  <a:lnTo>
                    <a:pt x="410382" y="1284782"/>
                  </a:lnTo>
                  <a:lnTo>
                    <a:pt x="361937" y="1342453"/>
                  </a:lnTo>
                  <a:lnTo>
                    <a:pt x="315920" y="1402110"/>
                  </a:lnTo>
                  <a:lnTo>
                    <a:pt x="272465" y="1463614"/>
                  </a:lnTo>
                  <a:lnTo>
                    <a:pt x="231706" y="1526827"/>
                  </a:lnTo>
                  <a:lnTo>
                    <a:pt x="193777" y="1591609"/>
                  </a:lnTo>
                  <a:lnTo>
                    <a:pt x="158812" y="1657823"/>
                  </a:lnTo>
                  <a:lnTo>
                    <a:pt x="126947" y="1725329"/>
                  </a:lnTo>
                  <a:lnTo>
                    <a:pt x="98318" y="1793988"/>
                  </a:lnTo>
                  <a:lnTo>
                    <a:pt x="73059" y="1863661"/>
                  </a:lnTo>
                  <a:lnTo>
                    <a:pt x="51308" y="1934209"/>
                  </a:lnTo>
                  <a:lnTo>
                    <a:pt x="33202" y="2005495"/>
                  </a:lnTo>
                  <a:lnTo>
                    <a:pt x="18878" y="2077374"/>
                  </a:lnTo>
                  <a:lnTo>
                    <a:pt x="8475" y="2149709"/>
                  </a:lnTo>
                  <a:lnTo>
                    <a:pt x="2132" y="2222359"/>
                  </a:lnTo>
                  <a:lnTo>
                    <a:pt x="0" y="2294752"/>
                  </a:lnTo>
                  <a:lnTo>
                    <a:pt x="28562" y="2295593"/>
                  </a:lnTo>
                  <a:lnTo>
                    <a:pt x="30658" y="2224434"/>
                  </a:lnTo>
                  <a:lnTo>
                    <a:pt x="36839" y="2153384"/>
                  </a:lnTo>
                  <a:lnTo>
                    <a:pt x="46999" y="2082581"/>
                  </a:lnTo>
                  <a:lnTo>
                    <a:pt x="61009" y="2012168"/>
                  </a:lnTo>
                  <a:lnTo>
                    <a:pt x="78739" y="1942285"/>
                  </a:lnTo>
                  <a:lnTo>
                    <a:pt x="100060" y="1873073"/>
                  </a:lnTo>
                  <a:lnTo>
                    <a:pt x="124839" y="1804673"/>
                  </a:lnTo>
                  <a:lnTo>
                    <a:pt x="125067" y="1804045"/>
                  </a:lnTo>
                  <a:lnTo>
                    <a:pt x="152945" y="1737229"/>
                  </a:lnTo>
                  <a:lnTo>
                    <a:pt x="153195" y="1736629"/>
                  </a:lnTo>
                  <a:lnTo>
                    <a:pt x="184246" y="1670883"/>
                  </a:lnTo>
                  <a:lnTo>
                    <a:pt x="184517" y="1670310"/>
                  </a:lnTo>
                  <a:lnTo>
                    <a:pt x="218610" y="1605777"/>
                  </a:lnTo>
                  <a:lnTo>
                    <a:pt x="218899" y="1605230"/>
                  </a:lnTo>
                  <a:lnTo>
                    <a:pt x="255902" y="1542054"/>
                  </a:lnTo>
                  <a:lnTo>
                    <a:pt x="256209" y="1541529"/>
                  </a:lnTo>
                  <a:lnTo>
                    <a:pt x="295992" y="1479856"/>
                  </a:lnTo>
                  <a:lnTo>
                    <a:pt x="338744" y="1419325"/>
                  </a:lnTo>
                  <a:lnTo>
                    <a:pt x="384023" y="1360604"/>
                  </a:lnTo>
                  <a:lnTo>
                    <a:pt x="431694" y="1303836"/>
                  </a:lnTo>
                  <a:lnTo>
                    <a:pt x="432070" y="1303389"/>
                  </a:lnTo>
                  <a:lnTo>
                    <a:pt x="481626" y="1249160"/>
                  </a:lnTo>
                  <a:lnTo>
                    <a:pt x="533679" y="1196720"/>
                  </a:lnTo>
                  <a:lnTo>
                    <a:pt x="587721" y="1146657"/>
                  </a:lnTo>
                  <a:lnTo>
                    <a:pt x="643613" y="1099112"/>
                  </a:lnTo>
                  <a:lnTo>
                    <a:pt x="644069" y="1098725"/>
                  </a:lnTo>
                  <a:lnTo>
                    <a:pt x="701222" y="1054224"/>
                  </a:lnTo>
                  <a:lnTo>
                    <a:pt x="701701" y="1053851"/>
                  </a:lnTo>
                  <a:lnTo>
                    <a:pt x="760411" y="1012135"/>
                  </a:lnTo>
                  <a:lnTo>
                    <a:pt x="760916" y="1011775"/>
                  </a:lnTo>
                  <a:lnTo>
                    <a:pt x="821042" y="972983"/>
                  </a:lnTo>
                  <a:lnTo>
                    <a:pt x="821575" y="972639"/>
                  </a:lnTo>
                  <a:lnTo>
                    <a:pt x="882983" y="936908"/>
                  </a:lnTo>
                  <a:lnTo>
                    <a:pt x="883544" y="936581"/>
                  </a:lnTo>
                  <a:lnTo>
                    <a:pt x="946095" y="904049"/>
                  </a:lnTo>
                  <a:lnTo>
                    <a:pt x="946685" y="903742"/>
                  </a:lnTo>
                  <a:lnTo>
                    <a:pt x="1010242" y="874543"/>
                  </a:lnTo>
                  <a:lnTo>
                    <a:pt x="1010864" y="874257"/>
                  </a:lnTo>
                  <a:lnTo>
                    <a:pt x="1075291" y="848528"/>
                  </a:lnTo>
                  <a:lnTo>
                    <a:pt x="1075942" y="848268"/>
                  </a:lnTo>
                  <a:lnTo>
                    <a:pt x="1141108" y="826140"/>
                  </a:lnTo>
                  <a:lnTo>
                    <a:pt x="1141784" y="825910"/>
                  </a:lnTo>
                  <a:lnTo>
                    <a:pt x="1207553" y="807515"/>
                  </a:lnTo>
                  <a:lnTo>
                    <a:pt x="1208256" y="807318"/>
                  </a:lnTo>
                  <a:lnTo>
                    <a:pt x="1274504" y="792788"/>
                  </a:lnTo>
                  <a:lnTo>
                    <a:pt x="1275220" y="792631"/>
                  </a:lnTo>
                  <a:lnTo>
                    <a:pt x="1275386" y="792631"/>
                  </a:lnTo>
                  <a:lnTo>
                    <a:pt x="1341850" y="782092"/>
                  </a:lnTo>
                  <a:lnTo>
                    <a:pt x="1341678" y="782092"/>
                  </a:lnTo>
                  <a:lnTo>
                    <a:pt x="1342547" y="781982"/>
                  </a:lnTo>
                  <a:lnTo>
                    <a:pt x="1342826" y="781982"/>
                  </a:lnTo>
                  <a:lnTo>
                    <a:pt x="1409494" y="775564"/>
                  </a:lnTo>
                  <a:lnTo>
                    <a:pt x="1409195" y="775564"/>
                  </a:lnTo>
                  <a:lnTo>
                    <a:pt x="1410101" y="775506"/>
                  </a:lnTo>
                  <a:lnTo>
                    <a:pt x="1410994" y="775506"/>
                  </a:lnTo>
                  <a:lnTo>
                    <a:pt x="1477596" y="773343"/>
                  </a:lnTo>
                  <a:lnTo>
                    <a:pt x="1546298" y="772240"/>
                  </a:lnTo>
                  <a:lnTo>
                    <a:pt x="1615164" y="768964"/>
                  </a:lnTo>
                  <a:lnTo>
                    <a:pt x="1683750" y="763591"/>
                  </a:lnTo>
                  <a:lnTo>
                    <a:pt x="1751924" y="756192"/>
                  </a:lnTo>
                  <a:lnTo>
                    <a:pt x="1819553" y="746834"/>
                  </a:lnTo>
                  <a:lnTo>
                    <a:pt x="1838300" y="743686"/>
                  </a:lnTo>
                  <a:lnTo>
                    <a:pt x="1545165" y="743686"/>
                  </a:lnTo>
                  <a:lnTo>
                    <a:pt x="1545380" y="743676"/>
                  </a:lnTo>
                  <a:close/>
                </a:path>
                <a:path w="2999740" h="2296160">
                  <a:moveTo>
                    <a:pt x="30671" y="2224018"/>
                  </a:moveTo>
                  <a:lnTo>
                    <a:pt x="30634" y="2224434"/>
                  </a:lnTo>
                  <a:lnTo>
                    <a:pt x="30671" y="2224018"/>
                  </a:lnTo>
                  <a:close/>
                </a:path>
                <a:path w="2999740" h="2296160">
                  <a:moveTo>
                    <a:pt x="30706" y="2223612"/>
                  </a:moveTo>
                  <a:lnTo>
                    <a:pt x="30671" y="2224018"/>
                  </a:lnTo>
                  <a:lnTo>
                    <a:pt x="30706" y="2223612"/>
                  </a:lnTo>
                  <a:close/>
                </a:path>
                <a:path w="2999740" h="2296160">
                  <a:moveTo>
                    <a:pt x="36874" y="2152988"/>
                  </a:moveTo>
                  <a:lnTo>
                    <a:pt x="36817" y="2153384"/>
                  </a:lnTo>
                  <a:lnTo>
                    <a:pt x="36874" y="2152988"/>
                  </a:lnTo>
                  <a:close/>
                </a:path>
                <a:path w="2999740" h="2296160">
                  <a:moveTo>
                    <a:pt x="36931" y="2152592"/>
                  </a:moveTo>
                  <a:lnTo>
                    <a:pt x="36874" y="2152988"/>
                  </a:lnTo>
                  <a:lnTo>
                    <a:pt x="36931" y="2152592"/>
                  </a:lnTo>
                  <a:close/>
                </a:path>
                <a:path w="2999740" h="2296160">
                  <a:moveTo>
                    <a:pt x="47052" y="2082211"/>
                  </a:moveTo>
                  <a:lnTo>
                    <a:pt x="46978" y="2082581"/>
                  </a:lnTo>
                  <a:lnTo>
                    <a:pt x="47052" y="2082211"/>
                  </a:lnTo>
                  <a:close/>
                </a:path>
                <a:path w="2999740" h="2296160">
                  <a:moveTo>
                    <a:pt x="47129" y="2081823"/>
                  </a:moveTo>
                  <a:lnTo>
                    <a:pt x="47052" y="2082211"/>
                  </a:lnTo>
                  <a:lnTo>
                    <a:pt x="47129" y="2081823"/>
                  </a:lnTo>
                  <a:close/>
                </a:path>
                <a:path w="2999740" h="2296160">
                  <a:moveTo>
                    <a:pt x="61084" y="2011792"/>
                  </a:moveTo>
                  <a:lnTo>
                    <a:pt x="60989" y="2012168"/>
                  </a:lnTo>
                  <a:lnTo>
                    <a:pt x="61084" y="2011792"/>
                  </a:lnTo>
                  <a:close/>
                </a:path>
                <a:path w="2999740" h="2296160">
                  <a:moveTo>
                    <a:pt x="61173" y="2011443"/>
                  </a:moveTo>
                  <a:lnTo>
                    <a:pt x="61084" y="2011792"/>
                  </a:lnTo>
                  <a:lnTo>
                    <a:pt x="61173" y="2011443"/>
                  </a:lnTo>
                  <a:close/>
                </a:path>
                <a:path w="2999740" h="2296160">
                  <a:moveTo>
                    <a:pt x="78825" y="1941945"/>
                  </a:moveTo>
                  <a:lnTo>
                    <a:pt x="78720" y="1942285"/>
                  </a:lnTo>
                  <a:lnTo>
                    <a:pt x="78825" y="1941945"/>
                  </a:lnTo>
                  <a:close/>
                </a:path>
                <a:path w="2999740" h="2296160">
                  <a:moveTo>
                    <a:pt x="78934" y="1941593"/>
                  </a:moveTo>
                  <a:lnTo>
                    <a:pt x="78825" y="1941945"/>
                  </a:lnTo>
                  <a:lnTo>
                    <a:pt x="78934" y="1941593"/>
                  </a:lnTo>
                  <a:close/>
                </a:path>
                <a:path w="2999740" h="2296160">
                  <a:moveTo>
                    <a:pt x="100166" y="1872729"/>
                  </a:moveTo>
                  <a:lnTo>
                    <a:pt x="100041" y="1873073"/>
                  </a:lnTo>
                  <a:lnTo>
                    <a:pt x="100166" y="1872729"/>
                  </a:lnTo>
                  <a:close/>
                </a:path>
                <a:path w="2999740" h="2296160">
                  <a:moveTo>
                    <a:pt x="100281" y="1872413"/>
                  </a:moveTo>
                  <a:lnTo>
                    <a:pt x="100166" y="1872729"/>
                  </a:lnTo>
                  <a:lnTo>
                    <a:pt x="100281" y="1872413"/>
                  </a:lnTo>
                  <a:close/>
                </a:path>
                <a:path w="2999740" h="2296160">
                  <a:moveTo>
                    <a:pt x="124953" y="1804357"/>
                  </a:moveTo>
                  <a:lnTo>
                    <a:pt x="124821" y="1804673"/>
                  </a:lnTo>
                  <a:lnTo>
                    <a:pt x="124953" y="1804357"/>
                  </a:lnTo>
                  <a:close/>
                </a:path>
                <a:path w="2999740" h="2296160">
                  <a:moveTo>
                    <a:pt x="125084" y="1804045"/>
                  </a:moveTo>
                  <a:lnTo>
                    <a:pt x="124953" y="1804357"/>
                  </a:lnTo>
                  <a:lnTo>
                    <a:pt x="125084" y="1804045"/>
                  </a:lnTo>
                  <a:close/>
                </a:path>
                <a:path w="2999740" h="2296160">
                  <a:moveTo>
                    <a:pt x="153071" y="1736925"/>
                  </a:moveTo>
                  <a:lnTo>
                    <a:pt x="152928" y="1737229"/>
                  </a:lnTo>
                  <a:lnTo>
                    <a:pt x="153071" y="1736925"/>
                  </a:lnTo>
                  <a:close/>
                </a:path>
                <a:path w="2999740" h="2296160">
                  <a:moveTo>
                    <a:pt x="153211" y="1736629"/>
                  </a:moveTo>
                  <a:lnTo>
                    <a:pt x="153071" y="1736925"/>
                  </a:lnTo>
                  <a:lnTo>
                    <a:pt x="153211" y="1736629"/>
                  </a:lnTo>
                  <a:close/>
                </a:path>
                <a:path w="2999740" h="2296160">
                  <a:moveTo>
                    <a:pt x="184386" y="1670586"/>
                  </a:moveTo>
                  <a:lnTo>
                    <a:pt x="184230" y="1670883"/>
                  </a:lnTo>
                  <a:lnTo>
                    <a:pt x="184386" y="1670586"/>
                  </a:lnTo>
                  <a:close/>
                </a:path>
                <a:path w="2999740" h="2296160">
                  <a:moveTo>
                    <a:pt x="184532" y="1670310"/>
                  </a:moveTo>
                  <a:lnTo>
                    <a:pt x="184386" y="1670586"/>
                  </a:lnTo>
                  <a:lnTo>
                    <a:pt x="184532" y="1670310"/>
                  </a:lnTo>
                  <a:close/>
                </a:path>
                <a:path w="2999740" h="2296160">
                  <a:moveTo>
                    <a:pt x="218755" y="1605503"/>
                  </a:moveTo>
                  <a:lnTo>
                    <a:pt x="218594" y="1605777"/>
                  </a:lnTo>
                  <a:lnTo>
                    <a:pt x="218755" y="1605503"/>
                  </a:lnTo>
                  <a:close/>
                </a:path>
                <a:path w="2999740" h="2296160">
                  <a:moveTo>
                    <a:pt x="218915" y="1605230"/>
                  </a:moveTo>
                  <a:lnTo>
                    <a:pt x="218755" y="1605503"/>
                  </a:lnTo>
                  <a:lnTo>
                    <a:pt x="218915" y="1605230"/>
                  </a:lnTo>
                  <a:close/>
                </a:path>
                <a:path w="2999740" h="2296160">
                  <a:moveTo>
                    <a:pt x="256226" y="1541529"/>
                  </a:moveTo>
                  <a:lnTo>
                    <a:pt x="256043" y="1541814"/>
                  </a:lnTo>
                  <a:lnTo>
                    <a:pt x="256226" y="1541529"/>
                  </a:lnTo>
                  <a:close/>
                </a:path>
                <a:path w="2999740" h="2296160">
                  <a:moveTo>
                    <a:pt x="296156" y="1479602"/>
                  </a:moveTo>
                  <a:lnTo>
                    <a:pt x="295977" y="1479856"/>
                  </a:lnTo>
                  <a:lnTo>
                    <a:pt x="296156" y="1479602"/>
                  </a:lnTo>
                  <a:close/>
                </a:path>
                <a:path w="2999740" h="2296160">
                  <a:moveTo>
                    <a:pt x="432087" y="1303389"/>
                  </a:moveTo>
                  <a:lnTo>
                    <a:pt x="431873" y="1303623"/>
                  </a:lnTo>
                  <a:lnTo>
                    <a:pt x="432087" y="1303389"/>
                  </a:lnTo>
                  <a:close/>
                </a:path>
                <a:path w="2999740" h="2296160">
                  <a:moveTo>
                    <a:pt x="587946" y="1146449"/>
                  </a:moveTo>
                  <a:lnTo>
                    <a:pt x="587701" y="1146657"/>
                  </a:lnTo>
                  <a:lnTo>
                    <a:pt x="587946" y="1146449"/>
                  </a:lnTo>
                  <a:close/>
                </a:path>
                <a:path w="2999740" h="2296160">
                  <a:moveTo>
                    <a:pt x="643839" y="1098920"/>
                  </a:moveTo>
                  <a:lnTo>
                    <a:pt x="643592" y="1099112"/>
                  </a:lnTo>
                  <a:lnTo>
                    <a:pt x="643839" y="1098920"/>
                  </a:lnTo>
                  <a:close/>
                </a:path>
                <a:path w="2999740" h="2296160">
                  <a:moveTo>
                    <a:pt x="644090" y="1098725"/>
                  </a:moveTo>
                  <a:lnTo>
                    <a:pt x="643839" y="1098920"/>
                  </a:lnTo>
                  <a:lnTo>
                    <a:pt x="644090" y="1098725"/>
                  </a:lnTo>
                  <a:close/>
                </a:path>
                <a:path w="2999740" h="2296160">
                  <a:moveTo>
                    <a:pt x="701455" y="1054043"/>
                  </a:moveTo>
                  <a:lnTo>
                    <a:pt x="701200" y="1054224"/>
                  </a:lnTo>
                  <a:lnTo>
                    <a:pt x="701455" y="1054043"/>
                  </a:lnTo>
                  <a:close/>
                </a:path>
                <a:path w="2999740" h="2296160">
                  <a:moveTo>
                    <a:pt x="701725" y="1053851"/>
                  </a:moveTo>
                  <a:lnTo>
                    <a:pt x="701455" y="1054043"/>
                  </a:lnTo>
                  <a:lnTo>
                    <a:pt x="701725" y="1053851"/>
                  </a:lnTo>
                  <a:close/>
                </a:path>
                <a:path w="2999740" h="2296160">
                  <a:moveTo>
                    <a:pt x="760660" y="1011958"/>
                  </a:moveTo>
                  <a:lnTo>
                    <a:pt x="760385" y="1012135"/>
                  </a:lnTo>
                  <a:lnTo>
                    <a:pt x="760660" y="1011958"/>
                  </a:lnTo>
                  <a:close/>
                </a:path>
                <a:path w="2999740" h="2296160">
                  <a:moveTo>
                    <a:pt x="760942" y="1011775"/>
                  </a:moveTo>
                  <a:lnTo>
                    <a:pt x="760660" y="1011958"/>
                  </a:lnTo>
                  <a:lnTo>
                    <a:pt x="760942" y="1011775"/>
                  </a:lnTo>
                  <a:close/>
                </a:path>
                <a:path w="2999740" h="2296160">
                  <a:moveTo>
                    <a:pt x="821289" y="972824"/>
                  </a:moveTo>
                  <a:lnTo>
                    <a:pt x="821015" y="972983"/>
                  </a:lnTo>
                  <a:lnTo>
                    <a:pt x="821289" y="972824"/>
                  </a:lnTo>
                  <a:close/>
                </a:path>
                <a:path w="2999740" h="2296160">
                  <a:moveTo>
                    <a:pt x="821606" y="972639"/>
                  </a:moveTo>
                  <a:lnTo>
                    <a:pt x="821289" y="972824"/>
                  </a:lnTo>
                  <a:lnTo>
                    <a:pt x="821606" y="972639"/>
                  </a:lnTo>
                  <a:close/>
                </a:path>
                <a:path w="2999740" h="2296160">
                  <a:moveTo>
                    <a:pt x="883246" y="936755"/>
                  </a:moveTo>
                  <a:lnTo>
                    <a:pt x="882952" y="936908"/>
                  </a:lnTo>
                  <a:lnTo>
                    <a:pt x="883246" y="936755"/>
                  </a:lnTo>
                  <a:close/>
                </a:path>
                <a:path w="2999740" h="2296160">
                  <a:moveTo>
                    <a:pt x="883579" y="936581"/>
                  </a:moveTo>
                  <a:lnTo>
                    <a:pt x="883246" y="936755"/>
                  </a:lnTo>
                  <a:lnTo>
                    <a:pt x="883579" y="936581"/>
                  </a:lnTo>
                  <a:close/>
                </a:path>
                <a:path w="2999740" h="2296160">
                  <a:moveTo>
                    <a:pt x="946373" y="903904"/>
                  </a:moveTo>
                  <a:lnTo>
                    <a:pt x="946058" y="904049"/>
                  </a:lnTo>
                  <a:lnTo>
                    <a:pt x="946373" y="903904"/>
                  </a:lnTo>
                  <a:close/>
                </a:path>
                <a:path w="2999740" h="2296160">
                  <a:moveTo>
                    <a:pt x="946727" y="903742"/>
                  </a:moveTo>
                  <a:lnTo>
                    <a:pt x="946373" y="903904"/>
                  </a:lnTo>
                  <a:lnTo>
                    <a:pt x="946727" y="903742"/>
                  </a:lnTo>
                  <a:close/>
                </a:path>
                <a:path w="2999740" h="2296160">
                  <a:moveTo>
                    <a:pt x="1010534" y="874409"/>
                  </a:moveTo>
                  <a:lnTo>
                    <a:pt x="1010198" y="874543"/>
                  </a:lnTo>
                  <a:lnTo>
                    <a:pt x="1010534" y="874409"/>
                  </a:lnTo>
                  <a:close/>
                </a:path>
                <a:path w="2999740" h="2296160">
                  <a:moveTo>
                    <a:pt x="1010913" y="874257"/>
                  </a:moveTo>
                  <a:lnTo>
                    <a:pt x="1010534" y="874409"/>
                  </a:lnTo>
                  <a:lnTo>
                    <a:pt x="1010913" y="874257"/>
                  </a:lnTo>
                  <a:close/>
                </a:path>
                <a:path w="2999740" h="2296160">
                  <a:moveTo>
                    <a:pt x="1075595" y="848407"/>
                  </a:moveTo>
                  <a:lnTo>
                    <a:pt x="1075237" y="848528"/>
                  </a:lnTo>
                  <a:lnTo>
                    <a:pt x="1075595" y="848407"/>
                  </a:lnTo>
                  <a:close/>
                </a:path>
                <a:path w="2999740" h="2296160">
                  <a:moveTo>
                    <a:pt x="1076003" y="848268"/>
                  </a:moveTo>
                  <a:lnTo>
                    <a:pt x="1075595" y="848407"/>
                  </a:lnTo>
                  <a:lnTo>
                    <a:pt x="1076003" y="848268"/>
                  </a:lnTo>
                  <a:close/>
                </a:path>
                <a:path w="2999740" h="2296160">
                  <a:moveTo>
                    <a:pt x="1141431" y="826030"/>
                  </a:moveTo>
                  <a:lnTo>
                    <a:pt x="1141039" y="826140"/>
                  </a:lnTo>
                  <a:lnTo>
                    <a:pt x="1141431" y="826030"/>
                  </a:lnTo>
                  <a:close/>
                </a:path>
                <a:path w="2999740" h="2296160">
                  <a:moveTo>
                    <a:pt x="1141860" y="825910"/>
                  </a:moveTo>
                  <a:lnTo>
                    <a:pt x="1141431" y="826030"/>
                  </a:lnTo>
                  <a:lnTo>
                    <a:pt x="1141860" y="825910"/>
                  </a:lnTo>
                  <a:close/>
                </a:path>
                <a:path w="2999740" h="2296160">
                  <a:moveTo>
                    <a:pt x="1207860" y="807429"/>
                  </a:moveTo>
                  <a:lnTo>
                    <a:pt x="1207469" y="807515"/>
                  </a:lnTo>
                  <a:lnTo>
                    <a:pt x="1207860" y="807429"/>
                  </a:lnTo>
                  <a:close/>
                </a:path>
                <a:path w="2999740" h="2296160">
                  <a:moveTo>
                    <a:pt x="1208365" y="807318"/>
                  </a:moveTo>
                  <a:lnTo>
                    <a:pt x="1207860" y="807429"/>
                  </a:lnTo>
                  <a:lnTo>
                    <a:pt x="1208365" y="807318"/>
                  </a:lnTo>
                  <a:close/>
                </a:path>
                <a:path w="2999740" h="2296160">
                  <a:moveTo>
                    <a:pt x="1274792" y="792725"/>
                  </a:moveTo>
                  <a:lnTo>
                    <a:pt x="1274392" y="792788"/>
                  </a:lnTo>
                  <a:lnTo>
                    <a:pt x="1274792" y="792725"/>
                  </a:lnTo>
                  <a:close/>
                </a:path>
                <a:path w="2999740" h="2296160">
                  <a:moveTo>
                    <a:pt x="1275386" y="792631"/>
                  </a:moveTo>
                  <a:lnTo>
                    <a:pt x="1275220" y="792631"/>
                  </a:lnTo>
                  <a:lnTo>
                    <a:pt x="1274792" y="792725"/>
                  </a:lnTo>
                  <a:lnTo>
                    <a:pt x="1275386" y="792631"/>
                  </a:lnTo>
                  <a:close/>
                </a:path>
                <a:path w="2999740" h="2296160">
                  <a:moveTo>
                    <a:pt x="1342547" y="781982"/>
                  </a:moveTo>
                  <a:lnTo>
                    <a:pt x="1341678" y="782092"/>
                  </a:lnTo>
                  <a:lnTo>
                    <a:pt x="1342116" y="782050"/>
                  </a:lnTo>
                  <a:lnTo>
                    <a:pt x="1342547" y="781982"/>
                  </a:lnTo>
                  <a:close/>
                </a:path>
                <a:path w="2999740" h="2296160">
                  <a:moveTo>
                    <a:pt x="1342116" y="782050"/>
                  </a:moveTo>
                  <a:lnTo>
                    <a:pt x="1341678" y="782092"/>
                  </a:lnTo>
                  <a:lnTo>
                    <a:pt x="1341850" y="782092"/>
                  </a:lnTo>
                  <a:lnTo>
                    <a:pt x="1342116" y="782050"/>
                  </a:lnTo>
                  <a:close/>
                </a:path>
                <a:path w="2999740" h="2296160">
                  <a:moveTo>
                    <a:pt x="1342826" y="781982"/>
                  </a:moveTo>
                  <a:lnTo>
                    <a:pt x="1342547" y="781982"/>
                  </a:lnTo>
                  <a:lnTo>
                    <a:pt x="1342116" y="782050"/>
                  </a:lnTo>
                  <a:lnTo>
                    <a:pt x="1342826" y="781982"/>
                  </a:lnTo>
                  <a:close/>
                </a:path>
                <a:path w="2999740" h="2296160">
                  <a:moveTo>
                    <a:pt x="1410101" y="775506"/>
                  </a:moveTo>
                  <a:lnTo>
                    <a:pt x="1409195" y="775564"/>
                  </a:lnTo>
                  <a:lnTo>
                    <a:pt x="1409646" y="775550"/>
                  </a:lnTo>
                  <a:lnTo>
                    <a:pt x="1410101" y="775506"/>
                  </a:lnTo>
                  <a:close/>
                </a:path>
                <a:path w="2999740" h="2296160">
                  <a:moveTo>
                    <a:pt x="1410994" y="775506"/>
                  </a:moveTo>
                  <a:lnTo>
                    <a:pt x="1410101" y="775506"/>
                  </a:lnTo>
                  <a:lnTo>
                    <a:pt x="1409646" y="775550"/>
                  </a:lnTo>
                  <a:lnTo>
                    <a:pt x="1410994" y="775506"/>
                  </a:lnTo>
                  <a:close/>
                </a:path>
                <a:path w="2999740" h="2296160">
                  <a:moveTo>
                    <a:pt x="1838384" y="743672"/>
                  </a:moveTo>
                  <a:lnTo>
                    <a:pt x="1545165" y="743686"/>
                  </a:lnTo>
                  <a:lnTo>
                    <a:pt x="1838300" y="743686"/>
                  </a:lnTo>
                  <a:close/>
                </a:path>
                <a:path w="2999740" h="2296160">
                  <a:moveTo>
                    <a:pt x="1613384" y="740441"/>
                  </a:moveTo>
                  <a:lnTo>
                    <a:pt x="1545380" y="743676"/>
                  </a:lnTo>
                  <a:lnTo>
                    <a:pt x="1545615" y="743672"/>
                  </a:lnTo>
                  <a:lnTo>
                    <a:pt x="1838384" y="743672"/>
                  </a:lnTo>
                  <a:lnTo>
                    <a:pt x="1857517" y="740459"/>
                  </a:lnTo>
                  <a:lnTo>
                    <a:pt x="1613151" y="740459"/>
                  </a:lnTo>
                  <a:lnTo>
                    <a:pt x="1613384" y="740441"/>
                  </a:lnTo>
                  <a:close/>
                </a:path>
                <a:path w="2999740" h="2296160">
                  <a:moveTo>
                    <a:pt x="1857683" y="740431"/>
                  </a:moveTo>
                  <a:lnTo>
                    <a:pt x="1613588" y="740431"/>
                  </a:lnTo>
                  <a:lnTo>
                    <a:pt x="1613151" y="740459"/>
                  </a:lnTo>
                  <a:lnTo>
                    <a:pt x="1857517" y="740459"/>
                  </a:lnTo>
                  <a:lnTo>
                    <a:pt x="1857683" y="740431"/>
                  </a:lnTo>
                  <a:close/>
                </a:path>
                <a:path w="2999740" h="2296160">
                  <a:moveTo>
                    <a:pt x="1888890" y="735120"/>
                  </a:moveTo>
                  <a:lnTo>
                    <a:pt x="1681306" y="735120"/>
                  </a:lnTo>
                  <a:lnTo>
                    <a:pt x="1613384" y="740441"/>
                  </a:lnTo>
                  <a:lnTo>
                    <a:pt x="1613588" y="740431"/>
                  </a:lnTo>
                  <a:lnTo>
                    <a:pt x="1857683" y="740431"/>
                  </a:lnTo>
                  <a:lnTo>
                    <a:pt x="1886504" y="735591"/>
                  </a:lnTo>
                  <a:lnTo>
                    <a:pt x="1888890" y="735120"/>
                  </a:lnTo>
                  <a:close/>
                </a:path>
                <a:path w="2999740" h="2296160">
                  <a:moveTo>
                    <a:pt x="1925927" y="727806"/>
                  </a:moveTo>
                  <a:lnTo>
                    <a:pt x="1748632" y="727806"/>
                  </a:lnTo>
                  <a:lnTo>
                    <a:pt x="1681117" y="735135"/>
                  </a:lnTo>
                  <a:lnTo>
                    <a:pt x="1681306" y="735120"/>
                  </a:lnTo>
                  <a:lnTo>
                    <a:pt x="1888890" y="735120"/>
                  </a:lnTo>
                  <a:lnTo>
                    <a:pt x="1925927" y="727806"/>
                  </a:lnTo>
                  <a:close/>
                </a:path>
                <a:path w="2999740" h="2296160">
                  <a:moveTo>
                    <a:pt x="1970131" y="718558"/>
                  </a:moveTo>
                  <a:lnTo>
                    <a:pt x="1815431" y="718558"/>
                  </a:lnTo>
                  <a:lnTo>
                    <a:pt x="1748403" y="727831"/>
                  </a:lnTo>
                  <a:lnTo>
                    <a:pt x="1748632" y="727806"/>
                  </a:lnTo>
                  <a:lnTo>
                    <a:pt x="1925927" y="727806"/>
                  </a:lnTo>
                  <a:lnTo>
                    <a:pt x="1952647" y="722529"/>
                  </a:lnTo>
                  <a:lnTo>
                    <a:pt x="1970131" y="718558"/>
                  </a:lnTo>
                  <a:close/>
                </a:path>
                <a:path w="2999740" h="2296160">
                  <a:moveTo>
                    <a:pt x="2018920" y="707444"/>
                  </a:moveTo>
                  <a:lnTo>
                    <a:pt x="1881571" y="707444"/>
                  </a:lnTo>
                  <a:lnTo>
                    <a:pt x="1815221" y="718587"/>
                  </a:lnTo>
                  <a:lnTo>
                    <a:pt x="1815431" y="718558"/>
                  </a:lnTo>
                  <a:lnTo>
                    <a:pt x="1970131" y="718558"/>
                  </a:lnTo>
                  <a:lnTo>
                    <a:pt x="2017848" y="707720"/>
                  </a:lnTo>
                  <a:lnTo>
                    <a:pt x="2018920" y="707444"/>
                  </a:lnTo>
                  <a:close/>
                </a:path>
                <a:path w="2999740" h="2296160">
                  <a:moveTo>
                    <a:pt x="2069128" y="694535"/>
                  </a:moveTo>
                  <a:lnTo>
                    <a:pt x="1946912" y="694535"/>
                  </a:lnTo>
                  <a:lnTo>
                    <a:pt x="1881381" y="707476"/>
                  </a:lnTo>
                  <a:lnTo>
                    <a:pt x="1881571" y="707444"/>
                  </a:lnTo>
                  <a:lnTo>
                    <a:pt x="2018920" y="707444"/>
                  </a:lnTo>
                  <a:lnTo>
                    <a:pt x="2069128" y="694535"/>
                  </a:lnTo>
                  <a:close/>
                </a:path>
                <a:path w="2999740" h="2296160">
                  <a:moveTo>
                    <a:pt x="2121371" y="679899"/>
                  </a:moveTo>
                  <a:lnTo>
                    <a:pt x="2011321" y="679899"/>
                  </a:lnTo>
                  <a:lnTo>
                    <a:pt x="1946746" y="694567"/>
                  </a:lnTo>
                  <a:lnTo>
                    <a:pt x="1946912" y="694535"/>
                  </a:lnTo>
                  <a:lnTo>
                    <a:pt x="2069128" y="694535"/>
                  </a:lnTo>
                  <a:lnTo>
                    <a:pt x="2081975" y="691231"/>
                  </a:lnTo>
                  <a:lnTo>
                    <a:pt x="2121371" y="679899"/>
                  </a:lnTo>
                  <a:close/>
                </a:path>
                <a:path w="2999740" h="2296160">
                  <a:moveTo>
                    <a:pt x="2174762" y="663608"/>
                  </a:moveTo>
                  <a:lnTo>
                    <a:pt x="2074663" y="663608"/>
                  </a:lnTo>
                  <a:lnTo>
                    <a:pt x="2011133" y="679942"/>
                  </a:lnTo>
                  <a:lnTo>
                    <a:pt x="2011321" y="679899"/>
                  </a:lnTo>
                  <a:lnTo>
                    <a:pt x="2121371" y="679899"/>
                  </a:lnTo>
                  <a:lnTo>
                    <a:pt x="2144895" y="673133"/>
                  </a:lnTo>
                  <a:lnTo>
                    <a:pt x="2174762" y="663608"/>
                  </a:lnTo>
                  <a:close/>
                </a:path>
                <a:path w="2999740" h="2296160">
                  <a:moveTo>
                    <a:pt x="2228589" y="645727"/>
                  </a:moveTo>
                  <a:lnTo>
                    <a:pt x="2136800" y="645727"/>
                  </a:lnTo>
                  <a:lnTo>
                    <a:pt x="2074471" y="663657"/>
                  </a:lnTo>
                  <a:lnTo>
                    <a:pt x="2074663" y="663608"/>
                  </a:lnTo>
                  <a:lnTo>
                    <a:pt x="2174762" y="663608"/>
                  </a:lnTo>
                  <a:lnTo>
                    <a:pt x="2206477" y="653493"/>
                  </a:lnTo>
                  <a:lnTo>
                    <a:pt x="2228589" y="645727"/>
                  </a:lnTo>
                  <a:close/>
                </a:path>
                <a:path w="2999740" h="2296160">
                  <a:moveTo>
                    <a:pt x="2282306" y="626332"/>
                  </a:moveTo>
                  <a:lnTo>
                    <a:pt x="2197597" y="626332"/>
                  </a:lnTo>
                  <a:lnTo>
                    <a:pt x="2136615" y="645780"/>
                  </a:lnTo>
                  <a:lnTo>
                    <a:pt x="2136800" y="645727"/>
                  </a:lnTo>
                  <a:lnTo>
                    <a:pt x="2228589" y="645727"/>
                  </a:lnTo>
                  <a:lnTo>
                    <a:pt x="2266589" y="632381"/>
                  </a:lnTo>
                  <a:lnTo>
                    <a:pt x="2282306" y="626332"/>
                  </a:lnTo>
                  <a:close/>
                </a:path>
                <a:path w="2999740" h="2296160">
                  <a:moveTo>
                    <a:pt x="2335505" y="605490"/>
                  </a:moveTo>
                  <a:lnTo>
                    <a:pt x="2256920" y="605490"/>
                  </a:lnTo>
                  <a:lnTo>
                    <a:pt x="2197405" y="626393"/>
                  </a:lnTo>
                  <a:lnTo>
                    <a:pt x="2197597" y="626332"/>
                  </a:lnTo>
                  <a:lnTo>
                    <a:pt x="2282306" y="626332"/>
                  </a:lnTo>
                  <a:lnTo>
                    <a:pt x="2325098" y="609862"/>
                  </a:lnTo>
                  <a:lnTo>
                    <a:pt x="2335505" y="605490"/>
                  </a:lnTo>
                  <a:close/>
                </a:path>
                <a:path w="2999740" h="2296160">
                  <a:moveTo>
                    <a:pt x="2387850" y="583272"/>
                  </a:moveTo>
                  <a:lnTo>
                    <a:pt x="2314632" y="583272"/>
                  </a:lnTo>
                  <a:lnTo>
                    <a:pt x="2256714" y="605562"/>
                  </a:lnTo>
                  <a:lnTo>
                    <a:pt x="2256920" y="605490"/>
                  </a:lnTo>
                  <a:lnTo>
                    <a:pt x="2335505" y="605490"/>
                  </a:lnTo>
                  <a:lnTo>
                    <a:pt x="2381872" y="586008"/>
                  </a:lnTo>
                  <a:lnTo>
                    <a:pt x="2387850" y="583272"/>
                  </a:lnTo>
                  <a:close/>
                </a:path>
                <a:path w="2999740" h="2296160">
                  <a:moveTo>
                    <a:pt x="2439056" y="559751"/>
                  </a:moveTo>
                  <a:lnTo>
                    <a:pt x="2370597" y="559751"/>
                  </a:lnTo>
                  <a:lnTo>
                    <a:pt x="2314445" y="583344"/>
                  </a:lnTo>
                  <a:lnTo>
                    <a:pt x="2314632" y="583272"/>
                  </a:lnTo>
                  <a:lnTo>
                    <a:pt x="2387850" y="583272"/>
                  </a:lnTo>
                  <a:lnTo>
                    <a:pt x="2436779" y="560884"/>
                  </a:lnTo>
                  <a:lnTo>
                    <a:pt x="2439056" y="559751"/>
                  </a:lnTo>
                  <a:close/>
                </a:path>
                <a:path w="2999740" h="2296160">
                  <a:moveTo>
                    <a:pt x="2488800" y="534997"/>
                  </a:moveTo>
                  <a:lnTo>
                    <a:pt x="2424677" y="534997"/>
                  </a:lnTo>
                  <a:lnTo>
                    <a:pt x="2370384" y="559840"/>
                  </a:lnTo>
                  <a:lnTo>
                    <a:pt x="2370597" y="559751"/>
                  </a:lnTo>
                  <a:lnTo>
                    <a:pt x="2439056" y="559751"/>
                  </a:lnTo>
                  <a:lnTo>
                    <a:pt x="2488800" y="534997"/>
                  </a:lnTo>
                  <a:close/>
                </a:path>
                <a:path w="2999740" h="2296160">
                  <a:moveTo>
                    <a:pt x="2536786" y="509082"/>
                  </a:moveTo>
                  <a:lnTo>
                    <a:pt x="2476741" y="509082"/>
                  </a:lnTo>
                  <a:lnTo>
                    <a:pt x="2424480" y="535087"/>
                  </a:lnTo>
                  <a:lnTo>
                    <a:pt x="2424677" y="534997"/>
                  </a:lnTo>
                  <a:lnTo>
                    <a:pt x="2488800" y="534997"/>
                  </a:lnTo>
                  <a:lnTo>
                    <a:pt x="2489688" y="534555"/>
                  </a:lnTo>
                  <a:lnTo>
                    <a:pt x="2536786" y="509082"/>
                  </a:lnTo>
                  <a:close/>
                </a:path>
                <a:path w="2999740" h="2296160">
                  <a:moveTo>
                    <a:pt x="2582993" y="482078"/>
                  </a:moveTo>
                  <a:lnTo>
                    <a:pt x="2526649" y="482078"/>
                  </a:lnTo>
                  <a:lnTo>
                    <a:pt x="2476509" y="509197"/>
                  </a:lnTo>
                  <a:lnTo>
                    <a:pt x="2476741" y="509082"/>
                  </a:lnTo>
                  <a:lnTo>
                    <a:pt x="2536786" y="509082"/>
                  </a:lnTo>
                  <a:lnTo>
                    <a:pt x="2540468" y="507090"/>
                  </a:lnTo>
                  <a:lnTo>
                    <a:pt x="2582993" y="482078"/>
                  </a:lnTo>
                  <a:close/>
                </a:path>
                <a:path w="2999740" h="2296160">
                  <a:moveTo>
                    <a:pt x="2627222" y="454060"/>
                  </a:moveTo>
                  <a:lnTo>
                    <a:pt x="2574265" y="454060"/>
                  </a:lnTo>
                  <a:lnTo>
                    <a:pt x="2526433" y="482194"/>
                  </a:lnTo>
                  <a:lnTo>
                    <a:pt x="2526649" y="482078"/>
                  </a:lnTo>
                  <a:lnTo>
                    <a:pt x="2582993" y="482078"/>
                  </a:lnTo>
                  <a:lnTo>
                    <a:pt x="2588987" y="478552"/>
                  </a:lnTo>
                  <a:lnTo>
                    <a:pt x="2627222" y="454060"/>
                  </a:lnTo>
                  <a:close/>
                </a:path>
                <a:path w="2999740" h="2296160">
                  <a:moveTo>
                    <a:pt x="2669295" y="425102"/>
                  </a:moveTo>
                  <a:lnTo>
                    <a:pt x="2619455" y="425102"/>
                  </a:lnTo>
                  <a:lnTo>
                    <a:pt x="2574028" y="454200"/>
                  </a:lnTo>
                  <a:lnTo>
                    <a:pt x="2574265" y="454060"/>
                  </a:lnTo>
                  <a:lnTo>
                    <a:pt x="2627222" y="454060"/>
                  </a:lnTo>
                  <a:lnTo>
                    <a:pt x="2635111" y="449007"/>
                  </a:lnTo>
                  <a:lnTo>
                    <a:pt x="2669295" y="425102"/>
                  </a:lnTo>
                  <a:close/>
                </a:path>
                <a:path w="2999740" h="2296160">
                  <a:moveTo>
                    <a:pt x="2709037" y="395278"/>
                  </a:moveTo>
                  <a:lnTo>
                    <a:pt x="2662080" y="395278"/>
                  </a:lnTo>
                  <a:lnTo>
                    <a:pt x="2661578" y="395645"/>
                  </a:lnTo>
                  <a:lnTo>
                    <a:pt x="2619216" y="425254"/>
                  </a:lnTo>
                  <a:lnTo>
                    <a:pt x="2619455" y="425102"/>
                  </a:lnTo>
                  <a:lnTo>
                    <a:pt x="2669295" y="425102"/>
                  </a:lnTo>
                  <a:lnTo>
                    <a:pt x="2678711" y="418517"/>
                  </a:lnTo>
                  <a:lnTo>
                    <a:pt x="2709037" y="395278"/>
                  </a:lnTo>
                  <a:close/>
                </a:path>
                <a:path w="2999740" h="2296160">
                  <a:moveTo>
                    <a:pt x="2661820" y="395460"/>
                  </a:moveTo>
                  <a:lnTo>
                    <a:pt x="2661555" y="395645"/>
                  </a:lnTo>
                  <a:lnTo>
                    <a:pt x="2661820" y="395460"/>
                  </a:lnTo>
                  <a:close/>
                </a:path>
                <a:path w="2999740" h="2296160">
                  <a:moveTo>
                    <a:pt x="2746286" y="364666"/>
                  </a:moveTo>
                  <a:lnTo>
                    <a:pt x="2702006" y="364666"/>
                  </a:lnTo>
                  <a:lnTo>
                    <a:pt x="2701481" y="365088"/>
                  </a:lnTo>
                  <a:lnTo>
                    <a:pt x="2661820" y="395460"/>
                  </a:lnTo>
                  <a:lnTo>
                    <a:pt x="2662080" y="395278"/>
                  </a:lnTo>
                  <a:lnTo>
                    <a:pt x="2709037" y="395278"/>
                  </a:lnTo>
                  <a:lnTo>
                    <a:pt x="2719654" y="387142"/>
                  </a:lnTo>
                  <a:lnTo>
                    <a:pt x="2746286" y="364666"/>
                  </a:lnTo>
                  <a:close/>
                </a:path>
                <a:path w="2999740" h="2296160">
                  <a:moveTo>
                    <a:pt x="2701735" y="364873"/>
                  </a:moveTo>
                  <a:lnTo>
                    <a:pt x="2701456" y="365088"/>
                  </a:lnTo>
                  <a:lnTo>
                    <a:pt x="2701735" y="364873"/>
                  </a:lnTo>
                  <a:close/>
                </a:path>
                <a:path w="2999740" h="2296160">
                  <a:moveTo>
                    <a:pt x="2780892" y="333343"/>
                  </a:moveTo>
                  <a:lnTo>
                    <a:pt x="2739097" y="333343"/>
                  </a:lnTo>
                  <a:lnTo>
                    <a:pt x="2738550" y="333829"/>
                  </a:lnTo>
                  <a:lnTo>
                    <a:pt x="2701735" y="364873"/>
                  </a:lnTo>
                  <a:lnTo>
                    <a:pt x="2702006" y="364666"/>
                  </a:lnTo>
                  <a:lnTo>
                    <a:pt x="2746286" y="364666"/>
                  </a:lnTo>
                  <a:lnTo>
                    <a:pt x="2757806" y="354944"/>
                  </a:lnTo>
                  <a:lnTo>
                    <a:pt x="2780892" y="333343"/>
                  </a:lnTo>
                  <a:close/>
                </a:path>
                <a:path w="2999740" h="2296160">
                  <a:moveTo>
                    <a:pt x="2738817" y="333580"/>
                  </a:moveTo>
                  <a:lnTo>
                    <a:pt x="2738521" y="333829"/>
                  </a:lnTo>
                  <a:lnTo>
                    <a:pt x="2738817" y="333580"/>
                  </a:lnTo>
                  <a:close/>
                </a:path>
                <a:path w="2999740" h="2296160">
                  <a:moveTo>
                    <a:pt x="2812707" y="301390"/>
                  </a:moveTo>
                  <a:lnTo>
                    <a:pt x="2773218" y="301390"/>
                  </a:lnTo>
                  <a:lnTo>
                    <a:pt x="2772650" y="301953"/>
                  </a:lnTo>
                  <a:lnTo>
                    <a:pt x="2738817" y="333580"/>
                  </a:lnTo>
                  <a:lnTo>
                    <a:pt x="2739097" y="333343"/>
                  </a:lnTo>
                  <a:lnTo>
                    <a:pt x="2780892" y="333343"/>
                  </a:lnTo>
                  <a:lnTo>
                    <a:pt x="2793034" y="321981"/>
                  </a:lnTo>
                  <a:lnTo>
                    <a:pt x="2812707" y="301390"/>
                  </a:lnTo>
                  <a:close/>
                </a:path>
                <a:path w="2999740" h="2296160">
                  <a:moveTo>
                    <a:pt x="2772933" y="301656"/>
                  </a:moveTo>
                  <a:lnTo>
                    <a:pt x="2772616" y="301953"/>
                  </a:lnTo>
                  <a:lnTo>
                    <a:pt x="2772933" y="301656"/>
                  </a:lnTo>
                  <a:close/>
                </a:path>
                <a:path w="2999740" h="2296160">
                  <a:moveTo>
                    <a:pt x="2841593" y="268889"/>
                  </a:moveTo>
                  <a:lnTo>
                    <a:pt x="2804238" y="268889"/>
                  </a:lnTo>
                  <a:lnTo>
                    <a:pt x="2803650" y="269543"/>
                  </a:lnTo>
                  <a:lnTo>
                    <a:pt x="2772933" y="301656"/>
                  </a:lnTo>
                  <a:lnTo>
                    <a:pt x="2773218" y="301390"/>
                  </a:lnTo>
                  <a:lnTo>
                    <a:pt x="2812707" y="301390"/>
                  </a:lnTo>
                  <a:lnTo>
                    <a:pt x="2825203" y="288310"/>
                  </a:lnTo>
                  <a:lnTo>
                    <a:pt x="2841593" y="268889"/>
                  </a:lnTo>
                  <a:close/>
                </a:path>
                <a:path w="2999740" h="2296160">
                  <a:moveTo>
                    <a:pt x="2803929" y="269212"/>
                  </a:moveTo>
                  <a:lnTo>
                    <a:pt x="2803613" y="269543"/>
                  </a:lnTo>
                  <a:lnTo>
                    <a:pt x="2803929" y="269212"/>
                  </a:lnTo>
                  <a:close/>
                </a:path>
                <a:path w="2999740" h="2296160">
                  <a:moveTo>
                    <a:pt x="2804238" y="268889"/>
                  </a:moveTo>
                  <a:lnTo>
                    <a:pt x="2803929" y="269212"/>
                  </a:lnTo>
                  <a:lnTo>
                    <a:pt x="2803650" y="269543"/>
                  </a:lnTo>
                  <a:lnTo>
                    <a:pt x="2804238" y="268889"/>
                  </a:lnTo>
                  <a:close/>
                </a:path>
                <a:path w="2999740" h="2296160">
                  <a:moveTo>
                    <a:pt x="2867424" y="235922"/>
                  </a:moveTo>
                  <a:lnTo>
                    <a:pt x="2832023" y="235922"/>
                  </a:lnTo>
                  <a:lnTo>
                    <a:pt x="2831423" y="236686"/>
                  </a:lnTo>
                  <a:lnTo>
                    <a:pt x="2803929" y="269212"/>
                  </a:lnTo>
                  <a:lnTo>
                    <a:pt x="2804238" y="268889"/>
                  </a:lnTo>
                  <a:lnTo>
                    <a:pt x="2841593" y="268889"/>
                  </a:lnTo>
                  <a:lnTo>
                    <a:pt x="2854173" y="253982"/>
                  </a:lnTo>
                  <a:lnTo>
                    <a:pt x="2867424" y="235922"/>
                  </a:lnTo>
                  <a:close/>
                </a:path>
                <a:path w="2999740" h="2296160">
                  <a:moveTo>
                    <a:pt x="2831712" y="236291"/>
                  </a:moveTo>
                  <a:lnTo>
                    <a:pt x="2831379" y="236686"/>
                  </a:lnTo>
                  <a:lnTo>
                    <a:pt x="2831712" y="236291"/>
                  </a:lnTo>
                  <a:close/>
                </a:path>
                <a:path w="2999740" h="2296160">
                  <a:moveTo>
                    <a:pt x="2832023" y="235922"/>
                  </a:moveTo>
                  <a:lnTo>
                    <a:pt x="2831712" y="236291"/>
                  </a:lnTo>
                  <a:lnTo>
                    <a:pt x="2831423" y="236686"/>
                  </a:lnTo>
                  <a:lnTo>
                    <a:pt x="2832023" y="235922"/>
                  </a:lnTo>
                  <a:close/>
                </a:path>
                <a:path w="2999740" h="2296160">
                  <a:moveTo>
                    <a:pt x="2890082" y="202578"/>
                  </a:moveTo>
                  <a:lnTo>
                    <a:pt x="2856448" y="202578"/>
                  </a:lnTo>
                  <a:lnTo>
                    <a:pt x="2855846" y="203467"/>
                  </a:lnTo>
                  <a:lnTo>
                    <a:pt x="2831712" y="236291"/>
                  </a:lnTo>
                  <a:lnTo>
                    <a:pt x="2832023" y="235922"/>
                  </a:lnTo>
                  <a:lnTo>
                    <a:pt x="2867424" y="235922"/>
                  </a:lnTo>
                  <a:lnTo>
                    <a:pt x="2879805" y="219049"/>
                  </a:lnTo>
                  <a:lnTo>
                    <a:pt x="2890082" y="202578"/>
                  </a:lnTo>
                  <a:close/>
                </a:path>
                <a:path w="2999740" h="2296160">
                  <a:moveTo>
                    <a:pt x="2856132" y="203009"/>
                  </a:moveTo>
                  <a:lnTo>
                    <a:pt x="2855796" y="203467"/>
                  </a:lnTo>
                  <a:lnTo>
                    <a:pt x="2856132" y="203009"/>
                  </a:lnTo>
                  <a:close/>
                </a:path>
                <a:path w="2999740" h="2296160">
                  <a:moveTo>
                    <a:pt x="2856448" y="202578"/>
                  </a:moveTo>
                  <a:lnTo>
                    <a:pt x="2856132" y="203009"/>
                  </a:lnTo>
                  <a:lnTo>
                    <a:pt x="2855846" y="203467"/>
                  </a:lnTo>
                  <a:lnTo>
                    <a:pt x="2856448" y="202578"/>
                  </a:lnTo>
                  <a:close/>
                </a:path>
                <a:path w="2999740" h="2296160">
                  <a:moveTo>
                    <a:pt x="2909461" y="168944"/>
                  </a:moveTo>
                  <a:lnTo>
                    <a:pt x="2877388" y="168944"/>
                  </a:lnTo>
                  <a:lnTo>
                    <a:pt x="2876802" y="169975"/>
                  </a:lnTo>
                  <a:lnTo>
                    <a:pt x="2856132" y="203009"/>
                  </a:lnTo>
                  <a:lnTo>
                    <a:pt x="2856448" y="202578"/>
                  </a:lnTo>
                  <a:lnTo>
                    <a:pt x="2890082" y="202578"/>
                  </a:lnTo>
                  <a:lnTo>
                    <a:pt x="2901944" y="183567"/>
                  </a:lnTo>
                  <a:lnTo>
                    <a:pt x="2909461" y="168944"/>
                  </a:lnTo>
                  <a:close/>
                </a:path>
                <a:path w="2999740" h="2296160">
                  <a:moveTo>
                    <a:pt x="2877073" y="169447"/>
                  </a:moveTo>
                  <a:lnTo>
                    <a:pt x="2876744" y="169975"/>
                  </a:lnTo>
                  <a:lnTo>
                    <a:pt x="2877073" y="169447"/>
                  </a:lnTo>
                  <a:close/>
                </a:path>
                <a:path w="2999740" h="2296160">
                  <a:moveTo>
                    <a:pt x="2877388" y="168944"/>
                  </a:moveTo>
                  <a:lnTo>
                    <a:pt x="2877073" y="169447"/>
                  </a:lnTo>
                  <a:lnTo>
                    <a:pt x="2876802" y="169975"/>
                  </a:lnTo>
                  <a:lnTo>
                    <a:pt x="2877388" y="168944"/>
                  </a:lnTo>
                  <a:close/>
                </a:path>
                <a:path w="2999740" h="2296160">
                  <a:moveTo>
                    <a:pt x="2925475" y="135103"/>
                  </a:moveTo>
                  <a:lnTo>
                    <a:pt x="2894728" y="135103"/>
                  </a:lnTo>
                  <a:lnTo>
                    <a:pt x="2894185" y="136292"/>
                  </a:lnTo>
                  <a:lnTo>
                    <a:pt x="2877073" y="169447"/>
                  </a:lnTo>
                  <a:lnTo>
                    <a:pt x="2877388" y="168944"/>
                  </a:lnTo>
                  <a:lnTo>
                    <a:pt x="2909461" y="168944"/>
                  </a:lnTo>
                  <a:lnTo>
                    <a:pt x="2920441" y="147586"/>
                  </a:lnTo>
                  <a:lnTo>
                    <a:pt x="2925475" y="135103"/>
                  </a:lnTo>
                  <a:close/>
                </a:path>
                <a:path w="2999740" h="2296160">
                  <a:moveTo>
                    <a:pt x="2894431" y="135683"/>
                  </a:moveTo>
                  <a:lnTo>
                    <a:pt x="2894117" y="136292"/>
                  </a:lnTo>
                  <a:lnTo>
                    <a:pt x="2894431" y="135683"/>
                  </a:lnTo>
                  <a:close/>
                </a:path>
                <a:path w="2999740" h="2296160">
                  <a:moveTo>
                    <a:pt x="2894728" y="135103"/>
                  </a:moveTo>
                  <a:lnTo>
                    <a:pt x="2894431" y="135683"/>
                  </a:lnTo>
                  <a:lnTo>
                    <a:pt x="2894185" y="136292"/>
                  </a:lnTo>
                  <a:lnTo>
                    <a:pt x="2894728" y="135103"/>
                  </a:lnTo>
                  <a:close/>
                </a:path>
                <a:path w="2999740" h="2296160">
                  <a:moveTo>
                    <a:pt x="2938047" y="101142"/>
                  </a:moveTo>
                  <a:lnTo>
                    <a:pt x="2908360" y="101142"/>
                  </a:lnTo>
                  <a:lnTo>
                    <a:pt x="2907892" y="102494"/>
                  </a:lnTo>
                  <a:lnTo>
                    <a:pt x="2894431" y="135683"/>
                  </a:lnTo>
                  <a:lnTo>
                    <a:pt x="2894728" y="135103"/>
                  </a:lnTo>
                  <a:lnTo>
                    <a:pt x="2925475" y="135103"/>
                  </a:lnTo>
                  <a:lnTo>
                    <a:pt x="2935130" y="111166"/>
                  </a:lnTo>
                  <a:lnTo>
                    <a:pt x="2938047" y="101142"/>
                  </a:lnTo>
                  <a:close/>
                </a:path>
                <a:path w="2999740" h="2296160">
                  <a:moveTo>
                    <a:pt x="2954195" y="27454"/>
                  </a:moveTo>
                  <a:lnTo>
                    <a:pt x="2924350" y="27454"/>
                  </a:lnTo>
                  <a:lnTo>
                    <a:pt x="2952874" y="29155"/>
                  </a:lnTo>
                  <a:lnTo>
                    <a:pt x="2952388" y="37306"/>
                  </a:lnTo>
                  <a:lnTo>
                    <a:pt x="2945858" y="74261"/>
                  </a:lnTo>
                  <a:lnTo>
                    <a:pt x="2974243" y="130346"/>
                  </a:lnTo>
                  <a:lnTo>
                    <a:pt x="2982838" y="133165"/>
                  </a:lnTo>
                  <a:lnTo>
                    <a:pt x="2996919" y="126039"/>
                  </a:lnTo>
                  <a:lnTo>
                    <a:pt x="2999738" y="117443"/>
                  </a:lnTo>
                  <a:lnTo>
                    <a:pt x="2954195" y="27454"/>
                  </a:lnTo>
                  <a:close/>
                </a:path>
                <a:path w="2999740" h="2296160">
                  <a:moveTo>
                    <a:pt x="2940300" y="0"/>
                  </a:moveTo>
                  <a:lnTo>
                    <a:pt x="2867327" y="109547"/>
                  </a:lnTo>
                  <a:lnTo>
                    <a:pt x="2869103" y="118418"/>
                  </a:lnTo>
                  <a:lnTo>
                    <a:pt x="2882238" y="127167"/>
                  </a:lnTo>
                  <a:lnTo>
                    <a:pt x="2909081" y="98409"/>
                  </a:lnTo>
                  <a:lnTo>
                    <a:pt x="2923962" y="33961"/>
                  </a:lnTo>
                  <a:lnTo>
                    <a:pt x="2924350" y="27454"/>
                  </a:lnTo>
                  <a:lnTo>
                    <a:pt x="2954195" y="27454"/>
                  </a:lnTo>
                  <a:lnTo>
                    <a:pt x="2940300" y="0"/>
                  </a:lnTo>
                  <a:close/>
                </a:path>
                <a:path w="2999740" h="2296160">
                  <a:moveTo>
                    <a:pt x="2908090" y="101813"/>
                  </a:moveTo>
                  <a:lnTo>
                    <a:pt x="2907815" y="102494"/>
                  </a:lnTo>
                  <a:lnTo>
                    <a:pt x="2908090" y="101813"/>
                  </a:lnTo>
                  <a:close/>
                </a:path>
                <a:path w="2999740" h="2296160">
                  <a:moveTo>
                    <a:pt x="2908360" y="101142"/>
                  </a:moveTo>
                  <a:lnTo>
                    <a:pt x="2908090" y="101813"/>
                  </a:lnTo>
                  <a:lnTo>
                    <a:pt x="2907892" y="102494"/>
                  </a:lnTo>
                  <a:lnTo>
                    <a:pt x="2908360" y="101142"/>
                  </a:lnTo>
                  <a:close/>
                </a:path>
                <a:path w="2999740" h="2296160">
                  <a:moveTo>
                    <a:pt x="2936924" y="56610"/>
                  </a:moveTo>
                  <a:lnTo>
                    <a:pt x="2909081" y="98409"/>
                  </a:lnTo>
                  <a:lnTo>
                    <a:pt x="2908090" y="101813"/>
                  </a:lnTo>
                  <a:lnTo>
                    <a:pt x="2908360" y="101142"/>
                  </a:lnTo>
                  <a:lnTo>
                    <a:pt x="2938047" y="101142"/>
                  </a:lnTo>
                  <a:lnTo>
                    <a:pt x="2945837" y="74378"/>
                  </a:lnTo>
                  <a:lnTo>
                    <a:pt x="2936924" y="56610"/>
                  </a:lnTo>
                  <a:close/>
                </a:path>
                <a:path w="2999740" h="2296160">
                  <a:moveTo>
                    <a:pt x="2929913" y="67136"/>
                  </a:moveTo>
                  <a:lnTo>
                    <a:pt x="2918184" y="67136"/>
                  </a:lnTo>
                  <a:lnTo>
                    <a:pt x="2917832" y="68642"/>
                  </a:lnTo>
                  <a:lnTo>
                    <a:pt x="2909081" y="98409"/>
                  </a:lnTo>
                  <a:lnTo>
                    <a:pt x="2929913" y="67136"/>
                  </a:lnTo>
                  <a:close/>
                </a:path>
                <a:path w="2999740" h="2296160">
                  <a:moveTo>
                    <a:pt x="2952540" y="34757"/>
                  </a:moveTo>
                  <a:lnTo>
                    <a:pt x="2925864" y="34757"/>
                  </a:lnTo>
                  <a:lnTo>
                    <a:pt x="2950503" y="36225"/>
                  </a:lnTo>
                  <a:lnTo>
                    <a:pt x="2936924" y="56610"/>
                  </a:lnTo>
                  <a:lnTo>
                    <a:pt x="2945858" y="74261"/>
                  </a:lnTo>
                  <a:lnTo>
                    <a:pt x="2952388" y="37306"/>
                  </a:lnTo>
                  <a:lnTo>
                    <a:pt x="2952540" y="34757"/>
                  </a:lnTo>
                  <a:close/>
                </a:path>
                <a:path w="2999740" h="2296160">
                  <a:moveTo>
                    <a:pt x="2917966" y="67884"/>
                  </a:moveTo>
                  <a:lnTo>
                    <a:pt x="2917745" y="68642"/>
                  </a:lnTo>
                  <a:lnTo>
                    <a:pt x="2917966" y="67884"/>
                  </a:lnTo>
                  <a:close/>
                </a:path>
                <a:path w="2999740" h="2296160">
                  <a:moveTo>
                    <a:pt x="2918184" y="67136"/>
                  </a:moveTo>
                  <a:lnTo>
                    <a:pt x="2917966" y="67884"/>
                  </a:lnTo>
                  <a:lnTo>
                    <a:pt x="2917832" y="68642"/>
                  </a:lnTo>
                  <a:lnTo>
                    <a:pt x="2918184" y="67136"/>
                  </a:lnTo>
                  <a:close/>
                </a:path>
                <a:path w="2999740" h="2296160">
                  <a:moveTo>
                    <a:pt x="2952636" y="33145"/>
                  </a:moveTo>
                  <a:lnTo>
                    <a:pt x="2924106" y="33145"/>
                  </a:lnTo>
                  <a:lnTo>
                    <a:pt x="2923913" y="34781"/>
                  </a:lnTo>
                  <a:lnTo>
                    <a:pt x="2917966" y="67884"/>
                  </a:lnTo>
                  <a:lnTo>
                    <a:pt x="2918184" y="67136"/>
                  </a:lnTo>
                  <a:lnTo>
                    <a:pt x="2929913" y="67136"/>
                  </a:lnTo>
                  <a:lnTo>
                    <a:pt x="2936924" y="56610"/>
                  </a:lnTo>
                  <a:lnTo>
                    <a:pt x="2925864" y="34757"/>
                  </a:lnTo>
                  <a:lnTo>
                    <a:pt x="2952540" y="34757"/>
                  </a:lnTo>
                  <a:lnTo>
                    <a:pt x="2952636" y="33145"/>
                  </a:lnTo>
                  <a:close/>
                </a:path>
                <a:path w="2999740" h="2296160">
                  <a:moveTo>
                    <a:pt x="2925864" y="34757"/>
                  </a:moveTo>
                  <a:lnTo>
                    <a:pt x="2936924" y="56610"/>
                  </a:lnTo>
                  <a:lnTo>
                    <a:pt x="2950503" y="36225"/>
                  </a:lnTo>
                  <a:lnTo>
                    <a:pt x="2925864" y="34757"/>
                  </a:lnTo>
                  <a:close/>
                </a:path>
                <a:path w="2999740" h="2296160">
                  <a:moveTo>
                    <a:pt x="2923962" y="33961"/>
                  </a:moveTo>
                  <a:lnTo>
                    <a:pt x="2923817" y="34781"/>
                  </a:lnTo>
                  <a:lnTo>
                    <a:pt x="2923962" y="33961"/>
                  </a:lnTo>
                  <a:close/>
                </a:path>
                <a:path w="2999740" h="2296160">
                  <a:moveTo>
                    <a:pt x="2924106" y="33145"/>
                  </a:moveTo>
                  <a:lnTo>
                    <a:pt x="2923962" y="33961"/>
                  </a:lnTo>
                  <a:lnTo>
                    <a:pt x="2923913" y="34781"/>
                  </a:lnTo>
                  <a:lnTo>
                    <a:pt x="2924106" y="33145"/>
                  </a:lnTo>
                  <a:close/>
                </a:path>
                <a:path w="2999740" h="2296160">
                  <a:moveTo>
                    <a:pt x="2924350" y="27454"/>
                  </a:moveTo>
                  <a:lnTo>
                    <a:pt x="2923962" y="33961"/>
                  </a:lnTo>
                  <a:lnTo>
                    <a:pt x="2924106" y="33145"/>
                  </a:lnTo>
                  <a:lnTo>
                    <a:pt x="2952636" y="33145"/>
                  </a:lnTo>
                  <a:lnTo>
                    <a:pt x="2952874" y="29155"/>
                  </a:lnTo>
                  <a:lnTo>
                    <a:pt x="2924350" y="27454"/>
                  </a:lnTo>
                  <a:close/>
                </a:path>
              </a:pathLst>
            </a:custGeom>
            <a:solidFill>
              <a:srgbClr val="0000FF"/>
            </a:solidFill>
          </p:spPr>
          <p:txBody>
            <a:bodyPr wrap="square" lIns="0" tIns="0" rIns="0" bIns="0" rtlCol="0"/>
            <a:lstStyle/>
            <a:p>
              <a:endParaRPr/>
            </a:p>
          </p:txBody>
        </p:sp>
        <p:sp>
          <p:nvSpPr>
            <p:cNvPr id="156" name="object 152"/>
            <p:cNvSpPr txBox="1"/>
            <p:nvPr/>
          </p:nvSpPr>
          <p:spPr>
            <a:xfrm>
              <a:off x="4532551" y="4324604"/>
              <a:ext cx="1473835" cy="756920"/>
            </a:xfrm>
            <a:prstGeom prst="rect">
              <a:avLst/>
            </a:prstGeom>
          </p:spPr>
          <p:txBody>
            <a:bodyPr vert="horz" wrap="square" lIns="0" tIns="12700" rIns="0" bIns="0" rtlCol="0">
              <a:spAutoFit/>
            </a:bodyPr>
            <a:lstStyle/>
            <a:p>
              <a:pPr marL="12700" marR="5080">
                <a:lnSpc>
                  <a:spcPct val="100000"/>
                </a:lnSpc>
                <a:spcBef>
                  <a:spcPts val="100"/>
                </a:spcBef>
              </a:pPr>
              <a:r>
                <a:rPr sz="2400" b="1" spc="-5" dirty="0">
                  <a:solidFill>
                    <a:srgbClr val="3366FF"/>
                  </a:solidFill>
                  <a:latin typeface="Calibri"/>
                  <a:cs typeface="Calibri"/>
                </a:rPr>
                <a:t>Sharing  p</a:t>
              </a:r>
              <a:r>
                <a:rPr sz="2400" b="1" dirty="0">
                  <a:solidFill>
                    <a:srgbClr val="3366FF"/>
                  </a:solidFill>
                  <a:latin typeface="Calibri"/>
                  <a:cs typeface="Calibri"/>
                </a:rPr>
                <a:t>a</a:t>
              </a:r>
              <a:r>
                <a:rPr sz="2400" b="1" spc="-60" dirty="0">
                  <a:solidFill>
                    <a:srgbClr val="3366FF"/>
                  </a:solidFill>
                  <a:latin typeface="Calibri"/>
                  <a:cs typeface="Calibri"/>
                </a:rPr>
                <a:t>r</a:t>
              </a:r>
              <a:r>
                <a:rPr sz="2400" b="1" dirty="0">
                  <a:solidFill>
                    <a:srgbClr val="3366FF"/>
                  </a:solidFill>
                  <a:latin typeface="Calibri"/>
                  <a:cs typeface="Calibri"/>
                </a:rPr>
                <a:t>a</a:t>
              </a:r>
              <a:r>
                <a:rPr sz="2400" b="1" spc="-5" dirty="0">
                  <a:solidFill>
                    <a:srgbClr val="3366FF"/>
                  </a:solidFill>
                  <a:latin typeface="Calibri"/>
                  <a:cs typeface="Calibri"/>
                </a:rPr>
                <a:t>m</a:t>
              </a:r>
              <a:r>
                <a:rPr sz="2400" b="1" spc="-15" dirty="0">
                  <a:solidFill>
                    <a:srgbClr val="3366FF"/>
                  </a:solidFill>
                  <a:latin typeface="Calibri"/>
                  <a:cs typeface="Calibri"/>
                </a:rPr>
                <a:t>e</a:t>
              </a:r>
              <a:r>
                <a:rPr sz="2400" b="1" spc="-25" dirty="0">
                  <a:solidFill>
                    <a:srgbClr val="3366FF"/>
                  </a:solidFill>
                  <a:latin typeface="Calibri"/>
                  <a:cs typeface="Calibri"/>
                </a:rPr>
                <a:t>t</a:t>
              </a:r>
              <a:r>
                <a:rPr sz="2400" b="1" spc="5" dirty="0">
                  <a:solidFill>
                    <a:srgbClr val="3366FF"/>
                  </a:solidFill>
                  <a:latin typeface="Calibri"/>
                  <a:cs typeface="Calibri"/>
                </a:rPr>
                <a:t>e</a:t>
              </a:r>
              <a:r>
                <a:rPr sz="2400" b="1" spc="-35" dirty="0">
                  <a:solidFill>
                    <a:srgbClr val="3366FF"/>
                  </a:solidFill>
                  <a:latin typeface="Calibri"/>
                  <a:cs typeface="Calibri"/>
                </a:rPr>
                <a:t>r</a:t>
              </a:r>
              <a:r>
                <a:rPr sz="2400" b="1" dirty="0">
                  <a:solidFill>
                    <a:srgbClr val="3366FF"/>
                  </a:solidFill>
                  <a:latin typeface="Calibri"/>
                  <a:cs typeface="Calibri"/>
                </a:rPr>
                <a:t>s</a:t>
              </a:r>
              <a:endParaRPr sz="2400">
                <a:latin typeface="Calibri"/>
                <a:cs typeface="Calibri"/>
              </a:endParaRPr>
            </a:p>
          </p:txBody>
        </p:sp>
        <p:sp>
          <p:nvSpPr>
            <p:cNvPr id="157" name="object 153"/>
            <p:cNvSpPr txBox="1"/>
            <p:nvPr/>
          </p:nvSpPr>
          <p:spPr>
            <a:xfrm>
              <a:off x="336985" y="6338079"/>
              <a:ext cx="2175510" cy="304800"/>
            </a:xfrm>
            <a:prstGeom prst="rect">
              <a:avLst/>
            </a:prstGeom>
          </p:spPr>
          <p:txBody>
            <a:bodyPr vert="horz" wrap="square" lIns="0" tIns="1270" rIns="0" bIns="0" rtlCol="0">
              <a:spAutoFit/>
            </a:bodyPr>
            <a:lstStyle/>
            <a:p>
              <a:pPr marL="12700">
                <a:lnSpc>
                  <a:spcPct val="100000"/>
                </a:lnSpc>
                <a:spcBef>
                  <a:spcPts val="10"/>
                </a:spcBef>
              </a:pPr>
              <a:r>
                <a:rPr sz="1800" spc="-15" dirty="0">
                  <a:solidFill>
                    <a:srgbClr val="3366FF"/>
                  </a:solidFill>
                  <a:latin typeface="Calibri"/>
                  <a:cs typeface="Calibri"/>
                </a:rPr>
                <a:t>Peng </a:t>
              </a:r>
              <a:r>
                <a:rPr sz="1800" dirty="0">
                  <a:solidFill>
                    <a:srgbClr val="3366FF"/>
                  </a:solidFill>
                  <a:latin typeface="Calibri"/>
                  <a:cs typeface="Calibri"/>
                </a:rPr>
                <a:t>and </a:t>
              </a:r>
              <a:r>
                <a:rPr sz="1800" spc="-10" dirty="0">
                  <a:solidFill>
                    <a:srgbClr val="3366FF"/>
                  </a:solidFill>
                  <a:latin typeface="Calibri"/>
                  <a:cs typeface="Calibri"/>
                </a:rPr>
                <a:t>Dredze,</a:t>
              </a:r>
              <a:r>
                <a:rPr sz="1800" spc="-35" dirty="0">
                  <a:solidFill>
                    <a:srgbClr val="3366FF"/>
                  </a:solidFill>
                  <a:latin typeface="Calibri"/>
                  <a:cs typeface="Calibri"/>
                </a:rPr>
                <a:t> </a:t>
              </a:r>
              <a:r>
                <a:rPr sz="1800" dirty="0">
                  <a:solidFill>
                    <a:srgbClr val="3366FF"/>
                  </a:solidFill>
                  <a:latin typeface="Calibri"/>
                  <a:cs typeface="Calibri"/>
                </a:rPr>
                <a:t>2016</a:t>
              </a:r>
              <a:endParaRPr sz="1800">
                <a:latin typeface="Calibri"/>
                <a:cs typeface="Calibri"/>
              </a:endParaRPr>
            </a:p>
          </p:txBody>
        </p:sp>
      </p:grpSp>
    </p:spTree>
    <p:extLst>
      <p:ext uri="{BB962C8B-B14F-4D97-AF65-F5344CB8AC3E}">
        <p14:creationId xmlns:p14="http://schemas.microsoft.com/office/powerpoint/2010/main" val="1345696108"/>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283968" y="1412776"/>
            <a:ext cx="4162521" cy="4782418"/>
          </a:xfrm>
          <a:prstGeom prst="rect">
            <a:avLst/>
          </a:prstGeom>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a:xfrm>
            <a:off x="566737" y="931026"/>
            <a:ext cx="5842887" cy="5522310"/>
          </a:xfrm>
        </p:spPr>
        <p:txBody>
          <a:bodyPr/>
          <a:lstStyle/>
          <a:p>
            <a:r>
              <a:rPr lang="en-US" altLang="zh-CN" dirty="0"/>
              <a:t>Context Encoder (cont.)</a:t>
            </a:r>
          </a:p>
          <a:p>
            <a:pPr lvl="1"/>
            <a:r>
              <a:rPr lang="en-US" altLang="zh-CN" dirty="0"/>
              <a:t>Deep Transformer </a:t>
            </a:r>
          </a:p>
          <a:p>
            <a:pPr lvl="1"/>
            <a:r>
              <a:rPr lang="en-US" altLang="zh-CN" dirty="0"/>
              <a:t>Stacked self-attention and point-wise, fully connected layers to build basic blocks for encoder and decoder</a:t>
            </a:r>
          </a:p>
          <a:p>
            <a:endParaRPr lang="zh-CN" altLang="en-US" dirty="0"/>
          </a:p>
        </p:txBody>
      </p:sp>
      <p:sp>
        <p:nvSpPr>
          <p:cNvPr id="6" name="矩形 5"/>
          <p:cNvSpPr/>
          <p:nvPr/>
        </p:nvSpPr>
        <p:spPr>
          <a:xfrm>
            <a:off x="5505909" y="6195194"/>
            <a:ext cx="2034916" cy="338554"/>
          </a:xfrm>
          <a:prstGeom prst="rect">
            <a:avLst/>
          </a:prstGeom>
        </p:spPr>
        <p:txBody>
          <a:bodyPr wrap="none">
            <a:spAutoFit/>
          </a:bodyPr>
          <a:lstStyle/>
          <a:p>
            <a:r>
              <a:rPr lang="en-US" altLang="zh-CN" sz="1600" dirty="0"/>
              <a:t>Deep Transformer</a:t>
            </a:r>
          </a:p>
        </p:txBody>
      </p:sp>
      <p:pic>
        <p:nvPicPr>
          <p:cNvPr id="8" name="Picture 2" descr="https://3.bp.blogspot.com/-aZ3zvPiCoXM/WaiKQO7KRnI/AAAAAAAAB_8/7a1CYjp40nUg4lKpW7covGZJQAySxlg8QCLcBGAs/s1600/transform20fps.gif">
            <a:extLst>
              <a:ext uri="{FF2B5EF4-FFF2-40B4-BE49-F238E27FC236}">
                <a16:creationId xmlns:a16="http://schemas.microsoft.com/office/drawing/2014/main" id="{141B22D9-4F21-4CE5-AF21-589DEF9FE926}"/>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712817"/>
            <a:ext cx="3958576" cy="3503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653412"/>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Tag Decoder </a:t>
            </a:r>
            <a:endParaRPr lang="zh-CN" altLang="en-US" dirty="0"/>
          </a:p>
        </p:txBody>
      </p:sp>
      <p:pic>
        <p:nvPicPr>
          <p:cNvPr id="4" name="图片 3"/>
          <p:cNvPicPr>
            <a:picLocks noChangeAspect="1"/>
          </p:cNvPicPr>
          <p:nvPr/>
        </p:nvPicPr>
        <p:blipFill>
          <a:blip r:embed="rId3"/>
          <a:stretch>
            <a:fillRect/>
          </a:stretch>
        </p:blipFill>
        <p:spPr>
          <a:xfrm>
            <a:off x="683568" y="1556792"/>
            <a:ext cx="3467100" cy="3924300"/>
          </a:xfrm>
          <a:prstGeom prst="rect">
            <a:avLst/>
          </a:prstGeom>
        </p:spPr>
      </p:pic>
      <p:sp>
        <p:nvSpPr>
          <p:cNvPr id="6" name="矩形 5"/>
          <p:cNvSpPr/>
          <p:nvPr/>
        </p:nvSpPr>
        <p:spPr>
          <a:xfrm>
            <a:off x="539552" y="5661248"/>
            <a:ext cx="3255058" cy="307777"/>
          </a:xfrm>
          <a:prstGeom prst="rect">
            <a:avLst/>
          </a:prstGeom>
        </p:spPr>
        <p:txBody>
          <a:bodyPr wrap="none">
            <a:spAutoFit/>
          </a:bodyPr>
          <a:lstStyle/>
          <a:p>
            <a:r>
              <a:rPr lang="en-US" altLang="zh-CN" sz="1400" dirty="0"/>
              <a:t>Multi-Layer Perceptron + </a:t>
            </a:r>
            <a:r>
              <a:rPr lang="en-US" altLang="zh-CN" sz="1400" dirty="0" err="1"/>
              <a:t>Softmax</a:t>
            </a:r>
            <a:endParaRPr lang="en-US" altLang="zh-CN" sz="1400" dirty="0"/>
          </a:p>
        </p:txBody>
      </p:sp>
      <p:pic>
        <p:nvPicPr>
          <p:cNvPr id="8" name="图片 7"/>
          <p:cNvPicPr>
            <a:picLocks noChangeAspect="1"/>
          </p:cNvPicPr>
          <p:nvPr/>
        </p:nvPicPr>
        <p:blipFill>
          <a:blip r:embed="rId4"/>
          <a:stretch>
            <a:fillRect/>
          </a:stretch>
        </p:blipFill>
        <p:spPr>
          <a:xfrm>
            <a:off x="4711160" y="1722382"/>
            <a:ext cx="3568700" cy="3784600"/>
          </a:xfrm>
          <a:prstGeom prst="rect">
            <a:avLst/>
          </a:prstGeom>
        </p:spPr>
      </p:pic>
      <p:sp>
        <p:nvSpPr>
          <p:cNvPr id="10" name="矩形 9"/>
          <p:cNvSpPr/>
          <p:nvPr/>
        </p:nvSpPr>
        <p:spPr>
          <a:xfrm>
            <a:off x="4283968" y="5599693"/>
            <a:ext cx="4572000" cy="738664"/>
          </a:xfrm>
          <a:prstGeom prst="rect">
            <a:avLst/>
          </a:prstGeom>
        </p:spPr>
        <p:txBody>
          <a:bodyPr>
            <a:spAutoFit/>
          </a:bodyPr>
          <a:lstStyle/>
          <a:p>
            <a:pPr algn="ctr"/>
            <a:r>
              <a:rPr lang="en-US" altLang="zh-CN" sz="1400" dirty="0"/>
              <a:t>Conditional Random Fields</a:t>
            </a:r>
          </a:p>
          <a:p>
            <a:pPr algn="ctr"/>
            <a:r>
              <a:rPr lang="en-US" altLang="zh-CN" sz="1400" dirty="0"/>
              <a:t>(Globally conditioned on the observation sequence)</a:t>
            </a:r>
          </a:p>
        </p:txBody>
      </p:sp>
    </p:spTree>
    <p:extLst>
      <p:ext uri="{BB962C8B-B14F-4D97-AF65-F5344CB8AC3E}">
        <p14:creationId xmlns:p14="http://schemas.microsoft.com/office/powerpoint/2010/main" val="1193644230"/>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From Data to Knowledge</a:t>
            </a:r>
            <a:endParaRPr lang="zh-CN" altLang="en-US" dirty="0"/>
          </a:p>
        </p:txBody>
      </p:sp>
      <p:sp>
        <p:nvSpPr>
          <p:cNvPr id="3" name="内容占位符 2"/>
          <p:cNvSpPr>
            <a:spLocks noGrp="1"/>
          </p:cNvSpPr>
          <p:nvPr>
            <p:ph idx="1"/>
          </p:nvPr>
        </p:nvSpPr>
        <p:spPr/>
        <p:txBody>
          <a:bodyPr/>
          <a:lstStyle/>
          <a:p>
            <a:r>
              <a:rPr lang="en-US" altLang="zh-CN" dirty="0"/>
              <a:t>The ultimate goal of AI is not just answering questions, but raise questions.</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a:t>
            </a:fld>
            <a:endParaRPr lang="en-US" altLang="zh-CN">
              <a:solidFill>
                <a:srgbClr val="000000"/>
              </a:solidFill>
            </a:endParaRPr>
          </a:p>
        </p:txBody>
      </p:sp>
      <p:pic>
        <p:nvPicPr>
          <p:cNvPr id="6" name="Picture 2" descr="https://upload.wikimedia.org/wikipedia/commons/3/33/DIKW_%281%29.png"/>
          <p:cNvPicPr>
            <a:picLocks noChangeAspect="1" noChangeArrowheads="1"/>
          </p:cNvPicPr>
          <p:nvPr/>
        </p:nvPicPr>
        <p:blipFill>
          <a:blip r:embed="rId2">
            <a:clrChange>
              <a:clrFrom>
                <a:srgbClr val="CCFF66"/>
              </a:clrFrom>
              <a:clrTo>
                <a:srgbClr val="CCFF66">
                  <a:alpha val="0"/>
                </a:srgbClr>
              </a:clrTo>
            </a:clrChange>
            <a:extLst>
              <a:ext uri="{28A0092B-C50C-407E-A947-70E740481C1C}">
                <a14:useLocalDpi xmlns:a14="http://schemas.microsoft.com/office/drawing/2010/main" val="0"/>
              </a:ext>
            </a:extLst>
          </a:blip>
          <a:srcRect/>
          <a:stretch>
            <a:fillRect/>
          </a:stretch>
        </p:blipFill>
        <p:spPr bwMode="auto">
          <a:xfrm>
            <a:off x="899592" y="2060848"/>
            <a:ext cx="7502846" cy="3888432"/>
          </a:xfrm>
          <a:prstGeom prst="rect">
            <a:avLst/>
          </a:prstGeom>
          <a:noFill/>
          <a:extLst>
            <a:ext uri="{909E8E84-426E-40DD-AFC4-6F175D3DCCD1}">
              <a14:hiddenFill xmlns:a14="http://schemas.microsoft.com/office/drawing/2010/main">
                <a:solidFill>
                  <a:srgbClr val="FFFFFF"/>
                </a:solidFill>
              </a14:hiddenFill>
            </a:ext>
          </a:extLst>
        </p:spPr>
      </p:pic>
      <p:sp>
        <p:nvSpPr>
          <p:cNvPr id="7" name="椭圆 6"/>
          <p:cNvSpPr/>
          <p:nvPr/>
        </p:nvSpPr>
        <p:spPr bwMode="auto">
          <a:xfrm>
            <a:off x="3995936" y="2420888"/>
            <a:ext cx="936104" cy="936104"/>
          </a:xfrm>
          <a:prstGeom prst="ellipse">
            <a:avLst/>
          </a:prstGeom>
          <a:noFill/>
          <a:ln w="57150">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8" name="下箭头 7"/>
          <p:cNvSpPr/>
          <p:nvPr/>
        </p:nvSpPr>
        <p:spPr bwMode="auto">
          <a:xfrm>
            <a:off x="4240206" y="1867322"/>
            <a:ext cx="396044" cy="432048"/>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Tree>
    <p:extLst>
      <p:ext uri="{BB962C8B-B14F-4D97-AF65-F5344CB8AC3E}">
        <p14:creationId xmlns:p14="http://schemas.microsoft.com/office/powerpoint/2010/main" val="1056843006"/>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544293" y="1461930"/>
            <a:ext cx="7601689" cy="1419642"/>
          </a:xfrm>
          <a:prstGeom prst="rect">
            <a:avLst/>
          </a:prstGeom>
        </p:spPr>
      </p:pic>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Named</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Entity</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Recognition</a:t>
            </a:r>
            <a:endParaRPr lang="en-US" sz="3600" b="1" spc="-5" dirty="0">
              <a:latin typeface="Times New Roman" charset="0"/>
              <a:ea typeface="Times New Roman" charset="0"/>
              <a:cs typeface="Times New Roman" charset="0"/>
            </a:endParaRPr>
          </a:p>
        </p:txBody>
      </p:sp>
      <p:sp>
        <p:nvSpPr>
          <p:cNvPr id="3" name="内容占位符 2"/>
          <p:cNvSpPr>
            <a:spLocks noGrp="1"/>
          </p:cNvSpPr>
          <p:nvPr>
            <p:ph idx="1"/>
          </p:nvPr>
        </p:nvSpPr>
        <p:spPr/>
        <p:txBody>
          <a:bodyPr/>
          <a:lstStyle/>
          <a:p>
            <a:r>
              <a:rPr lang="en-US" altLang="zh-CN" dirty="0"/>
              <a:t>Tag Decoder (cont.)</a:t>
            </a:r>
            <a:endParaRPr lang="zh-CN" altLang="en-US" dirty="0"/>
          </a:p>
          <a:p>
            <a:endParaRPr lang="zh-CN" altLang="en-US" dirty="0"/>
          </a:p>
        </p:txBody>
      </p:sp>
      <p:pic>
        <p:nvPicPr>
          <p:cNvPr id="4" name="图片 3"/>
          <p:cNvPicPr>
            <a:picLocks noChangeAspect="1"/>
          </p:cNvPicPr>
          <p:nvPr/>
        </p:nvPicPr>
        <p:blipFill>
          <a:blip r:embed="rId4"/>
          <a:stretch>
            <a:fillRect/>
          </a:stretch>
        </p:blipFill>
        <p:spPr>
          <a:xfrm>
            <a:off x="395536" y="2171751"/>
            <a:ext cx="4051300" cy="3937000"/>
          </a:xfrm>
          <a:prstGeom prst="rect">
            <a:avLst/>
          </a:prstGeom>
        </p:spPr>
      </p:pic>
      <p:sp>
        <p:nvSpPr>
          <p:cNvPr id="6" name="矩形 5"/>
          <p:cNvSpPr/>
          <p:nvPr/>
        </p:nvSpPr>
        <p:spPr>
          <a:xfrm>
            <a:off x="1259632" y="6108751"/>
            <a:ext cx="2621743" cy="307777"/>
          </a:xfrm>
          <a:prstGeom prst="rect">
            <a:avLst/>
          </a:prstGeom>
        </p:spPr>
        <p:txBody>
          <a:bodyPr wrap="none">
            <a:spAutoFit/>
          </a:bodyPr>
          <a:lstStyle/>
          <a:p>
            <a:r>
              <a:rPr lang="en-US" altLang="zh-CN" sz="1400" dirty="0"/>
              <a:t>Recurrent Neural Networks</a:t>
            </a:r>
          </a:p>
        </p:txBody>
      </p:sp>
      <p:sp>
        <p:nvSpPr>
          <p:cNvPr id="10" name="矩形 9"/>
          <p:cNvSpPr/>
          <p:nvPr/>
        </p:nvSpPr>
        <p:spPr>
          <a:xfrm>
            <a:off x="5370779" y="3068960"/>
            <a:ext cx="1631024" cy="307777"/>
          </a:xfrm>
          <a:prstGeom prst="rect">
            <a:avLst/>
          </a:prstGeom>
        </p:spPr>
        <p:txBody>
          <a:bodyPr wrap="none">
            <a:spAutoFit/>
          </a:bodyPr>
          <a:lstStyle/>
          <a:p>
            <a:r>
              <a:rPr lang="en-US" altLang="zh-CN" sz="1400" dirty="0"/>
              <a:t>Pointer Network</a:t>
            </a:r>
          </a:p>
        </p:txBody>
      </p:sp>
    </p:spTree>
    <p:extLst>
      <p:ext uri="{BB962C8B-B14F-4D97-AF65-F5344CB8AC3E}">
        <p14:creationId xmlns:p14="http://schemas.microsoft.com/office/powerpoint/2010/main" val="21490659"/>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Multi-task Multi-domain Learning</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41</a:t>
            </a:fld>
            <a:endParaRPr lang="en-US" altLang="zh-CN">
              <a:solidFill>
                <a:srgbClr val="000000"/>
              </a:solidFill>
            </a:endParaRPr>
          </a:p>
        </p:txBody>
      </p:sp>
      <p:grpSp>
        <p:nvGrpSpPr>
          <p:cNvPr id="7" name="组合 6"/>
          <p:cNvGrpSpPr/>
          <p:nvPr/>
        </p:nvGrpSpPr>
        <p:grpSpPr>
          <a:xfrm>
            <a:off x="709675" y="1244447"/>
            <a:ext cx="7533526" cy="5007577"/>
            <a:chOff x="336985" y="1652685"/>
            <a:chExt cx="7533526" cy="5007577"/>
          </a:xfrm>
        </p:grpSpPr>
        <p:sp>
          <p:nvSpPr>
            <p:cNvPr id="8" name="object 3"/>
            <p:cNvSpPr/>
            <p:nvPr/>
          </p:nvSpPr>
          <p:spPr>
            <a:xfrm>
              <a:off x="2456614" y="4356465"/>
              <a:ext cx="3865879" cy="740410"/>
            </a:xfrm>
            <a:custGeom>
              <a:avLst/>
              <a:gdLst/>
              <a:ahLst/>
              <a:cxnLst/>
              <a:rect l="l" t="t" r="r" b="b"/>
              <a:pathLst>
                <a:path w="3865879" h="740410">
                  <a:moveTo>
                    <a:pt x="0" y="123327"/>
                  </a:moveTo>
                  <a:lnTo>
                    <a:pt x="9691" y="75322"/>
                  </a:lnTo>
                  <a:lnTo>
                    <a:pt x="36121" y="36121"/>
                  </a:lnTo>
                  <a:lnTo>
                    <a:pt x="75322" y="9691"/>
                  </a:lnTo>
                  <a:lnTo>
                    <a:pt x="123327" y="0"/>
                  </a:lnTo>
                  <a:lnTo>
                    <a:pt x="3742506" y="0"/>
                  </a:lnTo>
                  <a:lnTo>
                    <a:pt x="3790510" y="9691"/>
                  </a:lnTo>
                  <a:lnTo>
                    <a:pt x="3829711" y="36121"/>
                  </a:lnTo>
                  <a:lnTo>
                    <a:pt x="3856141" y="75322"/>
                  </a:lnTo>
                  <a:lnTo>
                    <a:pt x="3865833" y="123327"/>
                  </a:lnTo>
                  <a:lnTo>
                    <a:pt x="3865833" y="616616"/>
                  </a:lnTo>
                  <a:lnTo>
                    <a:pt x="3856141" y="664621"/>
                  </a:lnTo>
                  <a:lnTo>
                    <a:pt x="3829711" y="703822"/>
                  </a:lnTo>
                  <a:lnTo>
                    <a:pt x="3790510" y="730252"/>
                  </a:lnTo>
                  <a:lnTo>
                    <a:pt x="3742506" y="739944"/>
                  </a:lnTo>
                  <a:lnTo>
                    <a:pt x="123327" y="739944"/>
                  </a:lnTo>
                  <a:lnTo>
                    <a:pt x="75322" y="730252"/>
                  </a:lnTo>
                  <a:lnTo>
                    <a:pt x="36121" y="703822"/>
                  </a:lnTo>
                  <a:lnTo>
                    <a:pt x="9691" y="664621"/>
                  </a:lnTo>
                  <a:lnTo>
                    <a:pt x="0" y="616616"/>
                  </a:lnTo>
                  <a:lnTo>
                    <a:pt x="0" y="123327"/>
                  </a:lnTo>
                  <a:close/>
                </a:path>
              </a:pathLst>
            </a:custGeom>
            <a:ln w="9525">
              <a:solidFill>
                <a:srgbClr val="000000"/>
              </a:solidFill>
            </a:ln>
          </p:spPr>
          <p:txBody>
            <a:bodyPr wrap="square" lIns="0" tIns="0" rIns="0" bIns="0" rtlCol="0"/>
            <a:lstStyle/>
            <a:p>
              <a:endParaRPr/>
            </a:p>
          </p:txBody>
        </p:sp>
        <p:sp>
          <p:nvSpPr>
            <p:cNvPr id="9" name="object 4"/>
            <p:cNvSpPr txBox="1"/>
            <p:nvPr/>
          </p:nvSpPr>
          <p:spPr>
            <a:xfrm>
              <a:off x="2671254" y="4464811"/>
              <a:ext cx="543560" cy="238125"/>
            </a:xfrm>
            <a:prstGeom prst="rect">
              <a:avLst/>
            </a:prstGeom>
          </p:spPr>
          <p:txBody>
            <a:bodyPr vert="horz" wrap="square" lIns="0" tIns="11430" rIns="0" bIns="0" rtlCol="0">
              <a:spAutoFit/>
            </a:bodyPr>
            <a:lstStyle/>
            <a:p>
              <a:pPr>
                <a:lnSpc>
                  <a:spcPct val="100000"/>
                </a:lnSpc>
                <a:spcBef>
                  <a:spcPts val="90"/>
                </a:spcBef>
              </a:pPr>
              <a:r>
                <a:rPr sz="1400" b="1" spc="-80" dirty="0">
                  <a:latin typeface="Calibri"/>
                  <a:cs typeface="Calibri"/>
                </a:rPr>
                <a:t>BiLSTM</a:t>
              </a:r>
              <a:endParaRPr sz="1400">
                <a:latin typeface="Calibri"/>
                <a:cs typeface="Calibri"/>
              </a:endParaRPr>
            </a:p>
          </p:txBody>
        </p:sp>
        <p:sp>
          <p:nvSpPr>
            <p:cNvPr id="10" name="object 5"/>
            <p:cNvSpPr/>
            <p:nvPr/>
          </p:nvSpPr>
          <p:spPr>
            <a:xfrm>
              <a:off x="4830502" y="4485322"/>
              <a:ext cx="196139" cy="183635"/>
            </a:xfrm>
            <a:prstGeom prst="rect">
              <a:avLst/>
            </a:prstGeom>
            <a:blipFill>
              <a:blip r:embed="rId2" cstate="print"/>
              <a:stretch>
                <a:fillRect/>
              </a:stretch>
            </a:blipFill>
          </p:spPr>
          <p:txBody>
            <a:bodyPr wrap="square" lIns="0" tIns="0" rIns="0" bIns="0" rtlCol="0"/>
            <a:lstStyle/>
            <a:p>
              <a:endParaRPr/>
            </a:p>
          </p:txBody>
        </p:sp>
        <p:sp>
          <p:nvSpPr>
            <p:cNvPr id="11" name="object 6"/>
            <p:cNvSpPr/>
            <p:nvPr/>
          </p:nvSpPr>
          <p:spPr>
            <a:xfrm>
              <a:off x="3825985" y="4496827"/>
              <a:ext cx="189865" cy="177800"/>
            </a:xfrm>
            <a:custGeom>
              <a:avLst/>
              <a:gdLst/>
              <a:ahLst/>
              <a:cxnLst/>
              <a:rect l="l" t="t" r="r" b="b"/>
              <a:pathLst>
                <a:path w="189864" h="177800">
                  <a:moveTo>
                    <a:pt x="0" y="88642"/>
                  </a:moveTo>
                  <a:lnTo>
                    <a:pt x="7457" y="54138"/>
                  </a:lnTo>
                  <a:lnTo>
                    <a:pt x="27793" y="25962"/>
                  </a:lnTo>
                  <a:lnTo>
                    <a:pt x="57957" y="6965"/>
                  </a:lnTo>
                  <a:lnTo>
                    <a:pt x="94894" y="0"/>
                  </a:lnTo>
                  <a:lnTo>
                    <a:pt x="131831" y="6965"/>
                  </a:lnTo>
                  <a:lnTo>
                    <a:pt x="161995" y="25962"/>
                  </a:lnTo>
                  <a:lnTo>
                    <a:pt x="182331" y="54138"/>
                  </a:lnTo>
                  <a:lnTo>
                    <a:pt x="189789" y="88642"/>
                  </a:lnTo>
                  <a:lnTo>
                    <a:pt x="182331" y="123146"/>
                  </a:lnTo>
                  <a:lnTo>
                    <a:pt x="161995" y="151322"/>
                  </a:lnTo>
                  <a:lnTo>
                    <a:pt x="131831" y="170319"/>
                  </a:lnTo>
                  <a:lnTo>
                    <a:pt x="94894" y="177285"/>
                  </a:lnTo>
                  <a:lnTo>
                    <a:pt x="57957" y="170319"/>
                  </a:lnTo>
                  <a:lnTo>
                    <a:pt x="27793" y="151322"/>
                  </a:lnTo>
                  <a:lnTo>
                    <a:pt x="7457" y="123146"/>
                  </a:lnTo>
                  <a:lnTo>
                    <a:pt x="0" y="88642"/>
                  </a:lnTo>
                  <a:close/>
                </a:path>
              </a:pathLst>
            </a:custGeom>
            <a:ln w="6350">
              <a:solidFill>
                <a:srgbClr val="262626"/>
              </a:solidFill>
            </a:ln>
          </p:spPr>
          <p:txBody>
            <a:bodyPr wrap="square" lIns="0" tIns="0" rIns="0" bIns="0" rtlCol="0"/>
            <a:lstStyle/>
            <a:p>
              <a:endParaRPr/>
            </a:p>
          </p:txBody>
        </p:sp>
        <p:sp>
          <p:nvSpPr>
            <p:cNvPr id="12" name="object 7"/>
            <p:cNvSpPr/>
            <p:nvPr/>
          </p:nvSpPr>
          <p:spPr>
            <a:xfrm>
              <a:off x="5359306" y="4497645"/>
              <a:ext cx="196139" cy="183635"/>
            </a:xfrm>
            <a:prstGeom prst="rect">
              <a:avLst/>
            </a:prstGeom>
            <a:blipFill>
              <a:blip r:embed="rId3" cstate="print"/>
              <a:stretch>
                <a:fillRect/>
              </a:stretch>
            </a:blipFill>
          </p:spPr>
          <p:txBody>
            <a:bodyPr wrap="square" lIns="0" tIns="0" rIns="0" bIns="0" rtlCol="0"/>
            <a:lstStyle/>
            <a:p>
              <a:endParaRPr/>
            </a:p>
          </p:txBody>
        </p:sp>
        <p:sp>
          <p:nvSpPr>
            <p:cNvPr id="13" name="object 8"/>
            <p:cNvSpPr/>
            <p:nvPr/>
          </p:nvSpPr>
          <p:spPr>
            <a:xfrm>
              <a:off x="4015717" y="4539896"/>
              <a:ext cx="220345" cy="96520"/>
            </a:xfrm>
            <a:custGeom>
              <a:avLst/>
              <a:gdLst/>
              <a:ahLst/>
              <a:cxnLst/>
              <a:rect l="l" t="t" r="r" b="b"/>
              <a:pathLst>
                <a:path w="220345" h="96520">
                  <a:moveTo>
                    <a:pt x="201890" y="52411"/>
                  </a:moveTo>
                  <a:lnTo>
                    <a:pt x="133616" y="90594"/>
                  </a:lnTo>
                  <a:lnTo>
                    <a:pt x="133070" y="92528"/>
                  </a:lnTo>
                  <a:lnTo>
                    <a:pt x="134782" y="95590"/>
                  </a:lnTo>
                  <a:lnTo>
                    <a:pt x="136716" y="96136"/>
                  </a:lnTo>
                  <a:lnTo>
                    <a:pt x="214519" y="52624"/>
                  </a:lnTo>
                  <a:lnTo>
                    <a:pt x="213634" y="52624"/>
                  </a:lnTo>
                  <a:lnTo>
                    <a:pt x="201890" y="52411"/>
                  </a:lnTo>
                  <a:close/>
                </a:path>
                <a:path w="220345" h="96520">
                  <a:moveTo>
                    <a:pt x="207391" y="49335"/>
                  </a:moveTo>
                  <a:lnTo>
                    <a:pt x="201890" y="52411"/>
                  </a:lnTo>
                  <a:lnTo>
                    <a:pt x="213634" y="52624"/>
                  </a:lnTo>
                  <a:lnTo>
                    <a:pt x="213642" y="52162"/>
                  </a:lnTo>
                  <a:lnTo>
                    <a:pt x="212041" y="52162"/>
                  </a:lnTo>
                  <a:lnTo>
                    <a:pt x="207391" y="49335"/>
                  </a:lnTo>
                  <a:close/>
                </a:path>
                <a:path w="220345" h="96520">
                  <a:moveTo>
                    <a:pt x="138461" y="0"/>
                  </a:moveTo>
                  <a:lnTo>
                    <a:pt x="136508" y="476"/>
                  </a:lnTo>
                  <a:lnTo>
                    <a:pt x="134687" y="3473"/>
                  </a:lnTo>
                  <a:lnTo>
                    <a:pt x="135163" y="5426"/>
                  </a:lnTo>
                  <a:lnTo>
                    <a:pt x="202006" y="46061"/>
                  </a:lnTo>
                  <a:lnTo>
                    <a:pt x="213748" y="46274"/>
                  </a:lnTo>
                  <a:lnTo>
                    <a:pt x="213634" y="52624"/>
                  </a:lnTo>
                  <a:lnTo>
                    <a:pt x="214519" y="52624"/>
                  </a:lnTo>
                  <a:lnTo>
                    <a:pt x="219991" y="49564"/>
                  </a:lnTo>
                  <a:lnTo>
                    <a:pt x="138461" y="0"/>
                  </a:lnTo>
                  <a:close/>
                </a:path>
                <a:path w="220345" h="96520">
                  <a:moveTo>
                    <a:pt x="115" y="42397"/>
                  </a:moveTo>
                  <a:lnTo>
                    <a:pt x="0" y="48746"/>
                  </a:lnTo>
                  <a:lnTo>
                    <a:pt x="201890" y="52411"/>
                  </a:lnTo>
                  <a:lnTo>
                    <a:pt x="207391" y="49335"/>
                  </a:lnTo>
                  <a:lnTo>
                    <a:pt x="202006" y="46061"/>
                  </a:lnTo>
                  <a:lnTo>
                    <a:pt x="115" y="42397"/>
                  </a:lnTo>
                  <a:close/>
                </a:path>
                <a:path w="220345" h="96520">
                  <a:moveTo>
                    <a:pt x="212142" y="46678"/>
                  </a:moveTo>
                  <a:lnTo>
                    <a:pt x="207391" y="49335"/>
                  </a:lnTo>
                  <a:lnTo>
                    <a:pt x="212041" y="52162"/>
                  </a:lnTo>
                  <a:lnTo>
                    <a:pt x="212142" y="46678"/>
                  </a:lnTo>
                  <a:close/>
                </a:path>
                <a:path w="220345" h="96520">
                  <a:moveTo>
                    <a:pt x="213741" y="46678"/>
                  </a:moveTo>
                  <a:lnTo>
                    <a:pt x="212142" y="46678"/>
                  </a:lnTo>
                  <a:lnTo>
                    <a:pt x="212041" y="52162"/>
                  </a:lnTo>
                  <a:lnTo>
                    <a:pt x="213642" y="52162"/>
                  </a:lnTo>
                  <a:lnTo>
                    <a:pt x="213741" y="46678"/>
                  </a:lnTo>
                  <a:close/>
                </a:path>
                <a:path w="220345" h="96520">
                  <a:moveTo>
                    <a:pt x="202006" y="46061"/>
                  </a:moveTo>
                  <a:lnTo>
                    <a:pt x="207391" y="49335"/>
                  </a:lnTo>
                  <a:lnTo>
                    <a:pt x="212142" y="46678"/>
                  </a:lnTo>
                  <a:lnTo>
                    <a:pt x="213741" y="46678"/>
                  </a:lnTo>
                  <a:lnTo>
                    <a:pt x="213748" y="46274"/>
                  </a:lnTo>
                  <a:lnTo>
                    <a:pt x="202006" y="46061"/>
                  </a:lnTo>
                  <a:close/>
                </a:path>
              </a:pathLst>
            </a:custGeom>
            <a:solidFill>
              <a:srgbClr val="262626"/>
            </a:solidFill>
          </p:spPr>
          <p:txBody>
            <a:bodyPr wrap="square" lIns="0" tIns="0" rIns="0" bIns="0" rtlCol="0"/>
            <a:lstStyle/>
            <a:p>
              <a:endParaRPr/>
            </a:p>
          </p:txBody>
        </p:sp>
        <p:sp>
          <p:nvSpPr>
            <p:cNvPr id="14" name="object 9"/>
            <p:cNvSpPr/>
            <p:nvPr/>
          </p:nvSpPr>
          <p:spPr>
            <a:xfrm>
              <a:off x="5023350" y="4538423"/>
              <a:ext cx="339725" cy="96520"/>
            </a:xfrm>
            <a:custGeom>
              <a:avLst/>
              <a:gdLst/>
              <a:ahLst/>
              <a:cxnLst/>
              <a:rect l="l" t="t" r="r" b="b"/>
              <a:pathLst>
                <a:path w="339725" h="96520">
                  <a:moveTo>
                    <a:pt x="320997" y="53554"/>
                  </a:moveTo>
                  <a:lnTo>
                    <a:pt x="252039" y="90491"/>
                  </a:lnTo>
                  <a:lnTo>
                    <a:pt x="251457" y="92415"/>
                  </a:lnTo>
                  <a:lnTo>
                    <a:pt x="253113" y="95506"/>
                  </a:lnTo>
                  <a:lnTo>
                    <a:pt x="255037" y="96088"/>
                  </a:lnTo>
                  <a:lnTo>
                    <a:pt x="333649" y="53981"/>
                  </a:lnTo>
                  <a:lnTo>
                    <a:pt x="332733" y="53981"/>
                  </a:lnTo>
                  <a:lnTo>
                    <a:pt x="320997" y="53554"/>
                  </a:lnTo>
                  <a:close/>
                </a:path>
                <a:path w="339725" h="96520">
                  <a:moveTo>
                    <a:pt x="326551" y="50579"/>
                  </a:moveTo>
                  <a:lnTo>
                    <a:pt x="320997" y="53554"/>
                  </a:lnTo>
                  <a:lnTo>
                    <a:pt x="332733" y="53981"/>
                  </a:lnTo>
                  <a:lnTo>
                    <a:pt x="332751" y="53491"/>
                  </a:lnTo>
                  <a:lnTo>
                    <a:pt x="331149" y="53491"/>
                  </a:lnTo>
                  <a:lnTo>
                    <a:pt x="326551" y="50579"/>
                  </a:lnTo>
                  <a:close/>
                </a:path>
                <a:path w="339725" h="96520">
                  <a:moveTo>
                    <a:pt x="258530" y="0"/>
                  </a:moveTo>
                  <a:lnTo>
                    <a:pt x="256567" y="440"/>
                  </a:lnTo>
                  <a:lnTo>
                    <a:pt x="254692" y="3403"/>
                  </a:lnTo>
                  <a:lnTo>
                    <a:pt x="255132" y="5365"/>
                  </a:lnTo>
                  <a:lnTo>
                    <a:pt x="321228" y="47209"/>
                  </a:lnTo>
                  <a:lnTo>
                    <a:pt x="332964" y="47636"/>
                  </a:lnTo>
                  <a:lnTo>
                    <a:pt x="332733" y="53981"/>
                  </a:lnTo>
                  <a:lnTo>
                    <a:pt x="333649" y="53981"/>
                  </a:lnTo>
                  <a:lnTo>
                    <a:pt x="339145" y="51037"/>
                  </a:lnTo>
                  <a:lnTo>
                    <a:pt x="258530" y="0"/>
                  </a:lnTo>
                  <a:close/>
                </a:path>
                <a:path w="339725" h="96520">
                  <a:moveTo>
                    <a:pt x="231" y="35542"/>
                  </a:moveTo>
                  <a:lnTo>
                    <a:pt x="0" y="41888"/>
                  </a:lnTo>
                  <a:lnTo>
                    <a:pt x="320997" y="53554"/>
                  </a:lnTo>
                  <a:lnTo>
                    <a:pt x="326551" y="50579"/>
                  </a:lnTo>
                  <a:lnTo>
                    <a:pt x="321228" y="47209"/>
                  </a:lnTo>
                  <a:lnTo>
                    <a:pt x="231" y="35542"/>
                  </a:lnTo>
                  <a:close/>
                </a:path>
                <a:path w="339725" h="96520">
                  <a:moveTo>
                    <a:pt x="331349" y="48009"/>
                  </a:moveTo>
                  <a:lnTo>
                    <a:pt x="326551" y="50579"/>
                  </a:lnTo>
                  <a:lnTo>
                    <a:pt x="331149" y="53491"/>
                  </a:lnTo>
                  <a:lnTo>
                    <a:pt x="331349" y="48009"/>
                  </a:lnTo>
                  <a:close/>
                </a:path>
                <a:path w="339725" h="96520">
                  <a:moveTo>
                    <a:pt x="332951" y="48009"/>
                  </a:moveTo>
                  <a:lnTo>
                    <a:pt x="331349" y="48009"/>
                  </a:lnTo>
                  <a:lnTo>
                    <a:pt x="331149" y="53491"/>
                  </a:lnTo>
                  <a:lnTo>
                    <a:pt x="332751" y="53491"/>
                  </a:lnTo>
                  <a:lnTo>
                    <a:pt x="332951" y="48009"/>
                  </a:lnTo>
                  <a:close/>
                </a:path>
                <a:path w="339725" h="96520">
                  <a:moveTo>
                    <a:pt x="321228" y="47209"/>
                  </a:moveTo>
                  <a:lnTo>
                    <a:pt x="326551" y="50579"/>
                  </a:lnTo>
                  <a:lnTo>
                    <a:pt x="331349" y="48009"/>
                  </a:lnTo>
                  <a:lnTo>
                    <a:pt x="332951" y="48009"/>
                  </a:lnTo>
                  <a:lnTo>
                    <a:pt x="332964" y="47636"/>
                  </a:lnTo>
                  <a:lnTo>
                    <a:pt x="321228" y="47209"/>
                  </a:lnTo>
                  <a:close/>
                </a:path>
              </a:pathLst>
            </a:custGeom>
            <a:solidFill>
              <a:srgbClr val="262626"/>
            </a:solidFill>
          </p:spPr>
          <p:txBody>
            <a:bodyPr wrap="square" lIns="0" tIns="0" rIns="0" bIns="0" rtlCol="0"/>
            <a:lstStyle/>
            <a:p>
              <a:endParaRPr/>
            </a:p>
          </p:txBody>
        </p:sp>
        <p:sp>
          <p:nvSpPr>
            <p:cNvPr id="15" name="object 10"/>
            <p:cNvSpPr/>
            <p:nvPr/>
          </p:nvSpPr>
          <p:spPr>
            <a:xfrm>
              <a:off x="4500879" y="4531141"/>
              <a:ext cx="333375" cy="96520"/>
            </a:xfrm>
            <a:custGeom>
              <a:avLst/>
              <a:gdLst/>
              <a:ahLst/>
              <a:cxnLst/>
              <a:rect l="l" t="t" r="r" b="b"/>
              <a:pathLst>
                <a:path w="333375" h="96520">
                  <a:moveTo>
                    <a:pt x="327329" y="42983"/>
                  </a:moveTo>
                  <a:lnTo>
                    <a:pt x="326433" y="42983"/>
                  </a:lnTo>
                  <a:lnTo>
                    <a:pt x="326591" y="49330"/>
                  </a:lnTo>
                  <a:lnTo>
                    <a:pt x="314852" y="49624"/>
                  </a:lnTo>
                  <a:lnTo>
                    <a:pt x="248288" y="90718"/>
                  </a:lnTo>
                  <a:lnTo>
                    <a:pt x="247825" y="92675"/>
                  </a:lnTo>
                  <a:lnTo>
                    <a:pt x="249668" y="95658"/>
                  </a:lnTo>
                  <a:lnTo>
                    <a:pt x="251623" y="96122"/>
                  </a:lnTo>
                  <a:lnTo>
                    <a:pt x="332811" y="45999"/>
                  </a:lnTo>
                  <a:lnTo>
                    <a:pt x="327329" y="42983"/>
                  </a:lnTo>
                  <a:close/>
                </a:path>
                <a:path w="333375" h="96520">
                  <a:moveTo>
                    <a:pt x="314693" y="43276"/>
                  </a:moveTo>
                  <a:lnTo>
                    <a:pt x="0" y="51153"/>
                  </a:lnTo>
                  <a:lnTo>
                    <a:pt x="158" y="57501"/>
                  </a:lnTo>
                  <a:lnTo>
                    <a:pt x="314852" y="49624"/>
                  </a:lnTo>
                  <a:lnTo>
                    <a:pt x="320213" y="46314"/>
                  </a:lnTo>
                  <a:lnTo>
                    <a:pt x="314693" y="43276"/>
                  </a:lnTo>
                  <a:close/>
                </a:path>
                <a:path w="333375" h="96520">
                  <a:moveTo>
                    <a:pt x="320213" y="46314"/>
                  </a:moveTo>
                  <a:lnTo>
                    <a:pt x="314852" y="49624"/>
                  </a:lnTo>
                  <a:lnTo>
                    <a:pt x="326591" y="49330"/>
                  </a:lnTo>
                  <a:lnTo>
                    <a:pt x="326582" y="48938"/>
                  </a:lnTo>
                  <a:lnTo>
                    <a:pt x="324981" y="48938"/>
                  </a:lnTo>
                  <a:lnTo>
                    <a:pt x="320213" y="46314"/>
                  </a:lnTo>
                  <a:close/>
                </a:path>
                <a:path w="333375" h="96520">
                  <a:moveTo>
                    <a:pt x="324844" y="43455"/>
                  </a:moveTo>
                  <a:lnTo>
                    <a:pt x="320213" y="46314"/>
                  </a:lnTo>
                  <a:lnTo>
                    <a:pt x="324981" y="48938"/>
                  </a:lnTo>
                  <a:lnTo>
                    <a:pt x="324844" y="43455"/>
                  </a:lnTo>
                  <a:close/>
                </a:path>
                <a:path w="333375" h="96520">
                  <a:moveTo>
                    <a:pt x="326444" y="43455"/>
                  </a:moveTo>
                  <a:lnTo>
                    <a:pt x="324844" y="43455"/>
                  </a:lnTo>
                  <a:lnTo>
                    <a:pt x="324981" y="48938"/>
                  </a:lnTo>
                  <a:lnTo>
                    <a:pt x="326582" y="48938"/>
                  </a:lnTo>
                  <a:lnTo>
                    <a:pt x="326444" y="43455"/>
                  </a:lnTo>
                  <a:close/>
                </a:path>
                <a:path w="333375" h="96520">
                  <a:moveTo>
                    <a:pt x="326433" y="42983"/>
                  </a:moveTo>
                  <a:lnTo>
                    <a:pt x="314693" y="43276"/>
                  </a:lnTo>
                  <a:lnTo>
                    <a:pt x="320213" y="46314"/>
                  </a:lnTo>
                  <a:lnTo>
                    <a:pt x="324844" y="43455"/>
                  </a:lnTo>
                  <a:lnTo>
                    <a:pt x="326444" y="43455"/>
                  </a:lnTo>
                  <a:lnTo>
                    <a:pt x="326433" y="42983"/>
                  </a:lnTo>
                  <a:close/>
                </a:path>
                <a:path w="333375" h="96520">
                  <a:moveTo>
                    <a:pt x="249218" y="0"/>
                  </a:moveTo>
                  <a:lnTo>
                    <a:pt x="247288" y="560"/>
                  </a:lnTo>
                  <a:lnTo>
                    <a:pt x="245596" y="3633"/>
                  </a:lnTo>
                  <a:lnTo>
                    <a:pt x="246156" y="5563"/>
                  </a:lnTo>
                  <a:lnTo>
                    <a:pt x="314693" y="43276"/>
                  </a:lnTo>
                  <a:lnTo>
                    <a:pt x="326433" y="42983"/>
                  </a:lnTo>
                  <a:lnTo>
                    <a:pt x="327329" y="42983"/>
                  </a:lnTo>
                  <a:lnTo>
                    <a:pt x="249218" y="0"/>
                  </a:lnTo>
                  <a:close/>
                </a:path>
              </a:pathLst>
            </a:custGeom>
            <a:solidFill>
              <a:srgbClr val="262626"/>
            </a:solidFill>
          </p:spPr>
          <p:txBody>
            <a:bodyPr wrap="square" lIns="0" tIns="0" rIns="0" bIns="0" rtlCol="0"/>
            <a:lstStyle/>
            <a:p>
              <a:endParaRPr/>
            </a:p>
          </p:txBody>
        </p:sp>
        <p:sp>
          <p:nvSpPr>
            <p:cNvPr id="16" name="object 11"/>
            <p:cNvSpPr/>
            <p:nvPr/>
          </p:nvSpPr>
          <p:spPr>
            <a:xfrm>
              <a:off x="2456613" y="3691314"/>
              <a:ext cx="3865879" cy="539750"/>
            </a:xfrm>
            <a:custGeom>
              <a:avLst/>
              <a:gdLst/>
              <a:ahLst/>
              <a:cxnLst/>
              <a:rect l="l" t="t" r="r" b="b"/>
              <a:pathLst>
                <a:path w="3865879" h="539750">
                  <a:moveTo>
                    <a:pt x="0" y="89894"/>
                  </a:moveTo>
                  <a:lnTo>
                    <a:pt x="7064" y="54903"/>
                  </a:lnTo>
                  <a:lnTo>
                    <a:pt x="26329" y="26329"/>
                  </a:lnTo>
                  <a:lnTo>
                    <a:pt x="54903" y="7064"/>
                  </a:lnTo>
                  <a:lnTo>
                    <a:pt x="89894" y="0"/>
                  </a:lnTo>
                  <a:lnTo>
                    <a:pt x="3775940" y="0"/>
                  </a:lnTo>
                  <a:lnTo>
                    <a:pt x="3810930" y="7064"/>
                  </a:lnTo>
                  <a:lnTo>
                    <a:pt x="3839504" y="26329"/>
                  </a:lnTo>
                  <a:lnTo>
                    <a:pt x="3858769" y="54903"/>
                  </a:lnTo>
                  <a:lnTo>
                    <a:pt x="3865834" y="89894"/>
                  </a:lnTo>
                  <a:lnTo>
                    <a:pt x="3865834" y="449449"/>
                  </a:lnTo>
                  <a:lnTo>
                    <a:pt x="3858769" y="484440"/>
                  </a:lnTo>
                  <a:lnTo>
                    <a:pt x="3839504" y="513014"/>
                  </a:lnTo>
                  <a:lnTo>
                    <a:pt x="3810930" y="532279"/>
                  </a:lnTo>
                  <a:lnTo>
                    <a:pt x="3775940" y="539344"/>
                  </a:lnTo>
                  <a:lnTo>
                    <a:pt x="89894" y="539344"/>
                  </a:lnTo>
                  <a:lnTo>
                    <a:pt x="54903" y="532279"/>
                  </a:lnTo>
                  <a:lnTo>
                    <a:pt x="26329" y="513014"/>
                  </a:lnTo>
                  <a:lnTo>
                    <a:pt x="7064" y="484440"/>
                  </a:lnTo>
                  <a:lnTo>
                    <a:pt x="0" y="449449"/>
                  </a:lnTo>
                  <a:lnTo>
                    <a:pt x="0" y="89894"/>
                  </a:lnTo>
                  <a:close/>
                </a:path>
              </a:pathLst>
            </a:custGeom>
            <a:ln w="9525">
              <a:solidFill>
                <a:srgbClr val="000000"/>
              </a:solidFill>
            </a:ln>
          </p:spPr>
          <p:txBody>
            <a:bodyPr wrap="square" lIns="0" tIns="0" rIns="0" bIns="0" rtlCol="0"/>
            <a:lstStyle/>
            <a:p>
              <a:endParaRPr/>
            </a:p>
          </p:txBody>
        </p:sp>
        <p:sp>
          <p:nvSpPr>
            <p:cNvPr id="17" name="object 12"/>
            <p:cNvSpPr txBox="1"/>
            <p:nvPr/>
          </p:nvSpPr>
          <p:spPr>
            <a:xfrm>
              <a:off x="2701184" y="3791203"/>
              <a:ext cx="976630" cy="238125"/>
            </a:xfrm>
            <a:prstGeom prst="rect">
              <a:avLst/>
            </a:prstGeom>
          </p:spPr>
          <p:txBody>
            <a:bodyPr vert="horz" wrap="square" lIns="0" tIns="11430" rIns="0" bIns="0" rtlCol="0">
              <a:spAutoFit/>
            </a:bodyPr>
            <a:lstStyle/>
            <a:p>
              <a:pPr>
                <a:lnSpc>
                  <a:spcPct val="100000"/>
                </a:lnSpc>
                <a:spcBef>
                  <a:spcPts val="90"/>
                </a:spcBef>
              </a:pPr>
              <a:r>
                <a:rPr sz="1400" b="1" spc="-5" dirty="0">
                  <a:latin typeface="Calibri"/>
                  <a:cs typeface="Calibri"/>
                </a:rPr>
                <a:t>Hidden</a:t>
              </a:r>
              <a:r>
                <a:rPr sz="1400" b="1" spc="-70" dirty="0">
                  <a:latin typeface="Calibri"/>
                  <a:cs typeface="Calibri"/>
                </a:rPr>
                <a:t> </a:t>
              </a:r>
              <a:r>
                <a:rPr sz="1400" b="1" spc="-15" dirty="0">
                  <a:latin typeface="Calibri"/>
                  <a:cs typeface="Calibri"/>
                </a:rPr>
                <a:t>Layer</a:t>
              </a:r>
              <a:endParaRPr sz="1400">
                <a:latin typeface="Calibri"/>
                <a:cs typeface="Calibri"/>
              </a:endParaRPr>
            </a:p>
          </p:txBody>
        </p:sp>
        <p:sp>
          <p:nvSpPr>
            <p:cNvPr id="18" name="object 13"/>
            <p:cNvSpPr/>
            <p:nvPr/>
          </p:nvSpPr>
          <p:spPr>
            <a:xfrm>
              <a:off x="5740088" y="3739522"/>
              <a:ext cx="101600" cy="422275"/>
            </a:xfrm>
            <a:custGeom>
              <a:avLst/>
              <a:gdLst/>
              <a:ahLst/>
              <a:cxnLst/>
              <a:rect l="l" t="t" r="r" b="b"/>
              <a:pathLst>
                <a:path w="101600" h="422275">
                  <a:moveTo>
                    <a:pt x="6736" y="331271"/>
                  </a:moveTo>
                  <a:lnTo>
                    <a:pt x="2207" y="333949"/>
                  </a:lnTo>
                  <a:lnTo>
                    <a:pt x="1457" y="336870"/>
                  </a:lnTo>
                  <a:lnTo>
                    <a:pt x="51842" y="422102"/>
                  </a:lnTo>
                  <a:lnTo>
                    <a:pt x="57265" y="412680"/>
                  </a:lnTo>
                  <a:lnTo>
                    <a:pt x="47024" y="412680"/>
                  </a:lnTo>
                  <a:lnTo>
                    <a:pt x="46922" y="395061"/>
                  </a:lnTo>
                  <a:lnTo>
                    <a:pt x="9657" y="332022"/>
                  </a:lnTo>
                  <a:lnTo>
                    <a:pt x="6736" y="331271"/>
                  </a:lnTo>
                  <a:close/>
                </a:path>
                <a:path w="101600" h="422275">
                  <a:moveTo>
                    <a:pt x="46922" y="395061"/>
                  </a:moveTo>
                  <a:lnTo>
                    <a:pt x="47024" y="412680"/>
                  </a:lnTo>
                  <a:lnTo>
                    <a:pt x="56549" y="412624"/>
                  </a:lnTo>
                  <a:lnTo>
                    <a:pt x="56535" y="410274"/>
                  </a:lnTo>
                  <a:lnTo>
                    <a:pt x="47659" y="410274"/>
                  </a:lnTo>
                  <a:lnTo>
                    <a:pt x="51732" y="403198"/>
                  </a:lnTo>
                  <a:lnTo>
                    <a:pt x="46922" y="395061"/>
                  </a:lnTo>
                  <a:close/>
                </a:path>
                <a:path w="101600" h="422275">
                  <a:moveTo>
                    <a:pt x="95890" y="330754"/>
                  </a:moveTo>
                  <a:lnTo>
                    <a:pt x="92977" y="331538"/>
                  </a:lnTo>
                  <a:lnTo>
                    <a:pt x="56447" y="395007"/>
                  </a:lnTo>
                  <a:lnTo>
                    <a:pt x="56549" y="412624"/>
                  </a:lnTo>
                  <a:lnTo>
                    <a:pt x="47024" y="412680"/>
                  </a:lnTo>
                  <a:lnTo>
                    <a:pt x="57265" y="412680"/>
                  </a:lnTo>
                  <a:lnTo>
                    <a:pt x="101234" y="336289"/>
                  </a:lnTo>
                  <a:lnTo>
                    <a:pt x="100449" y="333378"/>
                  </a:lnTo>
                  <a:lnTo>
                    <a:pt x="95890" y="330754"/>
                  </a:lnTo>
                  <a:close/>
                </a:path>
                <a:path w="101600" h="422275">
                  <a:moveTo>
                    <a:pt x="51732" y="403198"/>
                  </a:moveTo>
                  <a:lnTo>
                    <a:pt x="47659" y="410274"/>
                  </a:lnTo>
                  <a:lnTo>
                    <a:pt x="55887" y="410227"/>
                  </a:lnTo>
                  <a:lnTo>
                    <a:pt x="51732" y="403198"/>
                  </a:lnTo>
                  <a:close/>
                </a:path>
                <a:path w="101600" h="422275">
                  <a:moveTo>
                    <a:pt x="56447" y="395007"/>
                  </a:moveTo>
                  <a:lnTo>
                    <a:pt x="51732" y="403198"/>
                  </a:lnTo>
                  <a:lnTo>
                    <a:pt x="55887" y="410227"/>
                  </a:lnTo>
                  <a:lnTo>
                    <a:pt x="47659" y="410274"/>
                  </a:lnTo>
                  <a:lnTo>
                    <a:pt x="56535" y="410274"/>
                  </a:lnTo>
                  <a:lnTo>
                    <a:pt x="56447" y="395007"/>
                  </a:lnTo>
                  <a:close/>
                </a:path>
                <a:path w="101600" h="422275">
                  <a:moveTo>
                    <a:pt x="49500" y="18903"/>
                  </a:moveTo>
                  <a:lnTo>
                    <a:pt x="44785" y="27095"/>
                  </a:lnTo>
                  <a:lnTo>
                    <a:pt x="46922" y="395061"/>
                  </a:lnTo>
                  <a:lnTo>
                    <a:pt x="51732" y="403198"/>
                  </a:lnTo>
                  <a:lnTo>
                    <a:pt x="56447" y="395007"/>
                  </a:lnTo>
                  <a:lnTo>
                    <a:pt x="54310" y="27040"/>
                  </a:lnTo>
                  <a:lnTo>
                    <a:pt x="49500" y="18903"/>
                  </a:lnTo>
                  <a:close/>
                </a:path>
                <a:path w="101600" h="422275">
                  <a:moveTo>
                    <a:pt x="49391" y="0"/>
                  </a:moveTo>
                  <a:lnTo>
                    <a:pt x="0" y="85812"/>
                  </a:lnTo>
                  <a:lnTo>
                    <a:pt x="783" y="88724"/>
                  </a:lnTo>
                  <a:lnTo>
                    <a:pt x="5342" y="91348"/>
                  </a:lnTo>
                  <a:lnTo>
                    <a:pt x="8254" y="90563"/>
                  </a:lnTo>
                  <a:lnTo>
                    <a:pt x="44785" y="27095"/>
                  </a:lnTo>
                  <a:lnTo>
                    <a:pt x="44683" y="9478"/>
                  </a:lnTo>
                  <a:lnTo>
                    <a:pt x="54961" y="9422"/>
                  </a:lnTo>
                  <a:lnTo>
                    <a:pt x="49391" y="0"/>
                  </a:lnTo>
                  <a:close/>
                </a:path>
                <a:path w="101600" h="422275">
                  <a:moveTo>
                    <a:pt x="54961" y="9422"/>
                  </a:moveTo>
                  <a:lnTo>
                    <a:pt x="54208" y="9422"/>
                  </a:lnTo>
                  <a:lnTo>
                    <a:pt x="54343" y="27095"/>
                  </a:lnTo>
                  <a:lnTo>
                    <a:pt x="91575" y="90079"/>
                  </a:lnTo>
                  <a:lnTo>
                    <a:pt x="94496" y="90830"/>
                  </a:lnTo>
                  <a:lnTo>
                    <a:pt x="99025" y="88154"/>
                  </a:lnTo>
                  <a:lnTo>
                    <a:pt x="99776" y="85233"/>
                  </a:lnTo>
                  <a:lnTo>
                    <a:pt x="54961" y="9422"/>
                  </a:lnTo>
                  <a:close/>
                </a:path>
                <a:path w="101600" h="422275">
                  <a:moveTo>
                    <a:pt x="54208" y="9422"/>
                  </a:moveTo>
                  <a:lnTo>
                    <a:pt x="44683" y="9478"/>
                  </a:lnTo>
                  <a:lnTo>
                    <a:pt x="44785" y="27095"/>
                  </a:lnTo>
                  <a:lnTo>
                    <a:pt x="49500" y="18903"/>
                  </a:lnTo>
                  <a:lnTo>
                    <a:pt x="45346" y="11875"/>
                  </a:lnTo>
                  <a:lnTo>
                    <a:pt x="54222" y="11827"/>
                  </a:lnTo>
                  <a:lnTo>
                    <a:pt x="54208" y="9422"/>
                  </a:lnTo>
                  <a:close/>
                </a:path>
                <a:path w="101600" h="422275">
                  <a:moveTo>
                    <a:pt x="54222" y="11827"/>
                  </a:moveTo>
                  <a:lnTo>
                    <a:pt x="53573" y="11827"/>
                  </a:lnTo>
                  <a:lnTo>
                    <a:pt x="49500" y="18903"/>
                  </a:lnTo>
                  <a:lnTo>
                    <a:pt x="54310" y="27040"/>
                  </a:lnTo>
                  <a:lnTo>
                    <a:pt x="54222" y="11827"/>
                  </a:lnTo>
                  <a:close/>
                </a:path>
                <a:path w="101600" h="422275">
                  <a:moveTo>
                    <a:pt x="53573" y="11827"/>
                  </a:moveTo>
                  <a:lnTo>
                    <a:pt x="45346" y="11875"/>
                  </a:lnTo>
                  <a:lnTo>
                    <a:pt x="49500" y="18903"/>
                  </a:lnTo>
                  <a:lnTo>
                    <a:pt x="53573" y="11827"/>
                  </a:lnTo>
                  <a:close/>
                </a:path>
              </a:pathLst>
            </a:custGeom>
            <a:solidFill>
              <a:srgbClr val="262626"/>
            </a:solidFill>
          </p:spPr>
          <p:txBody>
            <a:bodyPr wrap="square" lIns="0" tIns="0" rIns="0" bIns="0" rtlCol="0"/>
            <a:lstStyle/>
            <a:p>
              <a:endParaRPr/>
            </a:p>
          </p:txBody>
        </p:sp>
        <p:sp>
          <p:nvSpPr>
            <p:cNvPr id="19" name="object 14"/>
            <p:cNvSpPr txBox="1"/>
            <p:nvPr/>
          </p:nvSpPr>
          <p:spPr>
            <a:xfrm>
              <a:off x="5835453" y="3849115"/>
              <a:ext cx="274955" cy="11874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k</a:t>
              </a:r>
              <a:endParaRPr sz="1600">
                <a:latin typeface="Calibri"/>
                <a:cs typeface="Calibri"/>
              </a:endParaRPr>
            </a:p>
          </p:txBody>
        </p:sp>
        <p:sp>
          <p:nvSpPr>
            <p:cNvPr id="20" name="object 15"/>
            <p:cNvSpPr/>
            <p:nvPr/>
          </p:nvSpPr>
          <p:spPr>
            <a:xfrm>
              <a:off x="2574579" y="5241429"/>
              <a:ext cx="3557904" cy="807085"/>
            </a:xfrm>
            <a:custGeom>
              <a:avLst/>
              <a:gdLst/>
              <a:ahLst/>
              <a:cxnLst/>
              <a:rect l="l" t="t" r="r" b="b"/>
              <a:pathLst>
                <a:path w="3557904" h="807085">
                  <a:moveTo>
                    <a:pt x="0" y="134508"/>
                  </a:moveTo>
                  <a:lnTo>
                    <a:pt x="6857" y="91993"/>
                  </a:lnTo>
                  <a:lnTo>
                    <a:pt x="25952" y="55069"/>
                  </a:lnTo>
                  <a:lnTo>
                    <a:pt x="55069" y="25952"/>
                  </a:lnTo>
                  <a:lnTo>
                    <a:pt x="91993" y="6857"/>
                  </a:lnTo>
                  <a:lnTo>
                    <a:pt x="134508" y="0"/>
                  </a:lnTo>
                  <a:lnTo>
                    <a:pt x="3423017" y="0"/>
                  </a:lnTo>
                  <a:lnTo>
                    <a:pt x="3465531" y="6857"/>
                  </a:lnTo>
                  <a:lnTo>
                    <a:pt x="3502455" y="25952"/>
                  </a:lnTo>
                  <a:lnTo>
                    <a:pt x="3531572" y="55069"/>
                  </a:lnTo>
                  <a:lnTo>
                    <a:pt x="3550667" y="91993"/>
                  </a:lnTo>
                  <a:lnTo>
                    <a:pt x="3557525" y="134508"/>
                  </a:lnTo>
                  <a:lnTo>
                    <a:pt x="3557525" y="672533"/>
                  </a:lnTo>
                  <a:lnTo>
                    <a:pt x="3550667" y="715048"/>
                  </a:lnTo>
                  <a:lnTo>
                    <a:pt x="3531572" y="751972"/>
                  </a:lnTo>
                  <a:lnTo>
                    <a:pt x="3502455" y="781089"/>
                  </a:lnTo>
                  <a:lnTo>
                    <a:pt x="3465531" y="800184"/>
                  </a:lnTo>
                  <a:lnTo>
                    <a:pt x="3423017" y="807042"/>
                  </a:lnTo>
                  <a:lnTo>
                    <a:pt x="134508" y="807042"/>
                  </a:lnTo>
                  <a:lnTo>
                    <a:pt x="91993" y="800184"/>
                  </a:lnTo>
                  <a:lnTo>
                    <a:pt x="55069" y="781089"/>
                  </a:lnTo>
                  <a:lnTo>
                    <a:pt x="25952" y="751972"/>
                  </a:lnTo>
                  <a:lnTo>
                    <a:pt x="6857" y="715048"/>
                  </a:lnTo>
                  <a:lnTo>
                    <a:pt x="0" y="672533"/>
                  </a:lnTo>
                  <a:lnTo>
                    <a:pt x="0" y="134508"/>
                  </a:lnTo>
                  <a:close/>
                </a:path>
              </a:pathLst>
            </a:custGeom>
            <a:ln w="6350">
              <a:solidFill>
                <a:srgbClr val="000000"/>
              </a:solidFill>
            </a:ln>
          </p:spPr>
          <p:txBody>
            <a:bodyPr wrap="square" lIns="0" tIns="0" rIns="0" bIns="0" rtlCol="0"/>
            <a:lstStyle/>
            <a:p>
              <a:endParaRPr/>
            </a:p>
          </p:txBody>
        </p:sp>
        <p:sp>
          <p:nvSpPr>
            <p:cNvPr id="21" name="object 16"/>
            <p:cNvSpPr txBox="1"/>
            <p:nvPr/>
          </p:nvSpPr>
          <p:spPr>
            <a:xfrm>
              <a:off x="4319840" y="5296915"/>
              <a:ext cx="257810" cy="238125"/>
            </a:xfrm>
            <a:prstGeom prst="rect">
              <a:avLst/>
            </a:prstGeom>
          </p:spPr>
          <p:txBody>
            <a:bodyPr vert="horz" wrap="square" lIns="0" tIns="11430" rIns="0" bIns="0" rtlCol="0">
              <a:spAutoFit/>
            </a:bodyPr>
            <a:lstStyle/>
            <a:p>
              <a:pPr>
                <a:lnSpc>
                  <a:spcPct val="100000"/>
                </a:lnSpc>
                <a:spcBef>
                  <a:spcPts val="90"/>
                </a:spcBef>
              </a:pPr>
              <a:r>
                <a:rPr sz="1400" spc="-10" dirty="0">
                  <a:latin typeface="Calibri"/>
                  <a:cs typeface="Calibri"/>
                </a:rPr>
                <a:t>……</a:t>
              </a:r>
              <a:endParaRPr sz="1400">
                <a:latin typeface="Calibri"/>
                <a:cs typeface="Calibri"/>
              </a:endParaRPr>
            </a:p>
          </p:txBody>
        </p:sp>
        <p:sp>
          <p:nvSpPr>
            <p:cNvPr id="22" name="object 17"/>
            <p:cNvSpPr txBox="1"/>
            <p:nvPr/>
          </p:nvSpPr>
          <p:spPr>
            <a:xfrm>
              <a:off x="3828685" y="5217667"/>
              <a:ext cx="1835150" cy="238125"/>
            </a:xfrm>
            <a:prstGeom prst="rect">
              <a:avLst/>
            </a:prstGeom>
          </p:spPr>
          <p:txBody>
            <a:bodyPr vert="horz" wrap="square" lIns="0" tIns="11430" rIns="0" bIns="0" rtlCol="0">
              <a:spAutoFit/>
            </a:bodyPr>
            <a:lstStyle/>
            <a:p>
              <a:pPr marL="38100">
                <a:lnSpc>
                  <a:spcPct val="100000"/>
                </a:lnSpc>
                <a:spcBef>
                  <a:spcPts val="90"/>
                </a:spcBef>
                <a:tabLst>
                  <a:tab pos="983615" algn="l"/>
                  <a:tab pos="1553845" algn="l"/>
                </a:tabLst>
              </a:pPr>
              <a:r>
                <a:rPr sz="2100" spc="15" baseline="-17857" dirty="0">
                  <a:latin typeface="Calibri"/>
                  <a:cs typeface="Calibri"/>
                </a:rPr>
                <a:t>C</a:t>
              </a:r>
              <a:r>
                <a:rPr sz="900" spc="10" dirty="0">
                  <a:latin typeface="Calibri"/>
                  <a:cs typeface="Calibri"/>
                </a:rPr>
                <a:t>(1)	</a:t>
              </a:r>
              <a:r>
                <a:rPr sz="2100" spc="15" baseline="-17857" dirty="0">
                  <a:latin typeface="Calibri"/>
                  <a:cs typeface="Calibri"/>
                </a:rPr>
                <a:t>C</a:t>
              </a:r>
              <a:r>
                <a:rPr sz="900" spc="10" dirty="0">
                  <a:latin typeface="Calibri"/>
                  <a:cs typeface="Calibri"/>
                </a:rPr>
                <a:t>(n-1)	</a:t>
              </a:r>
              <a:r>
                <a:rPr sz="2100" spc="7" baseline="-17857" dirty="0">
                  <a:latin typeface="Calibri"/>
                  <a:cs typeface="Calibri"/>
                </a:rPr>
                <a:t>C</a:t>
              </a:r>
              <a:r>
                <a:rPr sz="900" spc="5" dirty="0">
                  <a:latin typeface="Calibri"/>
                  <a:cs typeface="Calibri"/>
                </a:rPr>
                <a:t>(n)</a:t>
              </a:r>
              <a:endParaRPr sz="900">
                <a:latin typeface="Calibri"/>
                <a:cs typeface="Calibri"/>
              </a:endParaRPr>
            </a:p>
          </p:txBody>
        </p:sp>
        <p:sp>
          <p:nvSpPr>
            <p:cNvPr id="23" name="object 18"/>
            <p:cNvSpPr txBox="1"/>
            <p:nvPr/>
          </p:nvSpPr>
          <p:spPr>
            <a:xfrm>
              <a:off x="3860099" y="3916171"/>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4" name="object 19"/>
            <p:cNvSpPr txBox="1"/>
            <p:nvPr/>
          </p:nvSpPr>
          <p:spPr>
            <a:xfrm>
              <a:off x="4889482" y="3925315"/>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5" name="object 20"/>
            <p:cNvSpPr txBox="1"/>
            <p:nvPr/>
          </p:nvSpPr>
          <p:spPr>
            <a:xfrm>
              <a:off x="5384355" y="3925315"/>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26" name="object 21"/>
            <p:cNvSpPr/>
            <p:nvPr/>
          </p:nvSpPr>
          <p:spPr>
            <a:xfrm>
              <a:off x="3831295" y="373954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27" name="object 22"/>
            <p:cNvSpPr/>
            <p:nvPr/>
          </p:nvSpPr>
          <p:spPr>
            <a:xfrm>
              <a:off x="3833926" y="3820933"/>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28" name="object 23"/>
            <p:cNvSpPr/>
            <p:nvPr/>
          </p:nvSpPr>
          <p:spPr>
            <a:xfrm>
              <a:off x="4854248" y="373954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29" name="object 24"/>
            <p:cNvSpPr/>
            <p:nvPr/>
          </p:nvSpPr>
          <p:spPr>
            <a:xfrm>
              <a:off x="4856879" y="3820933"/>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30" name="object 25"/>
            <p:cNvSpPr/>
            <p:nvPr/>
          </p:nvSpPr>
          <p:spPr>
            <a:xfrm>
              <a:off x="5374952" y="373954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31" name="object 26"/>
            <p:cNvSpPr/>
            <p:nvPr/>
          </p:nvSpPr>
          <p:spPr>
            <a:xfrm>
              <a:off x="5377583" y="3820933"/>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32" name="object 27"/>
            <p:cNvSpPr/>
            <p:nvPr/>
          </p:nvSpPr>
          <p:spPr>
            <a:xfrm>
              <a:off x="3824867" y="4074586"/>
              <a:ext cx="177165" cy="106680"/>
            </a:xfrm>
            <a:custGeom>
              <a:avLst/>
              <a:gdLst/>
              <a:ahLst/>
              <a:cxnLst/>
              <a:rect l="l" t="t" r="r" b="b"/>
              <a:pathLst>
                <a:path w="177164" h="106679">
                  <a:moveTo>
                    <a:pt x="0" y="0"/>
                  </a:moveTo>
                  <a:lnTo>
                    <a:pt x="176574" y="0"/>
                  </a:lnTo>
                  <a:lnTo>
                    <a:pt x="176574" y="106663"/>
                  </a:lnTo>
                  <a:lnTo>
                    <a:pt x="0" y="106663"/>
                  </a:lnTo>
                  <a:lnTo>
                    <a:pt x="0" y="0"/>
                  </a:lnTo>
                  <a:close/>
                </a:path>
              </a:pathLst>
            </a:custGeom>
            <a:ln w="6350">
              <a:solidFill>
                <a:srgbClr val="000000"/>
              </a:solidFill>
            </a:ln>
          </p:spPr>
          <p:txBody>
            <a:bodyPr wrap="square" lIns="0" tIns="0" rIns="0" bIns="0" rtlCol="0"/>
            <a:lstStyle/>
            <a:p>
              <a:endParaRPr/>
            </a:p>
          </p:txBody>
        </p:sp>
        <p:sp>
          <p:nvSpPr>
            <p:cNvPr id="33" name="object 28"/>
            <p:cNvSpPr/>
            <p:nvPr/>
          </p:nvSpPr>
          <p:spPr>
            <a:xfrm>
              <a:off x="4847821" y="4074586"/>
              <a:ext cx="177165" cy="106680"/>
            </a:xfrm>
            <a:custGeom>
              <a:avLst/>
              <a:gdLst/>
              <a:ahLst/>
              <a:cxnLst/>
              <a:rect l="l" t="t" r="r" b="b"/>
              <a:pathLst>
                <a:path w="177164" h="106679">
                  <a:moveTo>
                    <a:pt x="0" y="0"/>
                  </a:moveTo>
                  <a:lnTo>
                    <a:pt x="176574" y="0"/>
                  </a:lnTo>
                  <a:lnTo>
                    <a:pt x="176574" y="106663"/>
                  </a:lnTo>
                  <a:lnTo>
                    <a:pt x="0" y="106663"/>
                  </a:lnTo>
                  <a:lnTo>
                    <a:pt x="0" y="0"/>
                  </a:lnTo>
                  <a:close/>
                </a:path>
              </a:pathLst>
            </a:custGeom>
            <a:ln w="6350">
              <a:solidFill>
                <a:srgbClr val="000000"/>
              </a:solidFill>
            </a:ln>
          </p:spPr>
          <p:txBody>
            <a:bodyPr wrap="square" lIns="0" tIns="0" rIns="0" bIns="0" rtlCol="0"/>
            <a:lstStyle/>
            <a:p>
              <a:endParaRPr/>
            </a:p>
          </p:txBody>
        </p:sp>
        <p:sp>
          <p:nvSpPr>
            <p:cNvPr id="34" name="object 29"/>
            <p:cNvSpPr/>
            <p:nvPr/>
          </p:nvSpPr>
          <p:spPr>
            <a:xfrm>
              <a:off x="5368525" y="4074586"/>
              <a:ext cx="177165" cy="106680"/>
            </a:xfrm>
            <a:custGeom>
              <a:avLst/>
              <a:gdLst/>
              <a:ahLst/>
              <a:cxnLst/>
              <a:rect l="l" t="t" r="r" b="b"/>
              <a:pathLst>
                <a:path w="177164" h="106679">
                  <a:moveTo>
                    <a:pt x="0" y="0"/>
                  </a:moveTo>
                  <a:lnTo>
                    <a:pt x="176574" y="0"/>
                  </a:lnTo>
                  <a:lnTo>
                    <a:pt x="176574" y="106663"/>
                  </a:lnTo>
                  <a:lnTo>
                    <a:pt x="0" y="106663"/>
                  </a:lnTo>
                  <a:lnTo>
                    <a:pt x="0" y="0"/>
                  </a:lnTo>
                  <a:close/>
                </a:path>
              </a:pathLst>
            </a:custGeom>
            <a:ln w="6350">
              <a:solidFill>
                <a:srgbClr val="000000"/>
              </a:solidFill>
            </a:ln>
          </p:spPr>
          <p:txBody>
            <a:bodyPr wrap="square" lIns="0" tIns="0" rIns="0" bIns="0" rtlCol="0"/>
            <a:lstStyle/>
            <a:p>
              <a:endParaRPr/>
            </a:p>
          </p:txBody>
        </p:sp>
        <p:sp>
          <p:nvSpPr>
            <p:cNvPr id="35" name="object 30"/>
            <p:cNvSpPr/>
            <p:nvPr/>
          </p:nvSpPr>
          <p:spPr>
            <a:xfrm>
              <a:off x="5760422" y="5515598"/>
              <a:ext cx="100330" cy="445770"/>
            </a:xfrm>
            <a:custGeom>
              <a:avLst/>
              <a:gdLst/>
              <a:ahLst/>
              <a:cxnLst/>
              <a:rect l="l" t="t" r="r" b="b"/>
              <a:pathLst>
                <a:path w="100329" h="445770">
                  <a:moveTo>
                    <a:pt x="5312" y="354497"/>
                  </a:moveTo>
                  <a:lnTo>
                    <a:pt x="768" y="357148"/>
                  </a:lnTo>
                  <a:lnTo>
                    <a:pt x="1" y="360064"/>
                  </a:lnTo>
                  <a:lnTo>
                    <a:pt x="49890" y="445588"/>
                  </a:lnTo>
                  <a:lnTo>
                    <a:pt x="55403" y="436137"/>
                  </a:lnTo>
                  <a:lnTo>
                    <a:pt x="45128" y="436137"/>
                  </a:lnTo>
                  <a:lnTo>
                    <a:pt x="45127" y="418520"/>
                  </a:lnTo>
                  <a:lnTo>
                    <a:pt x="8228" y="355264"/>
                  </a:lnTo>
                  <a:lnTo>
                    <a:pt x="5312" y="354497"/>
                  </a:lnTo>
                  <a:close/>
                </a:path>
                <a:path w="100329" h="445770">
                  <a:moveTo>
                    <a:pt x="45128" y="418520"/>
                  </a:moveTo>
                  <a:lnTo>
                    <a:pt x="45128" y="436137"/>
                  </a:lnTo>
                  <a:lnTo>
                    <a:pt x="54653" y="436137"/>
                  </a:lnTo>
                  <a:lnTo>
                    <a:pt x="54653" y="433736"/>
                  </a:lnTo>
                  <a:lnTo>
                    <a:pt x="45777" y="433736"/>
                  </a:lnTo>
                  <a:lnTo>
                    <a:pt x="49890" y="426684"/>
                  </a:lnTo>
                  <a:lnTo>
                    <a:pt x="45128" y="418520"/>
                  </a:lnTo>
                  <a:close/>
                </a:path>
                <a:path w="100329" h="445770">
                  <a:moveTo>
                    <a:pt x="94467" y="354497"/>
                  </a:moveTo>
                  <a:lnTo>
                    <a:pt x="91551" y="355264"/>
                  </a:lnTo>
                  <a:lnTo>
                    <a:pt x="54653" y="418520"/>
                  </a:lnTo>
                  <a:lnTo>
                    <a:pt x="54653" y="436137"/>
                  </a:lnTo>
                  <a:lnTo>
                    <a:pt x="55403" y="436137"/>
                  </a:lnTo>
                  <a:lnTo>
                    <a:pt x="99778" y="360064"/>
                  </a:lnTo>
                  <a:lnTo>
                    <a:pt x="99011" y="357148"/>
                  </a:lnTo>
                  <a:lnTo>
                    <a:pt x="94467" y="354497"/>
                  </a:lnTo>
                  <a:close/>
                </a:path>
                <a:path w="100329" h="445770">
                  <a:moveTo>
                    <a:pt x="49890" y="426684"/>
                  </a:moveTo>
                  <a:lnTo>
                    <a:pt x="45777" y="433736"/>
                  </a:lnTo>
                  <a:lnTo>
                    <a:pt x="54004" y="433736"/>
                  </a:lnTo>
                  <a:lnTo>
                    <a:pt x="49890" y="426684"/>
                  </a:lnTo>
                  <a:close/>
                </a:path>
                <a:path w="100329" h="445770">
                  <a:moveTo>
                    <a:pt x="54653" y="418520"/>
                  </a:moveTo>
                  <a:lnTo>
                    <a:pt x="49890" y="426684"/>
                  </a:lnTo>
                  <a:lnTo>
                    <a:pt x="54004" y="433736"/>
                  </a:lnTo>
                  <a:lnTo>
                    <a:pt x="54653" y="433736"/>
                  </a:lnTo>
                  <a:lnTo>
                    <a:pt x="54653" y="418520"/>
                  </a:lnTo>
                  <a:close/>
                </a:path>
                <a:path w="100329" h="445770">
                  <a:moveTo>
                    <a:pt x="49889" y="18903"/>
                  </a:moveTo>
                  <a:lnTo>
                    <a:pt x="45126" y="27067"/>
                  </a:lnTo>
                  <a:lnTo>
                    <a:pt x="45128" y="418520"/>
                  </a:lnTo>
                  <a:lnTo>
                    <a:pt x="49890" y="426684"/>
                  </a:lnTo>
                  <a:lnTo>
                    <a:pt x="54652" y="418520"/>
                  </a:lnTo>
                  <a:lnTo>
                    <a:pt x="54651" y="27067"/>
                  </a:lnTo>
                  <a:lnTo>
                    <a:pt x="49889" y="18903"/>
                  </a:lnTo>
                  <a:close/>
                </a:path>
                <a:path w="100329" h="445770">
                  <a:moveTo>
                    <a:pt x="49889" y="0"/>
                  </a:moveTo>
                  <a:lnTo>
                    <a:pt x="0" y="85524"/>
                  </a:lnTo>
                  <a:lnTo>
                    <a:pt x="768" y="88440"/>
                  </a:lnTo>
                  <a:lnTo>
                    <a:pt x="5312" y="91090"/>
                  </a:lnTo>
                  <a:lnTo>
                    <a:pt x="8228" y="90323"/>
                  </a:lnTo>
                  <a:lnTo>
                    <a:pt x="45126" y="27068"/>
                  </a:lnTo>
                  <a:lnTo>
                    <a:pt x="45126" y="9450"/>
                  </a:lnTo>
                  <a:lnTo>
                    <a:pt x="55401" y="9450"/>
                  </a:lnTo>
                  <a:lnTo>
                    <a:pt x="49889" y="0"/>
                  </a:lnTo>
                  <a:close/>
                </a:path>
                <a:path w="100329" h="445770">
                  <a:moveTo>
                    <a:pt x="55401" y="9450"/>
                  </a:moveTo>
                  <a:lnTo>
                    <a:pt x="54651" y="9450"/>
                  </a:lnTo>
                  <a:lnTo>
                    <a:pt x="54651" y="27068"/>
                  </a:lnTo>
                  <a:lnTo>
                    <a:pt x="91550" y="90323"/>
                  </a:lnTo>
                  <a:lnTo>
                    <a:pt x="94467" y="91090"/>
                  </a:lnTo>
                  <a:lnTo>
                    <a:pt x="99011" y="88440"/>
                  </a:lnTo>
                  <a:lnTo>
                    <a:pt x="99778" y="85524"/>
                  </a:lnTo>
                  <a:lnTo>
                    <a:pt x="55401" y="9450"/>
                  </a:lnTo>
                  <a:close/>
                </a:path>
                <a:path w="100329" h="445770">
                  <a:moveTo>
                    <a:pt x="54651" y="11851"/>
                  </a:moveTo>
                  <a:lnTo>
                    <a:pt x="54002" y="11851"/>
                  </a:lnTo>
                  <a:lnTo>
                    <a:pt x="49889" y="18903"/>
                  </a:lnTo>
                  <a:lnTo>
                    <a:pt x="54651" y="27068"/>
                  </a:lnTo>
                  <a:lnTo>
                    <a:pt x="54651" y="11851"/>
                  </a:lnTo>
                  <a:close/>
                </a:path>
                <a:path w="100329" h="445770">
                  <a:moveTo>
                    <a:pt x="54651" y="9450"/>
                  </a:moveTo>
                  <a:lnTo>
                    <a:pt x="45126" y="9450"/>
                  </a:lnTo>
                  <a:lnTo>
                    <a:pt x="45126" y="27067"/>
                  </a:lnTo>
                  <a:lnTo>
                    <a:pt x="49889" y="18903"/>
                  </a:lnTo>
                  <a:lnTo>
                    <a:pt x="45775" y="11851"/>
                  </a:lnTo>
                  <a:lnTo>
                    <a:pt x="54651" y="11851"/>
                  </a:lnTo>
                  <a:lnTo>
                    <a:pt x="54651" y="9450"/>
                  </a:lnTo>
                  <a:close/>
                </a:path>
                <a:path w="100329" h="445770">
                  <a:moveTo>
                    <a:pt x="54002" y="11851"/>
                  </a:moveTo>
                  <a:lnTo>
                    <a:pt x="45775" y="11851"/>
                  </a:lnTo>
                  <a:lnTo>
                    <a:pt x="49889" y="18903"/>
                  </a:lnTo>
                  <a:lnTo>
                    <a:pt x="54002" y="11851"/>
                  </a:lnTo>
                  <a:close/>
                </a:path>
              </a:pathLst>
            </a:custGeom>
            <a:solidFill>
              <a:srgbClr val="262626"/>
            </a:solidFill>
          </p:spPr>
          <p:txBody>
            <a:bodyPr wrap="square" lIns="0" tIns="0" rIns="0" bIns="0" rtlCol="0"/>
            <a:lstStyle/>
            <a:p>
              <a:endParaRPr/>
            </a:p>
          </p:txBody>
        </p:sp>
        <p:sp>
          <p:nvSpPr>
            <p:cNvPr id="36" name="object 31"/>
            <p:cNvSpPr txBox="1"/>
            <p:nvPr/>
          </p:nvSpPr>
          <p:spPr>
            <a:xfrm>
              <a:off x="3890238" y="5714491"/>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37" name="object 32"/>
            <p:cNvSpPr txBox="1"/>
            <p:nvPr/>
          </p:nvSpPr>
          <p:spPr>
            <a:xfrm>
              <a:off x="4907291" y="5723635"/>
              <a:ext cx="241300" cy="147955"/>
            </a:xfrm>
            <a:prstGeom prst="rect">
              <a:avLst/>
            </a:prstGeom>
          </p:spPr>
          <p:txBody>
            <a:bodyPr vert="vert" wrap="square" lIns="0" tIns="3175" rIns="0" bIns="0" rtlCol="0">
              <a:spAutoFit/>
            </a:bodyPr>
            <a:lstStyle/>
            <a:p>
              <a:pPr marL="12700">
                <a:lnSpc>
                  <a:spcPct val="100000"/>
                </a:lnSpc>
                <a:spcBef>
                  <a:spcPts val="25"/>
                </a:spcBef>
              </a:pPr>
              <a:r>
                <a:rPr sz="1400" dirty="0">
                  <a:latin typeface="Calibri"/>
                  <a:cs typeface="Calibri"/>
                </a:rPr>
                <a:t>…</a:t>
              </a:r>
              <a:endParaRPr sz="1400">
                <a:latin typeface="Calibri"/>
                <a:cs typeface="Calibri"/>
              </a:endParaRPr>
            </a:p>
          </p:txBody>
        </p:sp>
        <p:sp>
          <p:nvSpPr>
            <p:cNvPr id="38" name="object 33"/>
            <p:cNvSpPr/>
            <p:nvPr/>
          </p:nvSpPr>
          <p:spPr>
            <a:xfrm>
              <a:off x="3861436" y="552890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39" name="object 34"/>
            <p:cNvSpPr/>
            <p:nvPr/>
          </p:nvSpPr>
          <p:spPr>
            <a:xfrm>
              <a:off x="3864066" y="5610294"/>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0" name="object 35"/>
            <p:cNvSpPr/>
            <p:nvPr/>
          </p:nvSpPr>
          <p:spPr>
            <a:xfrm>
              <a:off x="4872060" y="552890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1" name="object 36"/>
            <p:cNvSpPr/>
            <p:nvPr/>
          </p:nvSpPr>
          <p:spPr>
            <a:xfrm>
              <a:off x="4874690" y="5610294"/>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2" name="object 37"/>
            <p:cNvSpPr/>
            <p:nvPr/>
          </p:nvSpPr>
          <p:spPr>
            <a:xfrm>
              <a:off x="5392764" y="5528905"/>
              <a:ext cx="177165" cy="172085"/>
            </a:xfrm>
            <a:custGeom>
              <a:avLst/>
              <a:gdLst/>
              <a:ahLst/>
              <a:cxnLst/>
              <a:rect l="l" t="t" r="r" b="b"/>
              <a:pathLst>
                <a:path w="177164" h="172085">
                  <a:moveTo>
                    <a:pt x="0" y="0"/>
                  </a:moveTo>
                  <a:lnTo>
                    <a:pt x="176574" y="0"/>
                  </a:lnTo>
                  <a:lnTo>
                    <a:pt x="176574" y="172091"/>
                  </a:lnTo>
                  <a:lnTo>
                    <a:pt x="0" y="172091"/>
                  </a:lnTo>
                  <a:lnTo>
                    <a:pt x="0" y="0"/>
                  </a:lnTo>
                  <a:close/>
                </a:path>
              </a:pathLst>
            </a:custGeom>
            <a:ln w="6350">
              <a:solidFill>
                <a:srgbClr val="000000"/>
              </a:solidFill>
            </a:ln>
          </p:spPr>
          <p:txBody>
            <a:bodyPr wrap="square" lIns="0" tIns="0" rIns="0" bIns="0" rtlCol="0"/>
            <a:lstStyle/>
            <a:p>
              <a:endParaRPr/>
            </a:p>
          </p:txBody>
        </p:sp>
        <p:sp>
          <p:nvSpPr>
            <p:cNvPr id="43" name="object 38"/>
            <p:cNvSpPr/>
            <p:nvPr/>
          </p:nvSpPr>
          <p:spPr>
            <a:xfrm>
              <a:off x="5395394" y="5610294"/>
              <a:ext cx="180340" cy="0"/>
            </a:xfrm>
            <a:custGeom>
              <a:avLst/>
              <a:gdLst/>
              <a:ahLst/>
              <a:cxnLst/>
              <a:rect l="l" t="t" r="r" b="b"/>
              <a:pathLst>
                <a:path w="180339">
                  <a:moveTo>
                    <a:pt x="0" y="0"/>
                  </a:moveTo>
                  <a:lnTo>
                    <a:pt x="179765" y="1"/>
                  </a:lnTo>
                </a:path>
              </a:pathLst>
            </a:custGeom>
            <a:ln w="9525">
              <a:solidFill>
                <a:srgbClr val="262626"/>
              </a:solidFill>
            </a:ln>
          </p:spPr>
          <p:txBody>
            <a:bodyPr wrap="square" lIns="0" tIns="0" rIns="0" bIns="0" rtlCol="0"/>
            <a:lstStyle/>
            <a:p>
              <a:endParaRPr/>
            </a:p>
          </p:txBody>
        </p:sp>
        <p:sp>
          <p:nvSpPr>
            <p:cNvPr id="44" name="object 39"/>
            <p:cNvSpPr/>
            <p:nvPr/>
          </p:nvSpPr>
          <p:spPr>
            <a:xfrm>
              <a:off x="3855007" y="5895736"/>
              <a:ext cx="177165" cy="66040"/>
            </a:xfrm>
            <a:custGeom>
              <a:avLst/>
              <a:gdLst/>
              <a:ahLst/>
              <a:cxnLst/>
              <a:rect l="l" t="t" r="r" b="b"/>
              <a:pathLst>
                <a:path w="177164" h="66039">
                  <a:moveTo>
                    <a:pt x="0" y="0"/>
                  </a:moveTo>
                  <a:lnTo>
                    <a:pt x="176574" y="0"/>
                  </a:lnTo>
                  <a:lnTo>
                    <a:pt x="176574" y="65428"/>
                  </a:lnTo>
                  <a:lnTo>
                    <a:pt x="0" y="65428"/>
                  </a:lnTo>
                  <a:lnTo>
                    <a:pt x="0" y="0"/>
                  </a:lnTo>
                  <a:close/>
                </a:path>
              </a:pathLst>
            </a:custGeom>
            <a:ln w="6350">
              <a:solidFill>
                <a:srgbClr val="000000"/>
              </a:solidFill>
            </a:ln>
          </p:spPr>
          <p:txBody>
            <a:bodyPr wrap="square" lIns="0" tIns="0" rIns="0" bIns="0" rtlCol="0"/>
            <a:lstStyle/>
            <a:p>
              <a:endParaRPr/>
            </a:p>
          </p:txBody>
        </p:sp>
        <p:sp>
          <p:nvSpPr>
            <p:cNvPr id="45" name="object 40"/>
            <p:cNvSpPr/>
            <p:nvPr/>
          </p:nvSpPr>
          <p:spPr>
            <a:xfrm>
              <a:off x="4865631" y="5895736"/>
              <a:ext cx="189230" cy="66040"/>
            </a:xfrm>
            <a:custGeom>
              <a:avLst/>
              <a:gdLst/>
              <a:ahLst/>
              <a:cxnLst/>
              <a:rect l="l" t="t" r="r" b="b"/>
              <a:pathLst>
                <a:path w="189229" h="66039">
                  <a:moveTo>
                    <a:pt x="0" y="0"/>
                  </a:moveTo>
                  <a:lnTo>
                    <a:pt x="188824" y="0"/>
                  </a:lnTo>
                  <a:lnTo>
                    <a:pt x="188824" y="65428"/>
                  </a:lnTo>
                  <a:lnTo>
                    <a:pt x="0" y="65428"/>
                  </a:lnTo>
                  <a:lnTo>
                    <a:pt x="0" y="0"/>
                  </a:lnTo>
                  <a:close/>
                </a:path>
              </a:pathLst>
            </a:custGeom>
            <a:ln w="6350">
              <a:solidFill>
                <a:srgbClr val="000000"/>
              </a:solidFill>
            </a:ln>
          </p:spPr>
          <p:txBody>
            <a:bodyPr wrap="square" lIns="0" tIns="0" rIns="0" bIns="0" rtlCol="0"/>
            <a:lstStyle/>
            <a:p>
              <a:endParaRPr/>
            </a:p>
          </p:txBody>
        </p:sp>
        <p:sp>
          <p:nvSpPr>
            <p:cNvPr id="46" name="object 41"/>
            <p:cNvSpPr/>
            <p:nvPr/>
          </p:nvSpPr>
          <p:spPr>
            <a:xfrm>
              <a:off x="5386336" y="5895736"/>
              <a:ext cx="189230" cy="66040"/>
            </a:xfrm>
            <a:custGeom>
              <a:avLst/>
              <a:gdLst/>
              <a:ahLst/>
              <a:cxnLst/>
              <a:rect l="l" t="t" r="r" b="b"/>
              <a:pathLst>
                <a:path w="189229" h="66039">
                  <a:moveTo>
                    <a:pt x="0" y="0"/>
                  </a:moveTo>
                  <a:lnTo>
                    <a:pt x="188824" y="0"/>
                  </a:lnTo>
                  <a:lnTo>
                    <a:pt x="188824" y="65428"/>
                  </a:lnTo>
                  <a:lnTo>
                    <a:pt x="0" y="65428"/>
                  </a:lnTo>
                  <a:lnTo>
                    <a:pt x="0" y="0"/>
                  </a:lnTo>
                  <a:close/>
                </a:path>
              </a:pathLst>
            </a:custGeom>
            <a:ln w="6350">
              <a:solidFill>
                <a:srgbClr val="000000"/>
              </a:solidFill>
            </a:ln>
          </p:spPr>
          <p:txBody>
            <a:bodyPr wrap="square" lIns="0" tIns="0" rIns="0" bIns="0" rtlCol="0"/>
            <a:lstStyle/>
            <a:p>
              <a:endParaRPr/>
            </a:p>
          </p:txBody>
        </p:sp>
        <p:sp>
          <p:nvSpPr>
            <p:cNvPr id="47" name="object 42"/>
            <p:cNvSpPr txBox="1"/>
            <p:nvPr/>
          </p:nvSpPr>
          <p:spPr>
            <a:xfrm>
              <a:off x="4357883" y="5799835"/>
              <a:ext cx="135255" cy="238125"/>
            </a:xfrm>
            <a:prstGeom prst="rect">
              <a:avLst/>
            </a:prstGeom>
          </p:spPr>
          <p:txBody>
            <a:bodyPr vert="horz" wrap="square" lIns="0" tIns="11430" rIns="0" bIns="0" rtlCol="0">
              <a:spAutoFit/>
            </a:bodyPr>
            <a:lstStyle/>
            <a:p>
              <a:pPr>
                <a:lnSpc>
                  <a:spcPct val="100000"/>
                </a:lnSpc>
                <a:spcBef>
                  <a:spcPts val="90"/>
                </a:spcBef>
              </a:pPr>
              <a:r>
                <a:rPr sz="1400" spc="-10" dirty="0">
                  <a:latin typeface="Calibri"/>
                  <a:cs typeface="Calibri"/>
                </a:rPr>
                <a:t>…</a:t>
              </a:r>
              <a:endParaRPr sz="1400">
                <a:latin typeface="Calibri"/>
                <a:cs typeface="Calibri"/>
              </a:endParaRPr>
            </a:p>
          </p:txBody>
        </p:sp>
        <p:sp>
          <p:nvSpPr>
            <p:cNvPr id="48" name="object 43"/>
            <p:cNvSpPr txBox="1"/>
            <p:nvPr/>
          </p:nvSpPr>
          <p:spPr>
            <a:xfrm>
              <a:off x="5414495" y="5714491"/>
              <a:ext cx="686435" cy="156845"/>
            </a:xfrm>
            <a:prstGeom prst="rect">
              <a:avLst/>
            </a:prstGeom>
          </p:spPr>
          <p:txBody>
            <a:bodyPr vert="vert" wrap="square" lIns="0" tIns="3810" rIns="0" bIns="0" rtlCol="0">
              <a:spAutoFit/>
            </a:bodyPr>
            <a:lstStyle/>
            <a:p>
              <a:pPr marL="12700">
                <a:lnSpc>
                  <a:spcPct val="100000"/>
                </a:lnSpc>
                <a:spcBef>
                  <a:spcPts val="30"/>
                </a:spcBef>
              </a:pPr>
              <a:r>
                <a:rPr sz="1600" dirty="0">
                  <a:latin typeface="Calibri"/>
                  <a:cs typeface="Calibri"/>
                </a:rPr>
                <a:t>d</a:t>
              </a:r>
              <a:endParaRPr sz="1600">
                <a:latin typeface="Calibri"/>
                <a:cs typeface="Calibri"/>
              </a:endParaRPr>
            </a:p>
            <a:p>
              <a:pPr marL="21590">
                <a:lnSpc>
                  <a:spcPct val="100000"/>
                </a:lnSpc>
                <a:spcBef>
                  <a:spcPts val="1575"/>
                </a:spcBef>
              </a:pPr>
              <a:r>
                <a:rPr sz="1400" dirty="0">
                  <a:latin typeface="Calibri"/>
                  <a:cs typeface="Calibri"/>
                </a:rPr>
                <a:t>…</a:t>
              </a:r>
              <a:endParaRPr sz="1400">
                <a:latin typeface="Calibri"/>
                <a:cs typeface="Calibri"/>
              </a:endParaRPr>
            </a:p>
          </p:txBody>
        </p:sp>
        <p:sp>
          <p:nvSpPr>
            <p:cNvPr id="49" name="object 44"/>
            <p:cNvSpPr/>
            <p:nvPr/>
          </p:nvSpPr>
          <p:spPr>
            <a:xfrm>
              <a:off x="4885004" y="4211097"/>
              <a:ext cx="96520" cy="283210"/>
            </a:xfrm>
            <a:custGeom>
              <a:avLst/>
              <a:gdLst/>
              <a:ahLst/>
              <a:cxnLst/>
              <a:rect l="l" t="t" r="r" b="b"/>
              <a:pathLst>
                <a:path w="96520" h="283210">
                  <a:moveTo>
                    <a:pt x="48076" y="12603"/>
                  </a:moveTo>
                  <a:lnTo>
                    <a:pt x="44902" y="18045"/>
                  </a:lnTo>
                  <a:lnTo>
                    <a:pt x="44900" y="282735"/>
                  </a:lnTo>
                  <a:lnTo>
                    <a:pt x="51250" y="282735"/>
                  </a:lnTo>
                  <a:lnTo>
                    <a:pt x="51250" y="18045"/>
                  </a:lnTo>
                  <a:lnTo>
                    <a:pt x="48076" y="12603"/>
                  </a:lnTo>
                  <a:close/>
                </a:path>
                <a:path w="96520" h="283210">
                  <a:moveTo>
                    <a:pt x="48077" y="0"/>
                  </a:moveTo>
                  <a:lnTo>
                    <a:pt x="0" y="82416"/>
                  </a:lnTo>
                  <a:lnTo>
                    <a:pt x="511" y="84361"/>
                  </a:lnTo>
                  <a:lnTo>
                    <a:pt x="3542" y="86127"/>
                  </a:lnTo>
                  <a:lnTo>
                    <a:pt x="5485" y="85615"/>
                  </a:lnTo>
                  <a:lnTo>
                    <a:pt x="44900" y="18047"/>
                  </a:lnTo>
                  <a:lnTo>
                    <a:pt x="44902" y="6301"/>
                  </a:lnTo>
                  <a:lnTo>
                    <a:pt x="51753" y="6301"/>
                  </a:lnTo>
                  <a:lnTo>
                    <a:pt x="48077" y="0"/>
                  </a:lnTo>
                  <a:close/>
                </a:path>
                <a:path w="96520" h="283210">
                  <a:moveTo>
                    <a:pt x="51753" y="6301"/>
                  </a:moveTo>
                  <a:lnTo>
                    <a:pt x="51252" y="6301"/>
                  </a:lnTo>
                  <a:lnTo>
                    <a:pt x="51252" y="18047"/>
                  </a:lnTo>
                  <a:lnTo>
                    <a:pt x="90667" y="85615"/>
                  </a:lnTo>
                  <a:lnTo>
                    <a:pt x="92612" y="86127"/>
                  </a:lnTo>
                  <a:lnTo>
                    <a:pt x="95641" y="84361"/>
                  </a:lnTo>
                  <a:lnTo>
                    <a:pt x="96152" y="82416"/>
                  </a:lnTo>
                  <a:lnTo>
                    <a:pt x="51753" y="6301"/>
                  </a:lnTo>
                  <a:close/>
                </a:path>
                <a:path w="96520" h="283210">
                  <a:moveTo>
                    <a:pt x="51252" y="7901"/>
                  </a:moveTo>
                  <a:lnTo>
                    <a:pt x="50819" y="7901"/>
                  </a:lnTo>
                  <a:lnTo>
                    <a:pt x="48076" y="12603"/>
                  </a:lnTo>
                  <a:lnTo>
                    <a:pt x="51252" y="18047"/>
                  </a:lnTo>
                  <a:lnTo>
                    <a:pt x="51252" y="7901"/>
                  </a:lnTo>
                  <a:close/>
                </a:path>
                <a:path w="96520" h="283210">
                  <a:moveTo>
                    <a:pt x="51252" y="6301"/>
                  </a:moveTo>
                  <a:lnTo>
                    <a:pt x="44902" y="6301"/>
                  </a:lnTo>
                  <a:lnTo>
                    <a:pt x="44902" y="18045"/>
                  </a:lnTo>
                  <a:lnTo>
                    <a:pt x="48076" y="12603"/>
                  </a:lnTo>
                  <a:lnTo>
                    <a:pt x="45333" y="7901"/>
                  </a:lnTo>
                  <a:lnTo>
                    <a:pt x="51252" y="7901"/>
                  </a:lnTo>
                  <a:lnTo>
                    <a:pt x="51252" y="6301"/>
                  </a:lnTo>
                  <a:close/>
                </a:path>
                <a:path w="96520" h="283210">
                  <a:moveTo>
                    <a:pt x="50819" y="7901"/>
                  </a:moveTo>
                  <a:lnTo>
                    <a:pt x="45333" y="7901"/>
                  </a:lnTo>
                  <a:lnTo>
                    <a:pt x="48076" y="12603"/>
                  </a:lnTo>
                  <a:lnTo>
                    <a:pt x="50819" y="7901"/>
                  </a:lnTo>
                  <a:close/>
                </a:path>
              </a:pathLst>
            </a:custGeom>
            <a:solidFill>
              <a:srgbClr val="262626"/>
            </a:solidFill>
          </p:spPr>
          <p:txBody>
            <a:bodyPr wrap="square" lIns="0" tIns="0" rIns="0" bIns="0" rtlCol="0"/>
            <a:lstStyle/>
            <a:p>
              <a:endParaRPr/>
            </a:p>
          </p:txBody>
        </p:sp>
        <p:sp>
          <p:nvSpPr>
            <p:cNvPr id="50" name="object 45"/>
            <p:cNvSpPr/>
            <p:nvPr/>
          </p:nvSpPr>
          <p:spPr>
            <a:xfrm>
              <a:off x="5412364" y="4208283"/>
              <a:ext cx="96520" cy="283210"/>
            </a:xfrm>
            <a:custGeom>
              <a:avLst/>
              <a:gdLst/>
              <a:ahLst/>
              <a:cxnLst/>
              <a:rect l="l" t="t" r="r" b="b"/>
              <a:pathLst>
                <a:path w="96520" h="283210">
                  <a:moveTo>
                    <a:pt x="48076" y="12602"/>
                  </a:moveTo>
                  <a:lnTo>
                    <a:pt x="44901" y="18044"/>
                  </a:lnTo>
                  <a:lnTo>
                    <a:pt x="44900" y="282735"/>
                  </a:lnTo>
                  <a:lnTo>
                    <a:pt x="51250" y="282735"/>
                  </a:lnTo>
                  <a:lnTo>
                    <a:pt x="51250" y="18044"/>
                  </a:lnTo>
                  <a:lnTo>
                    <a:pt x="48076" y="12602"/>
                  </a:lnTo>
                  <a:close/>
                </a:path>
                <a:path w="96520" h="283210">
                  <a:moveTo>
                    <a:pt x="48076" y="0"/>
                  </a:moveTo>
                  <a:lnTo>
                    <a:pt x="0" y="82416"/>
                  </a:lnTo>
                  <a:lnTo>
                    <a:pt x="511" y="84359"/>
                  </a:lnTo>
                  <a:lnTo>
                    <a:pt x="3540" y="86127"/>
                  </a:lnTo>
                  <a:lnTo>
                    <a:pt x="5484" y="85615"/>
                  </a:lnTo>
                  <a:lnTo>
                    <a:pt x="44900" y="18046"/>
                  </a:lnTo>
                  <a:lnTo>
                    <a:pt x="44901" y="6300"/>
                  </a:lnTo>
                  <a:lnTo>
                    <a:pt x="51752" y="6300"/>
                  </a:lnTo>
                  <a:lnTo>
                    <a:pt x="48076" y="0"/>
                  </a:lnTo>
                  <a:close/>
                </a:path>
                <a:path w="96520" h="283210">
                  <a:moveTo>
                    <a:pt x="51752" y="6300"/>
                  </a:moveTo>
                  <a:lnTo>
                    <a:pt x="51251" y="6300"/>
                  </a:lnTo>
                  <a:lnTo>
                    <a:pt x="51251" y="18046"/>
                  </a:lnTo>
                  <a:lnTo>
                    <a:pt x="90667" y="85615"/>
                  </a:lnTo>
                  <a:lnTo>
                    <a:pt x="92611" y="86127"/>
                  </a:lnTo>
                  <a:lnTo>
                    <a:pt x="95640" y="84359"/>
                  </a:lnTo>
                  <a:lnTo>
                    <a:pt x="96151" y="82415"/>
                  </a:lnTo>
                  <a:lnTo>
                    <a:pt x="51752" y="6300"/>
                  </a:lnTo>
                  <a:close/>
                </a:path>
                <a:path w="96520" h="283210">
                  <a:moveTo>
                    <a:pt x="51251" y="7900"/>
                  </a:moveTo>
                  <a:lnTo>
                    <a:pt x="50818" y="7900"/>
                  </a:lnTo>
                  <a:lnTo>
                    <a:pt x="48076" y="12602"/>
                  </a:lnTo>
                  <a:lnTo>
                    <a:pt x="51251" y="18046"/>
                  </a:lnTo>
                  <a:lnTo>
                    <a:pt x="51251" y="7900"/>
                  </a:lnTo>
                  <a:close/>
                </a:path>
                <a:path w="96520" h="283210">
                  <a:moveTo>
                    <a:pt x="51251" y="6300"/>
                  </a:moveTo>
                  <a:lnTo>
                    <a:pt x="44901" y="6300"/>
                  </a:lnTo>
                  <a:lnTo>
                    <a:pt x="44901" y="18044"/>
                  </a:lnTo>
                  <a:lnTo>
                    <a:pt x="48076" y="12602"/>
                  </a:lnTo>
                  <a:lnTo>
                    <a:pt x="45333" y="7900"/>
                  </a:lnTo>
                  <a:lnTo>
                    <a:pt x="51251" y="7900"/>
                  </a:lnTo>
                  <a:lnTo>
                    <a:pt x="51251" y="6300"/>
                  </a:lnTo>
                  <a:close/>
                </a:path>
                <a:path w="96520" h="283210">
                  <a:moveTo>
                    <a:pt x="50818" y="7900"/>
                  </a:moveTo>
                  <a:lnTo>
                    <a:pt x="45333" y="7900"/>
                  </a:lnTo>
                  <a:lnTo>
                    <a:pt x="48076" y="12602"/>
                  </a:lnTo>
                  <a:lnTo>
                    <a:pt x="50818" y="7900"/>
                  </a:lnTo>
                  <a:close/>
                </a:path>
              </a:pathLst>
            </a:custGeom>
            <a:solidFill>
              <a:srgbClr val="262626"/>
            </a:solidFill>
          </p:spPr>
          <p:txBody>
            <a:bodyPr wrap="square" lIns="0" tIns="0" rIns="0" bIns="0" rtlCol="0"/>
            <a:lstStyle/>
            <a:p>
              <a:endParaRPr/>
            </a:p>
          </p:txBody>
        </p:sp>
        <p:sp>
          <p:nvSpPr>
            <p:cNvPr id="51" name="object 46"/>
            <p:cNvSpPr/>
            <p:nvPr/>
          </p:nvSpPr>
          <p:spPr>
            <a:xfrm>
              <a:off x="3870045" y="4217101"/>
              <a:ext cx="96520" cy="283210"/>
            </a:xfrm>
            <a:custGeom>
              <a:avLst/>
              <a:gdLst/>
              <a:ahLst/>
              <a:cxnLst/>
              <a:rect l="l" t="t" r="r" b="b"/>
              <a:pathLst>
                <a:path w="96520" h="283210">
                  <a:moveTo>
                    <a:pt x="48076" y="12602"/>
                  </a:moveTo>
                  <a:lnTo>
                    <a:pt x="44901" y="18044"/>
                  </a:lnTo>
                  <a:lnTo>
                    <a:pt x="44900" y="282735"/>
                  </a:lnTo>
                  <a:lnTo>
                    <a:pt x="51250" y="282735"/>
                  </a:lnTo>
                  <a:lnTo>
                    <a:pt x="51250" y="18044"/>
                  </a:lnTo>
                  <a:lnTo>
                    <a:pt x="48076" y="12602"/>
                  </a:lnTo>
                  <a:close/>
                </a:path>
                <a:path w="96520" h="283210">
                  <a:moveTo>
                    <a:pt x="48075" y="0"/>
                  </a:moveTo>
                  <a:lnTo>
                    <a:pt x="0" y="82416"/>
                  </a:lnTo>
                  <a:lnTo>
                    <a:pt x="513" y="84361"/>
                  </a:lnTo>
                  <a:lnTo>
                    <a:pt x="3540" y="86127"/>
                  </a:lnTo>
                  <a:lnTo>
                    <a:pt x="5484" y="85615"/>
                  </a:lnTo>
                  <a:lnTo>
                    <a:pt x="44900" y="18046"/>
                  </a:lnTo>
                  <a:lnTo>
                    <a:pt x="44900" y="6301"/>
                  </a:lnTo>
                  <a:lnTo>
                    <a:pt x="51751" y="6301"/>
                  </a:lnTo>
                  <a:lnTo>
                    <a:pt x="48075" y="0"/>
                  </a:lnTo>
                  <a:close/>
                </a:path>
                <a:path w="96520" h="283210">
                  <a:moveTo>
                    <a:pt x="51751" y="6301"/>
                  </a:moveTo>
                  <a:lnTo>
                    <a:pt x="51250" y="6301"/>
                  </a:lnTo>
                  <a:lnTo>
                    <a:pt x="51251" y="18046"/>
                  </a:lnTo>
                  <a:lnTo>
                    <a:pt x="90666" y="85615"/>
                  </a:lnTo>
                  <a:lnTo>
                    <a:pt x="92610" y="86127"/>
                  </a:lnTo>
                  <a:lnTo>
                    <a:pt x="95641" y="84359"/>
                  </a:lnTo>
                  <a:lnTo>
                    <a:pt x="96150" y="82415"/>
                  </a:lnTo>
                  <a:lnTo>
                    <a:pt x="51751" y="6301"/>
                  </a:lnTo>
                  <a:close/>
                </a:path>
                <a:path w="96520" h="283210">
                  <a:moveTo>
                    <a:pt x="51250" y="6301"/>
                  </a:moveTo>
                  <a:lnTo>
                    <a:pt x="44900" y="6301"/>
                  </a:lnTo>
                  <a:lnTo>
                    <a:pt x="44900" y="18046"/>
                  </a:lnTo>
                  <a:lnTo>
                    <a:pt x="48076" y="12602"/>
                  </a:lnTo>
                  <a:lnTo>
                    <a:pt x="45333" y="7900"/>
                  </a:lnTo>
                  <a:lnTo>
                    <a:pt x="51250" y="7900"/>
                  </a:lnTo>
                  <a:lnTo>
                    <a:pt x="51250" y="6301"/>
                  </a:lnTo>
                  <a:close/>
                </a:path>
                <a:path w="96520" h="283210">
                  <a:moveTo>
                    <a:pt x="51250" y="7900"/>
                  </a:moveTo>
                  <a:lnTo>
                    <a:pt x="50818" y="7900"/>
                  </a:lnTo>
                  <a:lnTo>
                    <a:pt x="48076" y="12602"/>
                  </a:lnTo>
                  <a:lnTo>
                    <a:pt x="51250" y="18044"/>
                  </a:lnTo>
                  <a:lnTo>
                    <a:pt x="51250" y="7900"/>
                  </a:lnTo>
                  <a:close/>
                </a:path>
                <a:path w="96520" h="283210">
                  <a:moveTo>
                    <a:pt x="50818" y="7900"/>
                  </a:moveTo>
                  <a:lnTo>
                    <a:pt x="45333" y="7900"/>
                  </a:lnTo>
                  <a:lnTo>
                    <a:pt x="48076" y="12602"/>
                  </a:lnTo>
                  <a:lnTo>
                    <a:pt x="50818" y="7900"/>
                  </a:lnTo>
                  <a:close/>
                </a:path>
              </a:pathLst>
            </a:custGeom>
            <a:solidFill>
              <a:srgbClr val="262626"/>
            </a:solidFill>
          </p:spPr>
          <p:txBody>
            <a:bodyPr wrap="square" lIns="0" tIns="0" rIns="0" bIns="0" rtlCol="0"/>
            <a:lstStyle/>
            <a:p>
              <a:endParaRPr/>
            </a:p>
          </p:txBody>
        </p:sp>
        <p:sp>
          <p:nvSpPr>
            <p:cNvPr id="52" name="object 47"/>
            <p:cNvSpPr/>
            <p:nvPr/>
          </p:nvSpPr>
          <p:spPr>
            <a:xfrm>
              <a:off x="1000987" y="1666171"/>
              <a:ext cx="2661920" cy="813435"/>
            </a:xfrm>
            <a:custGeom>
              <a:avLst/>
              <a:gdLst/>
              <a:ahLst/>
              <a:cxnLst/>
              <a:rect l="l" t="t" r="r" b="b"/>
              <a:pathLst>
                <a:path w="2661920" h="813435">
                  <a:moveTo>
                    <a:pt x="0" y="135532"/>
                  </a:moveTo>
                  <a:lnTo>
                    <a:pt x="6909" y="92693"/>
                  </a:lnTo>
                  <a:lnTo>
                    <a:pt x="26149" y="55488"/>
                  </a:lnTo>
                  <a:lnTo>
                    <a:pt x="55488" y="26149"/>
                  </a:lnTo>
                  <a:lnTo>
                    <a:pt x="92693" y="6909"/>
                  </a:lnTo>
                  <a:lnTo>
                    <a:pt x="135532" y="0"/>
                  </a:lnTo>
                  <a:lnTo>
                    <a:pt x="2526379" y="0"/>
                  </a:lnTo>
                  <a:lnTo>
                    <a:pt x="2569217" y="6909"/>
                  </a:lnTo>
                  <a:lnTo>
                    <a:pt x="2606422" y="26149"/>
                  </a:lnTo>
                  <a:lnTo>
                    <a:pt x="2635761" y="55488"/>
                  </a:lnTo>
                  <a:lnTo>
                    <a:pt x="2655001" y="92693"/>
                  </a:lnTo>
                  <a:lnTo>
                    <a:pt x="2661911" y="135532"/>
                  </a:lnTo>
                  <a:lnTo>
                    <a:pt x="2661911" y="677639"/>
                  </a:lnTo>
                  <a:lnTo>
                    <a:pt x="2655001" y="720478"/>
                  </a:lnTo>
                  <a:lnTo>
                    <a:pt x="2635761" y="757683"/>
                  </a:lnTo>
                  <a:lnTo>
                    <a:pt x="2606422" y="787022"/>
                  </a:lnTo>
                  <a:lnTo>
                    <a:pt x="2569217" y="806262"/>
                  </a:lnTo>
                  <a:lnTo>
                    <a:pt x="2526379" y="813172"/>
                  </a:lnTo>
                  <a:lnTo>
                    <a:pt x="135532" y="813172"/>
                  </a:lnTo>
                  <a:lnTo>
                    <a:pt x="92693" y="806262"/>
                  </a:lnTo>
                  <a:lnTo>
                    <a:pt x="55488" y="787022"/>
                  </a:lnTo>
                  <a:lnTo>
                    <a:pt x="26149" y="757683"/>
                  </a:lnTo>
                  <a:lnTo>
                    <a:pt x="6909" y="720478"/>
                  </a:lnTo>
                  <a:lnTo>
                    <a:pt x="0" y="677639"/>
                  </a:lnTo>
                  <a:lnTo>
                    <a:pt x="0" y="135532"/>
                  </a:lnTo>
                  <a:close/>
                </a:path>
              </a:pathLst>
            </a:custGeom>
            <a:ln w="6350">
              <a:solidFill>
                <a:srgbClr val="000000"/>
              </a:solidFill>
            </a:ln>
          </p:spPr>
          <p:txBody>
            <a:bodyPr wrap="square" lIns="0" tIns="0" rIns="0" bIns="0" rtlCol="0"/>
            <a:lstStyle/>
            <a:p>
              <a:endParaRPr/>
            </a:p>
          </p:txBody>
        </p:sp>
        <p:sp>
          <p:nvSpPr>
            <p:cNvPr id="53" name="object 48"/>
            <p:cNvSpPr/>
            <p:nvPr/>
          </p:nvSpPr>
          <p:spPr>
            <a:xfrm>
              <a:off x="2077317" y="1757903"/>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54" name="object 49"/>
            <p:cNvSpPr/>
            <p:nvPr/>
          </p:nvSpPr>
          <p:spPr>
            <a:xfrm>
              <a:off x="3113032" y="1771404"/>
              <a:ext cx="389890" cy="374015"/>
            </a:xfrm>
            <a:custGeom>
              <a:avLst/>
              <a:gdLst/>
              <a:ahLst/>
              <a:cxnLst/>
              <a:rect l="l" t="t" r="r" b="b"/>
              <a:pathLst>
                <a:path w="389889" h="374014">
                  <a:moveTo>
                    <a:pt x="0" y="186962"/>
                  </a:moveTo>
                  <a:lnTo>
                    <a:pt x="5142" y="144093"/>
                  </a:lnTo>
                  <a:lnTo>
                    <a:pt x="19792" y="104740"/>
                  </a:lnTo>
                  <a:lnTo>
                    <a:pt x="42780" y="70026"/>
                  </a:lnTo>
                  <a:lnTo>
                    <a:pt x="72936" y="41073"/>
                  </a:lnTo>
                  <a:lnTo>
                    <a:pt x="109093" y="19003"/>
                  </a:lnTo>
                  <a:lnTo>
                    <a:pt x="150080" y="4937"/>
                  </a:lnTo>
                  <a:lnTo>
                    <a:pt x="194731" y="0"/>
                  </a:lnTo>
                  <a:lnTo>
                    <a:pt x="239381" y="4937"/>
                  </a:lnTo>
                  <a:lnTo>
                    <a:pt x="280368" y="19003"/>
                  </a:lnTo>
                  <a:lnTo>
                    <a:pt x="316525" y="41073"/>
                  </a:lnTo>
                  <a:lnTo>
                    <a:pt x="346681" y="70026"/>
                  </a:lnTo>
                  <a:lnTo>
                    <a:pt x="369669" y="104740"/>
                  </a:lnTo>
                  <a:lnTo>
                    <a:pt x="384319" y="144093"/>
                  </a:lnTo>
                  <a:lnTo>
                    <a:pt x="389462" y="186962"/>
                  </a:lnTo>
                  <a:lnTo>
                    <a:pt x="384319" y="229830"/>
                  </a:lnTo>
                  <a:lnTo>
                    <a:pt x="369669" y="269183"/>
                  </a:lnTo>
                  <a:lnTo>
                    <a:pt x="346681" y="303897"/>
                  </a:lnTo>
                  <a:lnTo>
                    <a:pt x="316525" y="332850"/>
                  </a:lnTo>
                  <a:lnTo>
                    <a:pt x="280368" y="354920"/>
                  </a:lnTo>
                  <a:lnTo>
                    <a:pt x="239381" y="368986"/>
                  </a:lnTo>
                  <a:lnTo>
                    <a:pt x="194731" y="373924"/>
                  </a:lnTo>
                  <a:lnTo>
                    <a:pt x="150080" y="368986"/>
                  </a:lnTo>
                  <a:lnTo>
                    <a:pt x="109093" y="354920"/>
                  </a:lnTo>
                  <a:lnTo>
                    <a:pt x="72936" y="332850"/>
                  </a:lnTo>
                  <a:lnTo>
                    <a:pt x="42780" y="303897"/>
                  </a:lnTo>
                  <a:lnTo>
                    <a:pt x="19792" y="269183"/>
                  </a:lnTo>
                  <a:lnTo>
                    <a:pt x="5142" y="229830"/>
                  </a:lnTo>
                  <a:lnTo>
                    <a:pt x="0" y="186962"/>
                  </a:lnTo>
                  <a:close/>
                </a:path>
              </a:pathLst>
            </a:custGeom>
            <a:ln w="6350">
              <a:solidFill>
                <a:srgbClr val="262626"/>
              </a:solidFill>
            </a:ln>
          </p:spPr>
          <p:txBody>
            <a:bodyPr wrap="square" lIns="0" tIns="0" rIns="0" bIns="0" rtlCol="0"/>
            <a:lstStyle/>
            <a:p>
              <a:endParaRPr/>
            </a:p>
          </p:txBody>
        </p:sp>
        <p:sp>
          <p:nvSpPr>
            <p:cNvPr id="55" name="object 50"/>
            <p:cNvSpPr txBox="1"/>
            <p:nvPr/>
          </p:nvSpPr>
          <p:spPr>
            <a:xfrm>
              <a:off x="1122013" y="1864868"/>
              <a:ext cx="882650" cy="451484"/>
            </a:xfrm>
            <a:prstGeom prst="rect">
              <a:avLst/>
            </a:prstGeom>
          </p:spPr>
          <p:txBody>
            <a:bodyPr vert="horz" wrap="square" lIns="0" tIns="11430" rIns="0" bIns="0" rtlCol="0">
              <a:spAutoFit/>
            </a:bodyPr>
            <a:lstStyle/>
            <a:p>
              <a:pPr marL="231775" marR="5080" indent="-232410">
                <a:lnSpc>
                  <a:spcPct val="100000"/>
                </a:lnSpc>
                <a:spcBef>
                  <a:spcPts val="90"/>
                </a:spcBef>
              </a:pPr>
              <a:r>
                <a:rPr sz="1400" b="1" spc="-5" dirty="0">
                  <a:latin typeface="Calibri"/>
                  <a:cs typeface="Calibri"/>
                </a:rPr>
                <a:t>Decoder</a:t>
              </a:r>
              <a:r>
                <a:rPr sz="1400" b="1" spc="-80" dirty="0">
                  <a:latin typeface="Calibri"/>
                  <a:cs typeface="Calibri"/>
                </a:rPr>
                <a:t> </a:t>
              </a:r>
              <a:r>
                <a:rPr sz="1400" b="1" spc="-15" dirty="0">
                  <a:latin typeface="Calibri"/>
                  <a:cs typeface="Calibri"/>
                </a:rPr>
                <a:t>for  </a:t>
              </a:r>
              <a:r>
                <a:rPr sz="1400" b="1" spc="-35" dirty="0">
                  <a:latin typeface="Calibri"/>
                  <a:cs typeface="Calibri"/>
                </a:rPr>
                <a:t>Task</a:t>
              </a:r>
              <a:r>
                <a:rPr sz="1400" b="1" spc="-75" dirty="0">
                  <a:latin typeface="Calibri"/>
                  <a:cs typeface="Calibri"/>
                </a:rPr>
                <a:t> </a:t>
              </a:r>
              <a:r>
                <a:rPr sz="1400" b="1" spc="-5" dirty="0">
                  <a:latin typeface="Calibri"/>
                  <a:cs typeface="Calibri"/>
                </a:rPr>
                <a:t>one</a:t>
              </a:r>
              <a:endParaRPr sz="1400">
                <a:latin typeface="Calibri"/>
                <a:cs typeface="Calibri"/>
              </a:endParaRPr>
            </a:p>
          </p:txBody>
        </p:sp>
        <p:sp>
          <p:nvSpPr>
            <p:cNvPr id="56" name="object 51"/>
            <p:cNvSpPr/>
            <p:nvPr/>
          </p:nvSpPr>
          <p:spPr>
            <a:xfrm>
              <a:off x="2730888" y="1949009"/>
              <a:ext cx="147320" cy="0"/>
            </a:xfrm>
            <a:custGeom>
              <a:avLst/>
              <a:gdLst/>
              <a:ahLst/>
              <a:cxnLst/>
              <a:rect l="l" t="t" r="r" b="b"/>
              <a:pathLst>
                <a:path w="147319">
                  <a:moveTo>
                    <a:pt x="0" y="0"/>
                  </a:moveTo>
                  <a:lnTo>
                    <a:pt x="146698" y="0"/>
                  </a:lnTo>
                </a:path>
              </a:pathLst>
            </a:custGeom>
            <a:ln w="14633">
              <a:solidFill>
                <a:srgbClr val="262626"/>
              </a:solidFill>
            </a:ln>
          </p:spPr>
          <p:txBody>
            <a:bodyPr wrap="square" lIns="0" tIns="0" rIns="0" bIns="0" rtlCol="0"/>
            <a:lstStyle/>
            <a:p>
              <a:endParaRPr/>
            </a:p>
          </p:txBody>
        </p:sp>
        <p:sp>
          <p:nvSpPr>
            <p:cNvPr id="57" name="object 52"/>
            <p:cNvSpPr/>
            <p:nvPr/>
          </p:nvSpPr>
          <p:spPr>
            <a:xfrm>
              <a:off x="2463604" y="1949009"/>
              <a:ext cx="149225" cy="0"/>
            </a:xfrm>
            <a:custGeom>
              <a:avLst/>
              <a:gdLst/>
              <a:ahLst/>
              <a:cxnLst/>
              <a:rect l="l" t="t" r="r" b="b"/>
              <a:pathLst>
                <a:path w="149225">
                  <a:moveTo>
                    <a:pt x="0" y="0"/>
                  </a:moveTo>
                  <a:lnTo>
                    <a:pt x="148971" y="0"/>
                  </a:lnTo>
                </a:path>
              </a:pathLst>
            </a:custGeom>
            <a:ln w="14633">
              <a:solidFill>
                <a:srgbClr val="262626"/>
              </a:solidFill>
            </a:ln>
          </p:spPr>
          <p:txBody>
            <a:bodyPr wrap="square" lIns="0" tIns="0" rIns="0" bIns="0" rtlCol="0"/>
            <a:lstStyle/>
            <a:p>
              <a:endParaRPr/>
            </a:p>
          </p:txBody>
        </p:sp>
        <p:sp>
          <p:nvSpPr>
            <p:cNvPr id="58" name="object 53"/>
            <p:cNvSpPr/>
            <p:nvPr/>
          </p:nvSpPr>
          <p:spPr>
            <a:xfrm>
              <a:off x="2612575" y="1885190"/>
              <a:ext cx="118745" cy="119380"/>
            </a:xfrm>
            <a:custGeom>
              <a:avLst/>
              <a:gdLst/>
              <a:ahLst/>
              <a:cxnLst/>
              <a:rect l="l" t="t" r="r" b="b"/>
              <a:pathLst>
                <a:path w="118744"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59" name="object 54"/>
            <p:cNvSpPr/>
            <p:nvPr/>
          </p:nvSpPr>
          <p:spPr>
            <a:xfrm>
              <a:off x="2612575" y="1885190"/>
              <a:ext cx="118745" cy="119380"/>
            </a:xfrm>
            <a:custGeom>
              <a:avLst/>
              <a:gdLst/>
              <a:ahLst/>
              <a:cxnLst/>
              <a:rect l="l" t="t" r="r" b="b"/>
              <a:pathLst>
                <a:path w="118744"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60" name="object 55"/>
            <p:cNvSpPr txBox="1"/>
            <p:nvPr/>
          </p:nvSpPr>
          <p:spPr>
            <a:xfrm>
              <a:off x="2908526" y="1758187"/>
              <a:ext cx="135255" cy="238125"/>
            </a:xfrm>
            <a:prstGeom prst="rect">
              <a:avLst/>
            </a:prstGeom>
          </p:spPr>
          <p:txBody>
            <a:bodyPr vert="horz" wrap="square" lIns="0" tIns="11430" rIns="0" bIns="0" rtlCol="0">
              <a:spAutoFit/>
            </a:bodyPr>
            <a:lstStyle/>
            <a:p>
              <a:pPr>
                <a:lnSpc>
                  <a:spcPct val="100000"/>
                </a:lnSpc>
                <a:spcBef>
                  <a:spcPts val="90"/>
                </a:spcBef>
              </a:pPr>
              <a:r>
                <a:rPr sz="1400" spc="-10" dirty="0">
                  <a:latin typeface="Calibri"/>
                  <a:cs typeface="Calibri"/>
                </a:rPr>
                <a:t>…</a:t>
              </a:r>
              <a:endParaRPr sz="1400">
                <a:latin typeface="Calibri"/>
                <a:cs typeface="Calibri"/>
              </a:endParaRPr>
            </a:p>
          </p:txBody>
        </p:sp>
        <p:sp>
          <p:nvSpPr>
            <p:cNvPr id="61" name="object 56"/>
            <p:cNvSpPr/>
            <p:nvPr/>
          </p:nvSpPr>
          <p:spPr>
            <a:xfrm>
              <a:off x="2272048" y="2131827"/>
              <a:ext cx="476250" cy="165735"/>
            </a:xfrm>
            <a:custGeom>
              <a:avLst/>
              <a:gdLst/>
              <a:ahLst/>
              <a:cxnLst/>
              <a:rect l="l" t="t" r="r" b="b"/>
              <a:pathLst>
                <a:path w="476250" h="165735">
                  <a:moveTo>
                    <a:pt x="476017" y="165341"/>
                  </a:moveTo>
                  <a:lnTo>
                    <a:pt x="0" y="0"/>
                  </a:lnTo>
                </a:path>
              </a:pathLst>
            </a:custGeom>
            <a:ln w="6350">
              <a:solidFill>
                <a:srgbClr val="000000"/>
              </a:solidFill>
            </a:ln>
          </p:spPr>
          <p:txBody>
            <a:bodyPr wrap="square" lIns="0" tIns="0" rIns="0" bIns="0" rtlCol="0"/>
            <a:lstStyle/>
            <a:p>
              <a:endParaRPr/>
            </a:p>
          </p:txBody>
        </p:sp>
        <p:sp>
          <p:nvSpPr>
            <p:cNvPr id="62" name="object 57"/>
            <p:cNvSpPr/>
            <p:nvPr/>
          </p:nvSpPr>
          <p:spPr>
            <a:xfrm>
              <a:off x="2748065" y="2145328"/>
              <a:ext cx="560070" cy="152400"/>
            </a:xfrm>
            <a:custGeom>
              <a:avLst/>
              <a:gdLst/>
              <a:ahLst/>
              <a:cxnLst/>
              <a:rect l="l" t="t" r="r" b="b"/>
              <a:pathLst>
                <a:path w="560070" h="152400">
                  <a:moveTo>
                    <a:pt x="0" y="151840"/>
                  </a:moveTo>
                  <a:lnTo>
                    <a:pt x="559699" y="0"/>
                  </a:lnTo>
                </a:path>
              </a:pathLst>
            </a:custGeom>
            <a:ln w="6350">
              <a:solidFill>
                <a:srgbClr val="000000"/>
              </a:solidFill>
            </a:ln>
          </p:spPr>
          <p:txBody>
            <a:bodyPr wrap="square" lIns="0" tIns="0" rIns="0" bIns="0" rtlCol="0"/>
            <a:lstStyle/>
            <a:p>
              <a:endParaRPr/>
            </a:p>
          </p:txBody>
        </p:sp>
        <p:sp>
          <p:nvSpPr>
            <p:cNvPr id="63" name="object 58"/>
            <p:cNvSpPr txBox="1"/>
            <p:nvPr/>
          </p:nvSpPr>
          <p:spPr>
            <a:xfrm>
              <a:off x="2184830" y="1785619"/>
              <a:ext cx="205104" cy="238125"/>
            </a:xfrm>
            <a:prstGeom prst="rect">
              <a:avLst/>
            </a:prstGeom>
          </p:spPr>
          <p:txBody>
            <a:bodyPr vert="horz" wrap="square" lIns="0" tIns="11430" rIns="0" bIns="0" rtlCol="0">
              <a:spAutoFit/>
            </a:bodyPr>
            <a:lstStyle/>
            <a:p>
              <a:pPr marL="25400">
                <a:lnSpc>
                  <a:spcPct val="100000"/>
                </a:lnSpc>
                <a:spcBef>
                  <a:spcPts val="90"/>
                </a:spcBef>
              </a:pPr>
              <a:r>
                <a:rPr sz="1400" spc="5" dirty="0">
                  <a:latin typeface="Calibri"/>
                  <a:cs typeface="Calibri"/>
                </a:rPr>
                <a:t>y</a:t>
              </a:r>
              <a:r>
                <a:rPr sz="1350" spc="7" baseline="-21604" dirty="0">
                  <a:latin typeface="Calibri"/>
                  <a:cs typeface="Calibri"/>
                </a:rPr>
                <a:t>1</a:t>
              </a:r>
              <a:endParaRPr sz="1350" baseline="-21604">
                <a:latin typeface="Calibri"/>
                <a:cs typeface="Calibri"/>
              </a:endParaRPr>
            </a:p>
          </p:txBody>
        </p:sp>
        <p:sp>
          <p:nvSpPr>
            <p:cNvPr id="64" name="object 59"/>
            <p:cNvSpPr txBox="1"/>
            <p:nvPr/>
          </p:nvSpPr>
          <p:spPr>
            <a:xfrm>
              <a:off x="3225872" y="1785619"/>
              <a:ext cx="207010" cy="238125"/>
            </a:xfrm>
            <a:prstGeom prst="rect">
              <a:avLst/>
            </a:prstGeom>
          </p:spPr>
          <p:txBody>
            <a:bodyPr vert="horz" wrap="square" lIns="0" tIns="11430" rIns="0" bIns="0" rtlCol="0">
              <a:spAutoFit/>
            </a:bodyPr>
            <a:lstStyle/>
            <a:p>
              <a:pPr marL="25400">
                <a:lnSpc>
                  <a:spcPct val="100000"/>
                </a:lnSpc>
                <a:spcBef>
                  <a:spcPts val="90"/>
                </a:spcBef>
              </a:pPr>
              <a:r>
                <a:rPr sz="1400" spc="10" dirty="0">
                  <a:latin typeface="Calibri"/>
                  <a:cs typeface="Calibri"/>
                </a:rPr>
                <a:t>y</a:t>
              </a:r>
              <a:r>
                <a:rPr sz="1350" spc="15" baseline="-21604" dirty="0">
                  <a:latin typeface="Calibri"/>
                  <a:cs typeface="Calibri"/>
                </a:rPr>
                <a:t>n</a:t>
              </a:r>
              <a:endParaRPr sz="1350" baseline="-21604">
                <a:latin typeface="Calibri"/>
                <a:cs typeface="Calibri"/>
              </a:endParaRPr>
            </a:p>
          </p:txBody>
        </p:sp>
        <p:sp>
          <p:nvSpPr>
            <p:cNvPr id="65" name="object 60"/>
            <p:cNvSpPr/>
            <p:nvPr/>
          </p:nvSpPr>
          <p:spPr>
            <a:xfrm>
              <a:off x="2688907" y="2297168"/>
              <a:ext cx="118745" cy="119380"/>
            </a:xfrm>
            <a:custGeom>
              <a:avLst/>
              <a:gdLst/>
              <a:ahLst/>
              <a:cxnLst/>
              <a:rect l="l" t="t" r="r" b="b"/>
              <a:pathLst>
                <a:path w="118744" h="119380">
                  <a:moveTo>
                    <a:pt x="0" y="119351"/>
                  </a:moveTo>
                  <a:lnTo>
                    <a:pt x="118312" y="119351"/>
                  </a:lnTo>
                  <a:lnTo>
                    <a:pt x="118312" y="0"/>
                  </a:lnTo>
                  <a:lnTo>
                    <a:pt x="0" y="0"/>
                  </a:lnTo>
                  <a:lnTo>
                    <a:pt x="0" y="119351"/>
                  </a:lnTo>
                  <a:close/>
                </a:path>
              </a:pathLst>
            </a:custGeom>
            <a:solidFill>
              <a:srgbClr val="000000"/>
            </a:solidFill>
          </p:spPr>
          <p:txBody>
            <a:bodyPr wrap="square" lIns="0" tIns="0" rIns="0" bIns="0" rtlCol="0"/>
            <a:lstStyle/>
            <a:p>
              <a:endParaRPr/>
            </a:p>
          </p:txBody>
        </p:sp>
        <p:sp>
          <p:nvSpPr>
            <p:cNvPr id="66" name="object 61"/>
            <p:cNvSpPr/>
            <p:nvPr/>
          </p:nvSpPr>
          <p:spPr>
            <a:xfrm>
              <a:off x="2688907" y="2297168"/>
              <a:ext cx="118745" cy="119380"/>
            </a:xfrm>
            <a:custGeom>
              <a:avLst/>
              <a:gdLst/>
              <a:ahLst/>
              <a:cxnLst/>
              <a:rect l="l" t="t" r="r" b="b"/>
              <a:pathLst>
                <a:path w="118744" h="119380">
                  <a:moveTo>
                    <a:pt x="0" y="0"/>
                  </a:moveTo>
                  <a:lnTo>
                    <a:pt x="118313" y="0"/>
                  </a:lnTo>
                  <a:lnTo>
                    <a:pt x="118313" y="119352"/>
                  </a:lnTo>
                  <a:lnTo>
                    <a:pt x="0" y="119352"/>
                  </a:lnTo>
                  <a:lnTo>
                    <a:pt x="0" y="0"/>
                  </a:lnTo>
                  <a:close/>
                </a:path>
              </a:pathLst>
            </a:custGeom>
            <a:ln w="6350">
              <a:solidFill>
                <a:srgbClr val="000000"/>
              </a:solidFill>
            </a:ln>
          </p:spPr>
          <p:txBody>
            <a:bodyPr wrap="square" lIns="0" tIns="0" rIns="0" bIns="0" rtlCol="0"/>
            <a:lstStyle/>
            <a:p>
              <a:endParaRPr/>
            </a:p>
          </p:txBody>
        </p:sp>
        <p:sp>
          <p:nvSpPr>
            <p:cNvPr id="67" name="object 62"/>
            <p:cNvSpPr/>
            <p:nvPr/>
          </p:nvSpPr>
          <p:spPr>
            <a:xfrm>
              <a:off x="2748052" y="2416512"/>
              <a:ext cx="545465" cy="354330"/>
            </a:xfrm>
            <a:custGeom>
              <a:avLst/>
              <a:gdLst/>
              <a:ahLst/>
              <a:cxnLst/>
              <a:rect l="l" t="t" r="r" b="b"/>
              <a:pathLst>
                <a:path w="545464" h="354330">
                  <a:moveTo>
                    <a:pt x="10579" y="6847"/>
                  </a:moveTo>
                  <a:lnTo>
                    <a:pt x="13424" y="12470"/>
                  </a:lnTo>
                  <a:lnTo>
                    <a:pt x="541629" y="354316"/>
                  </a:lnTo>
                  <a:lnTo>
                    <a:pt x="545078" y="348984"/>
                  </a:lnTo>
                  <a:lnTo>
                    <a:pt x="16874" y="7138"/>
                  </a:lnTo>
                  <a:lnTo>
                    <a:pt x="10579" y="6847"/>
                  </a:lnTo>
                  <a:close/>
                </a:path>
                <a:path w="545464" h="354330">
                  <a:moveTo>
                    <a:pt x="0" y="0"/>
                  </a:moveTo>
                  <a:lnTo>
                    <a:pt x="43069" y="85139"/>
                  </a:lnTo>
                  <a:lnTo>
                    <a:pt x="44979" y="85766"/>
                  </a:lnTo>
                  <a:lnTo>
                    <a:pt x="48108" y="84183"/>
                  </a:lnTo>
                  <a:lnTo>
                    <a:pt x="48734" y="82273"/>
                  </a:lnTo>
                  <a:lnTo>
                    <a:pt x="13424" y="12470"/>
                  </a:lnTo>
                  <a:lnTo>
                    <a:pt x="3564" y="6089"/>
                  </a:lnTo>
                  <a:lnTo>
                    <a:pt x="7015" y="758"/>
                  </a:lnTo>
                  <a:lnTo>
                    <a:pt x="16355" y="758"/>
                  </a:lnTo>
                  <a:lnTo>
                    <a:pt x="0" y="0"/>
                  </a:lnTo>
                  <a:close/>
                </a:path>
                <a:path w="545464" h="354330">
                  <a:moveTo>
                    <a:pt x="7015" y="758"/>
                  </a:moveTo>
                  <a:lnTo>
                    <a:pt x="3564" y="6089"/>
                  </a:lnTo>
                  <a:lnTo>
                    <a:pt x="13424" y="12470"/>
                  </a:lnTo>
                  <a:lnTo>
                    <a:pt x="10579" y="6847"/>
                  </a:lnTo>
                  <a:lnTo>
                    <a:pt x="5143" y="6595"/>
                  </a:lnTo>
                  <a:lnTo>
                    <a:pt x="8122" y="1990"/>
                  </a:lnTo>
                  <a:lnTo>
                    <a:pt x="8918" y="1990"/>
                  </a:lnTo>
                  <a:lnTo>
                    <a:pt x="7015" y="758"/>
                  </a:lnTo>
                  <a:close/>
                </a:path>
                <a:path w="545464" h="354330">
                  <a:moveTo>
                    <a:pt x="16355" y="758"/>
                  </a:moveTo>
                  <a:lnTo>
                    <a:pt x="7015" y="758"/>
                  </a:lnTo>
                  <a:lnTo>
                    <a:pt x="16874" y="7138"/>
                  </a:lnTo>
                  <a:lnTo>
                    <a:pt x="95016" y="10760"/>
                  </a:lnTo>
                  <a:lnTo>
                    <a:pt x="96502" y="9406"/>
                  </a:lnTo>
                  <a:lnTo>
                    <a:pt x="96664" y="5904"/>
                  </a:lnTo>
                  <a:lnTo>
                    <a:pt x="95310" y="4418"/>
                  </a:lnTo>
                  <a:lnTo>
                    <a:pt x="16355" y="758"/>
                  </a:lnTo>
                  <a:close/>
                </a:path>
                <a:path w="545464" h="354330">
                  <a:moveTo>
                    <a:pt x="8918" y="1990"/>
                  </a:moveTo>
                  <a:lnTo>
                    <a:pt x="8122" y="1990"/>
                  </a:lnTo>
                  <a:lnTo>
                    <a:pt x="10579" y="6847"/>
                  </a:lnTo>
                  <a:lnTo>
                    <a:pt x="16874" y="7138"/>
                  </a:lnTo>
                  <a:lnTo>
                    <a:pt x="8918" y="1990"/>
                  </a:lnTo>
                  <a:close/>
                </a:path>
                <a:path w="545464" h="354330">
                  <a:moveTo>
                    <a:pt x="8122" y="1990"/>
                  </a:moveTo>
                  <a:lnTo>
                    <a:pt x="5143" y="6595"/>
                  </a:lnTo>
                  <a:lnTo>
                    <a:pt x="10579" y="6847"/>
                  </a:lnTo>
                  <a:lnTo>
                    <a:pt x="8122" y="1990"/>
                  </a:lnTo>
                  <a:close/>
                </a:path>
              </a:pathLst>
            </a:custGeom>
            <a:solidFill>
              <a:srgbClr val="000000"/>
            </a:solidFill>
          </p:spPr>
          <p:txBody>
            <a:bodyPr wrap="square" lIns="0" tIns="0" rIns="0" bIns="0" rtlCol="0"/>
            <a:lstStyle/>
            <a:p>
              <a:endParaRPr/>
            </a:p>
          </p:txBody>
        </p:sp>
        <p:sp>
          <p:nvSpPr>
            <p:cNvPr id="68" name="object 63"/>
            <p:cNvSpPr txBox="1"/>
            <p:nvPr/>
          </p:nvSpPr>
          <p:spPr>
            <a:xfrm>
              <a:off x="2695436" y="5287771"/>
              <a:ext cx="981710" cy="451484"/>
            </a:xfrm>
            <a:prstGeom prst="rect">
              <a:avLst/>
            </a:prstGeom>
          </p:spPr>
          <p:txBody>
            <a:bodyPr vert="horz" wrap="square" lIns="0" tIns="11430" rIns="0" bIns="0" rtlCol="0">
              <a:spAutoFit/>
            </a:bodyPr>
            <a:lstStyle/>
            <a:p>
              <a:pPr marR="5080" indent="66675">
                <a:lnSpc>
                  <a:spcPct val="100000"/>
                </a:lnSpc>
                <a:spcBef>
                  <a:spcPts val="90"/>
                </a:spcBef>
              </a:pPr>
              <a:r>
                <a:rPr sz="1400" b="1" spc="-5" dirty="0">
                  <a:latin typeface="Calibri"/>
                  <a:cs typeface="Calibri"/>
                </a:rPr>
                <a:t>Emb</a:t>
              </a:r>
              <a:r>
                <a:rPr sz="1400" b="1" spc="-10" dirty="0">
                  <a:latin typeface="Calibri"/>
                  <a:cs typeface="Calibri"/>
                </a:rPr>
                <a:t>e</a:t>
              </a:r>
              <a:r>
                <a:rPr sz="1400" b="1" spc="-5" dirty="0">
                  <a:latin typeface="Calibri"/>
                  <a:cs typeface="Calibri"/>
                </a:rPr>
                <a:t>dd</a:t>
              </a:r>
              <a:r>
                <a:rPr sz="1400" b="1" dirty="0">
                  <a:latin typeface="Calibri"/>
                  <a:cs typeface="Calibri"/>
                </a:rPr>
                <a:t>i</a:t>
              </a:r>
              <a:r>
                <a:rPr sz="1400" b="1" spc="-5" dirty="0">
                  <a:latin typeface="Calibri"/>
                  <a:cs typeface="Calibri"/>
                </a:rPr>
                <a:t>ngs  </a:t>
              </a:r>
              <a:r>
                <a:rPr sz="1400" b="1" spc="-10" dirty="0">
                  <a:latin typeface="Calibri"/>
                  <a:cs typeface="Calibri"/>
                </a:rPr>
                <a:t>Lookup</a:t>
              </a:r>
              <a:r>
                <a:rPr sz="1400" b="1" spc="-75" dirty="0">
                  <a:latin typeface="Calibri"/>
                  <a:cs typeface="Calibri"/>
                </a:rPr>
                <a:t> </a:t>
              </a:r>
              <a:r>
                <a:rPr sz="1400" b="1" spc="-25" dirty="0">
                  <a:latin typeface="Calibri"/>
                  <a:cs typeface="Calibri"/>
                </a:rPr>
                <a:t>Table</a:t>
              </a:r>
              <a:endParaRPr sz="1400">
                <a:latin typeface="Calibri"/>
                <a:cs typeface="Calibri"/>
              </a:endParaRPr>
            </a:p>
          </p:txBody>
        </p:sp>
        <p:sp>
          <p:nvSpPr>
            <p:cNvPr id="69" name="object 64"/>
            <p:cNvSpPr/>
            <p:nvPr/>
          </p:nvSpPr>
          <p:spPr>
            <a:xfrm>
              <a:off x="2957043" y="6191632"/>
              <a:ext cx="2957830" cy="468630"/>
            </a:xfrm>
            <a:custGeom>
              <a:avLst/>
              <a:gdLst/>
              <a:ahLst/>
              <a:cxnLst/>
              <a:rect l="l" t="t" r="r" b="b"/>
              <a:pathLst>
                <a:path w="2957829" h="468629">
                  <a:moveTo>
                    <a:pt x="0" y="78088"/>
                  </a:moveTo>
                  <a:lnTo>
                    <a:pt x="6136" y="47692"/>
                  </a:lnTo>
                  <a:lnTo>
                    <a:pt x="22871" y="22871"/>
                  </a:lnTo>
                  <a:lnTo>
                    <a:pt x="47692" y="6136"/>
                  </a:lnTo>
                  <a:lnTo>
                    <a:pt x="78087" y="0"/>
                  </a:lnTo>
                  <a:lnTo>
                    <a:pt x="2879684" y="0"/>
                  </a:lnTo>
                  <a:lnTo>
                    <a:pt x="2910079" y="6136"/>
                  </a:lnTo>
                  <a:lnTo>
                    <a:pt x="2934900" y="22871"/>
                  </a:lnTo>
                  <a:lnTo>
                    <a:pt x="2951635" y="47692"/>
                  </a:lnTo>
                  <a:lnTo>
                    <a:pt x="2957772" y="78088"/>
                  </a:lnTo>
                  <a:lnTo>
                    <a:pt x="2957772" y="390425"/>
                  </a:lnTo>
                  <a:lnTo>
                    <a:pt x="2951635" y="420821"/>
                  </a:lnTo>
                  <a:lnTo>
                    <a:pt x="2934900" y="445642"/>
                  </a:lnTo>
                  <a:lnTo>
                    <a:pt x="2910079" y="462377"/>
                  </a:lnTo>
                  <a:lnTo>
                    <a:pt x="2879684" y="468514"/>
                  </a:lnTo>
                  <a:lnTo>
                    <a:pt x="78087" y="468514"/>
                  </a:lnTo>
                  <a:lnTo>
                    <a:pt x="47692" y="462377"/>
                  </a:lnTo>
                  <a:lnTo>
                    <a:pt x="22871" y="445642"/>
                  </a:lnTo>
                  <a:lnTo>
                    <a:pt x="6136" y="420821"/>
                  </a:lnTo>
                  <a:lnTo>
                    <a:pt x="0" y="390425"/>
                  </a:lnTo>
                  <a:lnTo>
                    <a:pt x="0" y="78088"/>
                  </a:lnTo>
                  <a:close/>
                </a:path>
              </a:pathLst>
            </a:custGeom>
            <a:ln w="6350">
              <a:solidFill>
                <a:srgbClr val="000000"/>
              </a:solidFill>
            </a:ln>
          </p:spPr>
          <p:txBody>
            <a:bodyPr wrap="square" lIns="0" tIns="0" rIns="0" bIns="0" rtlCol="0"/>
            <a:lstStyle/>
            <a:p>
              <a:endParaRPr/>
            </a:p>
          </p:txBody>
        </p:sp>
        <p:sp>
          <p:nvSpPr>
            <p:cNvPr id="70" name="object 65"/>
            <p:cNvSpPr txBox="1"/>
            <p:nvPr/>
          </p:nvSpPr>
          <p:spPr>
            <a:xfrm>
              <a:off x="3171414" y="6165596"/>
              <a:ext cx="421005" cy="451484"/>
            </a:xfrm>
            <a:prstGeom prst="rect">
              <a:avLst/>
            </a:prstGeom>
          </p:spPr>
          <p:txBody>
            <a:bodyPr vert="horz" wrap="square" lIns="0" tIns="11430" rIns="0" bIns="0" rtlCol="0">
              <a:spAutoFit/>
            </a:bodyPr>
            <a:lstStyle/>
            <a:p>
              <a:pPr marL="79375" marR="5080" indent="-67310">
                <a:lnSpc>
                  <a:spcPct val="100000"/>
                </a:lnSpc>
                <a:spcBef>
                  <a:spcPts val="90"/>
                </a:spcBef>
              </a:pPr>
              <a:r>
                <a:rPr sz="1400" b="1" spc="-5" dirty="0">
                  <a:latin typeface="Calibri"/>
                  <a:cs typeface="Calibri"/>
                </a:rPr>
                <a:t>Input  d</a:t>
              </a:r>
              <a:r>
                <a:rPr sz="1400" b="1" spc="-20" dirty="0">
                  <a:latin typeface="Calibri"/>
                  <a:cs typeface="Calibri"/>
                </a:rPr>
                <a:t>a</a:t>
              </a:r>
              <a:r>
                <a:rPr sz="1400" b="1" spc="-15" dirty="0">
                  <a:latin typeface="Calibri"/>
                  <a:cs typeface="Calibri"/>
                </a:rPr>
                <a:t>t</a:t>
              </a:r>
              <a:r>
                <a:rPr sz="1400" b="1" spc="-5" dirty="0">
                  <a:latin typeface="Calibri"/>
                  <a:cs typeface="Calibri"/>
                </a:rPr>
                <a:t>a</a:t>
              </a:r>
              <a:endParaRPr sz="1400">
                <a:latin typeface="Calibri"/>
                <a:cs typeface="Calibri"/>
              </a:endParaRPr>
            </a:p>
          </p:txBody>
        </p:sp>
        <p:sp>
          <p:nvSpPr>
            <p:cNvPr id="71" name="object 66"/>
            <p:cNvSpPr txBox="1"/>
            <p:nvPr/>
          </p:nvSpPr>
          <p:spPr>
            <a:xfrm>
              <a:off x="3826958" y="6232652"/>
              <a:ext cx="33655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w</a:t>
              </a:r>
              <a:r>
                <a:rPr sz="900" spc="5" dirty="0">
                  <a:latin typeface="Calibri"/>
                  <a:cs typeface="Calibri"/>
                </a:rPr>
                <a:t>(1)</a:t>
              </a:r>
              <a:endParaRPr sz="900">
                <a:latin typeface="Calibri"/>
                <a:cs typeface="Calibri"/>
              </a:endParaRPr>
            </a:p>
          </p:txBody>
        </p:sp>
        <p:sp>
          <p:nvSpPr>
            <p:cNvPr id="72" name="object 67"/>
            <p:cNvSpPr txBox="1"/>
            <p:nvPr/>
          </p:nvSpPr>
          <p:spPr>
            <a:xfrm>
              <a:off x="4320217" y="6287515"/>
              <a:ext cx="270510" cy="238125"/>
            </a:xfrm>
            <a:prstGeom prst="rect">
              <a:avLst/>
            </a:prstGeom>
          </p:spPr>
          <p:txBody>
            <a:bodyPr vert="horz" wrap="square" lIns="0" tIns="11430" rIns="0" bIns="0" rtlCol="0">
              <a:spAutoFit/>
            </a:bodyPr>
            <a:lstStyle/>
            <a:p>
              <a:pPr marL="12700">
                <a:lnSpc>
                  <a:spcPct val="100000"/>
                </a:lnSpc>
                <a:spcBef>
                  <a:spcPts val="90"/>
                </a:spcBef>
              </a:pPr>
              <a:r>
                <a:rPr sz="1400" spc="-10" dirty="0">
                  <a:latin typeface="Calibri"/>
                  <a:cs typeface="Calibri"/>
                </a:rPr>
                <a:t>……</a:t>
              </a:r>
              <a:endParaRPr sz="1400">
                <a:latin typeface="Calibri"/>
                <a:cs typeface="Calibri"/>
              </a:endParaRPr>
            </a:p>
          </p:txBody>
        </p:sp>
        <p:sp>
          <p:nvSpPr>
            <p:cNvPr id="73" name="object 68"/>
            <p:cNvSpPr txBox="1"/>
            <p:nvPr/>
          </p:nvSpPr>
          <p:spPr>
            <a:xfrm>
              <a:off x="4849013" y="6232652"/>
              <a:ext cx="434975"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w</a:t>
              </a:r>
              <a:r>
                <a:rPr sz="900" spc="5" dirty="0">
                  <a:latin typeface="Calibri"/>
                  <a:cs typeface="Calibri"/>
                </a:rPr>
                <a:t>(n-1)</a:t>
              </a:r>
              <a:endParaRPr sz="900">
                <a:latin typeface="Calibri"/>
                <a:cs typeface="Calibri"/>
              </a:endParaRPr>
            </a:p>
          </p:txBody>
        </p:sp>
        <p:sp>
          <p:nvSpPr>
            <p:cNvPr id="74" name="object 69"/>
            <p:cNvSpPr txBox="1"/>
            <p:nvPr/>
          </p:nvSpPr>
          <p:spPr>
            <a:xfrm>
              <a:off x="5365682" y="6232652"/>
              <a:ext cx="337820" cy="238125"/>
            </a:xfrm>
            <a:prstGeom prst="rect">
              <a:avLst/>
            </a:prstGeom>
          </p:spPr>
          <p:txBody>
            <a:bodyPr vert="horz" wrap="square" lIns="0" tIns="11430" rIns="0" bIns="0" rtlCol="0">
              <a:spAutoFit/>
            </a:bodyPr>
            <a:lstStyle/>
            <a:p>
              <a:pPr marL="38100">
                <a:lnSpc>
                  <a:spcPct val="100000"/>
                </a:lnSpc>
                <a:spcBef>
                  <a:spcPts val="90"/>
                </a:spcBef>
              </a:pPr>
              <a:r>
                <a:rPr sz="2100" spc="7" baseline="-17857" dirty="0">
                  <a:latin typeface="Calibri"/>
                  <a:cs typeface="Calibri"/>
                </a:rPr>
                <a:t>w</a:t>
              </a:r>
              <a:r>
                <a:rPr sz="900" spc="5" dirty="0">
                  <a:latin typeface="Calibri"/>
                  <a:cs typeface="Calibri"/>
                </a:rPr>
                <a:t>(n)</a:t>
              </a:r>
              <a:endParaRPr sz="900">
                <a:latin typeface="Calibri"/>
                <a:cs typeface="Calibri"/>
              </a:endParaRPr>
            </a:p>
          </p:txBody>
        </p:sp>
        <p:sp>
          <p:nvSpPr>
            <p:cNvPr id="75" name="object 70"/>
            <p:cNvSpPr/>
            <p:nvPr/>
          </p:nvSpPr>
          <p:spPr>
            <a:xfrm>
              <a:off x="4407458" y="6083195"/>
              <a:ext cx="99777" cy="179580"/>
            </a:xfrm>
            <a:prstGeom prst="rect">
              <a:avLst/>
            </a:prstGeom>
            <a:blipFill>
              <a:blip r:embed="rId4" cstate="print"/>
              <a:stretch>
                <a:fillRect/>
              </a:stretch>
            </a:blipFill>
          </p:spPr>
          <p:txBody>
            <a:bodyPr wrap="square" lIns="0" tIns="0" rIns="0" bIns="0" rtlCol="0"/>
            <a:lstStyle/>
            <a:p>
              <a:endParaRPr/>
            </a:p>
          </p:txBody>
        </p:sp>
        <p:sp>
          <p:nvSpPr>
            <p:cNvPr id="76" name="object 71"/>
            <p:cNvSpPr/>
            <p:nvPr/>
          </p:nvSpPr>
          <p:spPr>
            <a:xfrm>
              <a:off x="4353318" y="5068869"/>
              <a:ext cx="96520" cy="306705"/>
            </a:xfrm>
            <a:custGeom>
              <a:avLst/>
              <a:gdLst/>
              <a:ahLst/>
              <a:cxnLst/>
              <a:rect l="l" t="t" r="r" b="b"/>
              <a:pathLst>
                <a:path w="96520" h="306704">
                  <a:moveTo>
                    <a:pt x="48076" y="12603"/>
                  </a:moveTo>
                  <a:lnTo>
                    <a:pt x="44902" y="18045"/>
                  </a:lnTo>
                  <a:lnTo>
                    <a:pt x="44899" y="306086"/>
                  </a:lnTo>
                  <a:lnTo>
                    <a:pt x="51249" y="306086"/>
                  </a:lnTo>
                  <a:lnTo>
                    <a:pt x="51250" y="18045"/>
                  </a:lnTo>
                  <a:lnTo>
                    <a:pt x="48076" y="12603"/>
                  </a:lnTo>
                  <a:close/>
                </a:path>
                <a:path w="96520" h="306704">
                  <a:moveTo>
                    <a:pt x="48075" y="0"/>
                  </a:moveTo>
                  <a:lnTo>
                    <a:pt x="0" y="82416"/>
                  </a:lnTo>
                  <a:lnTo>
                    <a:pt x="511" y="84361"/>
                  </a:lnTo>
                  <a:lnTo>
                    <a:pt x="3540" y="86127"/>
                  </a:lnTo>
                  <a:lnTo>
                    <a:pt x="5485" y="85615"/>
                  </a:lnTo>
                  <a:lnTo>
                    <a:pt x="44900" y="18047"/>
                  </a:lnTo>
                  <a:lnTo>
                    <a:pt x="44900" y="6301"/>
                  </a:lnTo>
                  <a:lnTo>
                    <a:pt x="51751" y="6301"/>
                  </a:lnTo>
                  <a:lnTo>
                    <a:pt x="48075" y="0"/>
                  </a:lnTo>
                  <a:close/>
                </a:path>
                <a:path w="96520" h="306704">
                  <a:moveTo>
                    <a:pt x="51751" y="6301"/>
                  </a:moveTo>
                  <a:lnTo>
                    <a:pt x="51250" y="6301"/>
                  </a:lnTo>
                  <a:lnTo>
                    <a:pt x="51252" y="18047"/>
                  </a:lnTo>
                  <a:lnTo>
                    <a:pt x="90666" y="85615"/>
                  </a:lnTo>
                  <a:lnTo>
                    <a:pt x="92610" y="86127"/>
                  </a:lnTo>
                  <a:lnTo>
                    <a:pt x="95639" y="84361"/>
                  </a:lnTo>
                  <a:lnTo>
                    <a:pt x="96151" y="82416"/>
                  </a:lnTo>
                  <a:lnTo>
                    <a:pt x="51751" y="6301"/>
                  </a:lnTo>
                  <a:close/>
                </a:path>
                <a:path w="96520" h="306704">
                  <a:moveTo>
                    <a:pt x="51250" y="6301"/>
                  </a:moveTo>
                  <a:lnTo>
                    <a:pt x="44900" y="6301"/>
                  </a:lnTo>
                  <a:lnTo>
                    <a:pt x="44900" y="18047"/>
                  </a:lnTo>
                  <a:lnTo>
                    <a:pt x="48076" y="12603"/>
                  </a:lnTo>
                  <a:lnTo>
                    <a:pt x="45333" y="7901"/>
                  </a:lnTo>
                  <a:lnTo>
                    <a:pt x="51250" y="7901"/>
                  </a:lnTo>
                  <a:lnTo>
                    <a:pt x="51250" y="6301"/>
                  </a:lnTo>
                  <a:close/>
                </a:path>
                <a:path w="96520" h="306704">
                  <a:moveTo>
                    <a:pt x="51250" y="7901"/>
                  </a:moveTo>
                  <a:lnTo>
                    <a:pt x="50819" y="7901"/>
                  </a:lnTo>
                  <a:lnTo>
                    <a:pt x="48076" y="12603"/>
                  </a:lnTo>
                  <a:lnTo>
                    <a:pt x="51250" y="18045"/>
                  </a:lnTo>
                  <a:lnTo>
                    <a:pt x="51250" y="7901"/>
                  </a:lnTo>
                  <a:close/>
                </a:path>
                <a:path w="96520" h="306704">
                  <a:moveTo>
                    <a:pt x="50819" y="7901"/>
                  </a:moveTo>
                  <a:lnTo>
                    <a:pt x="45333" y="7901"/>
                  </a:lnTo>
                  <a:lnTo>
                    <a:pt x="48076" y="12603"/>
                  </a:lnTo>
                  <a:lnTo>
                    <a:pt x="50819" y="7901"/>
                  </a:lnTo>
                  <a:close/>
                </a:path>
              </a:pathLst>
            </a:custGeom>
            <a:solidFill>
              <a:srgbClr val="262626"/>
            </a:solidFill>
          </p:spPr>
          <p:txBody>
            <a:bodyPr wrap="square" lIns="0" tIns="0" rIns="0" bIns="0" rtlCol="0"/>
            <a:lstStyle/>
            <a:p>
              <a:endParaRPr/>
            </a:p>
          </p:txBody>
        </p:sp>
        <p:sp>
          <p:nvSpPr>
            <p:cNvPr id="77" name="object 72"/>
            <p:cNvSpPr/>
            <p:nvPr/>
          </p:nvSpPr>
          <p:spPr>
            <a:xfrm>
              <a:off x="2403444" y="2768163"/>
              <a:ext cx="1776095" cy="639445"/>
            </a:xfrm>
            <a:custGeom>
              <a:avLst/>
              <a:gdLst/>
              <a:ahLst/>
              <a:cxnLst/>
              <a:rect l="l" t="t" r="r" b="b"/>
              <a:pathLst>
                <a:path w="1776095" h="639445">
                  <a:moveTo>
                    <a:pt x="0" y="106542"/>
                  </a:moveTo>
                  <a:lnTo>
                    <a:pt x="8372" y="65071"/>
                  </a:lnTo>
                  <a:lnTo>
                    <a:pt x="31205" y="31205"/>
                  </a:lnTo>
                  <a:lnTo>
                    <a:pt x="65070" y="8372"/>
                  </a:lnTo>
                  <a:lnTo>
                    <a:pt x="106541" y="0"/>
                  </a:lnTo>
                  <a:lnTo>
                    <a:pt x="1669382" y="0"/>
                  </a:lnTo>
                  <a:lnTo>
                    <a:pt x="1710853" y="8372"/>
                  </a:lnTo>
                  <a:lnTo>
                    <a:pt x="1744718" y="31205"/>
                  </a:lnTo>
                  <a:lnTo>
                    <a:pt x="1767551" y="65071"/>
                  </a:lnTo>
                  <a:lnTo>
                    <a:pt x="1775924" y="106542"/>
                  </a:lnTo>
                  <a:lnTo>
                    <a:pt x="1775924" y="532694"/>
                  </a:lnTo>
                  <a:lnTo>
                    <a:pt x="1767551" y="574165"/>
                  </a:lnTo>
                  <a:lnTo>
                    <a:pt x="1744718" y="608031"/>
                  </a:lnTo>
                  <a:lnTo>
                    <a:pt x="1710853" y="630864"/>
                  </a:lnTo>
                  <a:lnTo>
                    <a:pt x="1669382" y="639237"/>
                  </a:lnTo>
                  <a:lnTo>
                    <a:pt x="106541" y="639237"/>
                  </a:lnTo>
                  <a:lnTo>
                    <a:pt x="65070" y="630864"/>
                  </a:lnTo>
                  <a:lnTo>
                    <a:pt x="31205" y="608031"/>
                  </a:lnTo>
                  <a:lnTo>
                    <a:pt x="8372" y="574165"/>
                  </a:lnTo>
                  <a:lnTo>
                    <a:pt x="0" y="532694"/>
                  </a:lnTo>
                  <a:lnTo>
                    <a:pt x="0" y="106542"/>
                  </a:lnTo>
                  <a:close/>
                </a:path>
              </a:pathLst>
            </a:custGeom>
            <a:ln w="9525">
              <a:solidFill>
                <a:srgbClr val="000000"/>
              </a:solidFill>
            </a:ln>
          </p:spPr>
          <p:txBody>
            <a:bodyPr wrap="square" lIns="0" tIns="0" rIns="0" bIns="0" rtlCol="0"/>
            <a:lstStyle/>
            <a:p>
              <a:endParaRPr/>
            </a:p>
          </p:txBody>
        </p:sp>
        <p:sp>
          <p:nvSpPr>
            <p:cNvPr id="78" name="object 73"/>
            <p:cNvSpPr/>
            <p:nvPr/>
          </p:nvSpPr>
          <p:spPr>
            <a:xfrm>
              <a:off x="3291392" y="3381481"/>
              <a:ext cx="1099185" cy="313055"/>
            </a:xfrm>
            <a:custGeom>
              <a:avLst/>
              <a:gdLst/>
              <a:ahLst/>
              <a:cxnLst/>
              <a:rect l="l" t="t" r="r" b="b"/>
              <a:pathLst>
                <a:path w="1099185" h="313054">
                  <a:moveTo>
                    <a:pt x="18264" y="27357"/>
                  </a:moveTo>
                  <a:lnTo>
                    <a:pt x="12201" y="29069"/>
                  </a:lnTo>
                  <a:lnTo>
                    <a:pt x="16676" y="33506"/>
                  </a:lnTo>
                  <a:lnTo>
                    <a:pt x="1097342" y="312907"/>
                  </a:lnTo>
                  <a:lnTo>
                    <a:pt x="1098932" y="306759"/>
                  </a:lnTo>
                  <a:lnTo>
                    <a:pt x="18264" y="27357"/>
                  </a:lnTo>
                  <a:close/>
                </a:path>
                <a:path w="1099185" h="313054">
                  <a:moveTo>
                    <a:pt x="91826" y="0"/>
                  </a:moveTo>
                  <a:lnTo>
                    <a:pt x="0" y="25914"/>
                  </a:lnTo>
                  <a:lnTo>
                    <a:pt x="67758" y="93090"/>
                  </a:lnTo>
                  <a:lnTo>
                    <a:pt x="69768" y="93082"/>
                  </a:lnTo>
                  <a:lnTo>
                    <a:pt x="72237" y="90591"/>
                  </a:lnTo>
                  <a:lnTo>
                    <a:pt x="72228" y="88581"/>
                  </a:lnTo>
                  <a:lnTo>
                    <a:pt x="16676" y="33506"/>
                  </a:lnTo>
                  <a:lnTo>
                    <a:pt x="5320" y="30570"/>
                  </a:lnTo>
                  <a:lnTo>
                    <a:pt x="6910" y="24422"/>
                  </a:lnTo>
                  <a:lnTo>
                    <a:pt x="28667" y="24422"/>
                  </a:lnTo>
                  <a:lnTo>
                    <a:pt x="93550" y="6111"/>
                  </a:lnTo>
                  <a:lnTo>
                    <a:pt x="94532" y="4356"/>
                  </a:lnTo>
                  <a:lnTo>
                    <a:pt x="93579" y="981"/>
                  </a:lnTo>
                  <a:lnTo>
                    <a:pt x="91826" y="0"/>
                  </a:lnTo>
                  <a:close/>
                </a:path>
                <a:path w="1099185" h="313054">
                  <a:moveTo>
                    <a:pt x="6910" y="24422"/>
                  </a:moveTo>
                  <a:lnTo>
                    <a:pt x="5320" y="30570"/>
                  </a:lnTo>
                  <a:lnTo>
                    <a:pt x="16676" y="33506"/>
                  </a:lnTo>
                  <a:lnTo>
                    <a:pt x="13692" y="30547"/>
                  </a:lnTo>
                  <a:lnTo>
                    <a:pt x="6963" y="30547"/>
                  </a:lnTo>
                  <a:lnTo>
                    <a:pt x="8336" y="25237"/>
                  </a:lnTo>
                  <a:lnTo>
                    <a:pt x="10063" y="25237"/>
                  </a:lnTo>
                  <a:lnTo>
                    <a:pt x="6910" y="24422"/>
                  </a:lnTo>
                  <a:close/>
                </a:path>
                <a:path w="1099185" h="313054">
                  <a:moveTo>
                    <a:pt x="8336" y="25237"/>
                  </a:moveTo>
                  <a:lnTo>
                    <a:pt x="6963" y="30547"/>
                  </a:lnTo>
                  <a:lnTo>
                    <a:pt x="12201" y="29069"/>
                  </a:lnTo>
                  <a:lnTo>
                    <a:pt x="8336" y="25237"/>
                  </a:lnTo>
                  <a:close/>
                </a:path>
                <a:path w="1099185" h="313054">
                  <a:moveTo>
                    <a:pt x="12201" y="29069"/>
                  </a:moveTo>
                  <a:lnTo>
                    <a:pt x="6963" y="30547"/>
                  </a:lnTo>
                  <a:lnTo>
                    <a:pt x="13692" y="30547"/>
                  </a:lnTo>
                  <a:lnTo>
                    <a:pt x="12201" y="29069"/>
                  </a:lnTo>
                  <a:close/>
                </a:path>
                <a:path w="1099185" h="313054">
                  <a:moveTo>
                    <a:pt x="10063" y="25237"/>
                  </a:moveTo>
                  <a:lnTo>
                    <a:pt x="8336" y="25237"/>
                  </a:lnTo>
                  <a:lnTo>
                    <a:pt x="12201" y="29069"/>
                  </a:lnTo>
                  <a:lnTo>
                    <a:pt x="18264" y="27357"/>
                  </a:lnTo>
                  <a:lnTo>
                    <a:pt x="10063" y="25237"/>
                  </a:lnTo>
                  <a:close/>
                </a:path>
                <a:path w="1099185" h="313054">
                  <a:moveTo>
                    <a:pt x="28667" y="24422"/>
                  </a:moveTo>
                  <a:lnTo>
                    <a:pt x="6910" y="24422"/>
                  </a:lnTo>
                  <a:lnTo>
                    <a:pt x="18264" y="27357"/>
                  </a:lnTo>
                  <a:lnTo>
                    <a:pt x="28667" y="24422"/>
                  </a:lnTo>
                  <a:close/>
                </a:path>
              </a:pathLst>
            </a:custGeom>
            <a:solidFill>
              <a:srgbClr val="262626"/>
            </a:solidFill>
          </p:spPr>
          <p:txBody>
            <a:bodyPr wrap="square" lIns="0" tIns="0" rIns="0" bIns="0" rtlCol="0"/>
            <a:lstStyle/>
            <a:p>
              <a:endParaRPr/>
            </a:p>
          </p:txBody>
        </p:sp>
        <p:sp>
          <p:nvSpPr>
            <p:cNvPr id="79" name="object 74"/>
            <p:cNvSpPr txBox="1"/>
            <p:nvPr/>
          </p:nvSpPr>
          <p:spPr>
            <a:xfrm>
              <a:off x="2600807" y="2821939"/>
              <a:ext cx="1021715" cy="238125"/>
            </a:xfrm>
            <a:prstGeom prst="rect">
              <a:avLst/>
            </a:prstGeom>
          </p:spPr>
          <p:txBody>
            <a:bodyPr vert="horz" wrap="square" lIns="0" tIns="11430" rIns="0" bIns="0" rtlCol="0">
              <a:spAutoFit/>
            </a:bodyPr>
            <a:lstStyle/>
            <a:p>
              <a:pPr>
                <a:lnSpc>
                  <a:spcPct val="100000"/>
                </a:lnSpc>
                <a:spcBef>
                  <a:spcPts val="90"/>
                </a:spcBef>
              </a:pPr>
              <a:r>
                <a:rPr sz="1400" b="1" spc="-5" dirty="0">
                  <a:latin typeface="Calibri"/>
                  <a:cs typeface="Calibri"/>
                </a:rPr>
                <a:t>Projection</a:t>
              </a:r>
              <a:r>
                <a:rPr sz="1400" b="1" spc="-60" dirty="0">
                  <a:latin typeface="Calibri"/>
                  <a:cs typeface="Calibri"/>
                </a:rPr>
                <a:t> </a:t>
              </a:r>
              <a:r>
                <a:rPr sz="1400" b="1" spc="-15" dirty="0">
                  <a:latin typeface="Calibri"/>
                  <a:cs typeface="Calibri"/>
                </a:rPr>
                <a:t>for</a:t>
              </a:r>
              <a:endParaRPr sz="1400">
                <a:latin typeface="Calibri"/>
                <a:cs typeface="Calibri"/>
              </a:endParaRPr>
            </a:p>
          </p:txBody>
        </p:sp>
        <p:sp>
          <p:nvSpPr>
            <p:cNvPr id="80" name="object 75"/>
            <p:cNvSpPr txBox="1"/>
            <p:nvPr/>
          </p:nvSpPr>
          <p:spPr>
            <a:xfrm>
              <a:off x="2600807" y="3035300"/>
              <a:ext cx="894715" cy="238125"/>
            </a:xfrm>
            <a:prstGeom prst="rect">
              <a:avLst/>
            </a:prstGeom>
          </p:spPr>
          <p:txBody>
            <a:bodyPr vert="horz" wrap="square" lIns="0" tIns="11430" rIns="0" bIns="0" rtlCol="0">
              <a:spAutoFit/>
            </a:bodyPr>
            <a:lstStyle/>
            <a:p>
              <a:pPr>
                <a:lnSpc>
                  <a:spcPct val="100000"/>
                </a:lnSpc>
                <a:spcBef>
                  <a:spcPts val="90"/>
                </a:spcBef>
              </a:pPr>
              <a:r>
                <a:rPr sz="1400" b="1" spc="-5" dirty="0">
                  <a:latin typeface="Calibri"/>
                  <a:cs typeface="Calibri"/>
                </a:rPr>
                <a:t>domain</a:t>
              </a:r>
              <a:r>
                <a:rPr sz="1400" b="1" spc="-65" dirty="0">
                  <a:latin typeface="Calibri"/>
                  <a:cs typeface="Calibri"/>
                </a:rPr>
                <a:t> </a:t>
              </a:r>
              <a:r>
                <a:rPr sz="1400" b="1" spc="-5" dirty="0">
                  <a:latin typeface="Calibri"/>
                  <a:cs typeface="Calibri"/>
                </a:rPr>
                <a:t>one</a:t>
              </a:r>
              <a:endParaRPr sz="1400">
                <a:latin typeface="Calibri"/>
                <a:cs typeface="Calibri"/>
              </a:endParaRPr>
            </a:p>
          </p:txBody>
        </p:sp>
        <p:sp>
          <p:nvSpPr>
            <p:cNvPr id="81" name="object 76"/>
            <p:cNvSpPr/>
            <p:nvPr/>
          </p:nvSpPr>
          <p:spPr>
            <a:xfrm>
              <a:off x="3291142" y="2438284"/>
              <a:ext cx="3462654" cy="333375"/>
            </a:xfrm>
            <a:custGeom>
              <a:avLst/>
              <a:gdLst/>
              <a:ahLst/>
              <a:cxnLst/>
              <a:rect l="l" t="t" r="r" b="b"/>
              <a:pathLst>
                <a:path w="3462654" h="333375">
                  <a:moveTo>
                    <a:pt x="3443934" y="39393"/>
                  </a:moveTo>
                  <a:lnTo>
                    <a:pt x="0" y="326715"/>
                  </a:lnTo>
                  <a:lnTo>
                    <a:pt x="528" y="333042"/>
                  </a:lnTo>
                  <a:lnTo>
                    <a:pt x="3444464" y="45721"/>
                  </a:lnTo>
                  <a:lnTo>
                    <a:pt x="3449623" y="42105"/>
                  </a:lnTo>
                  <a:lnTo>
                    <a:pt x="3443934" y="39393"/>
                  </a:lnTo>
                  <a:close/>
                </a:path>
                <a:path w="3462654" h="333375">
                  <a:moveTo>
                    <a:pt x="3456617" y="38404"/>
                  </a:moveTo>
                  <a:lnTo>
                    <a:pt x="3455781" y="38404"/>
                  </a:lnTo>
                  <a:lnTo>
                    <a:pt x="3456308" y="44733"/>
                  </a:lnTo>
                  <a:lnTo>
                    <a:pt x="3444464" y="45721"/>
                  </a:lnTo>
                  <a:lnTo>
                    <a:pt x="3380404" y="90618"/>
                  </a:lnTo>
                  <a:lnTo>
                    <a:pt x="3380056" y="92598"/>
                  </a:lnTo>
                  <a:lnTo>
                    <a:pt x="3382069" y="95470"/>
                  </a:lnTo>
                  <a:lnTo>
                    <a:pt x="3384048" y="95818"/>
                  </a:lnTo>
                  <a:lnTo>
                    <a:pt x="3462182" y="41057"/>
                  </a:lnTo>
                  <a:lnTo>
                    <a:pt x="3456617" y="38404"/>
                  </a:lnTo>
                  <a:close/>
                </a:path>
                <a:path w="3462654" h="333375">
                  <a:moveTo>
                    <a:pt x="3449623" y="42105"/>
                  </a:moveTo>
                  <a:lnTo>
                    <a:pt x="3444464" y="45721"/>
                  </a:lnTo>
                  <a:lnTo>
                    <a:pt x="3456308" y="44733"/>
                  </a:lnTo>
                  <a:lnTo>
                    <a:pt x="3456285" y="44447"/>
                  </a:lnTo>
                  <a:lnTo>
                    <a:pt x="3454537" y="44447"/>
                  </a:lnTo>
                  <a:lnTo>
                    <a:pt x="3449623" y="42105"/>
                  </a:lnTo>
                  <a:close/>
                </a:path>
                <a:path w="3462654" h="333375">
                  <a:moveTo>
                    <a:pt x="3454081" y="38981"/>
                  </a:moveTo>
                  <a:lnTo>
                    <a:pt x="3449623" y="42105"/>
                  </a:lnTo>
                  <a:lnTo>
                    <a:pt x="3454537" y="44447"/>
                  </a:lnTo>
                  <a:lnTo>
                    <a:pt x="3454081" y="38981"/>
                  </a:lnTo>
                  <a:close/>
                </a:path>
                <a:path w="3462654" h="333375">
                  <a:moveTo>
                    <a:pt x="3455829" y="38981"/>
                  </a:moveTo>
                  <a:lnTo>
                    <a:pt x="3454081" y="38981"/>
                  </a:lnTo>
                  <a:lnTo>
                    <a:pt x="3454537" y="44447"/>
                  </a:lnTo>
                  <a:lnTo>
                    <a:pt x="3456285" y="44447"/>
                  </a:lnTo>
                  <a:lnTo>
                    <a:pt x="3455829" y="38981"/>
                  </a:lnTo>
                  <a:close/>
                </a:path>
                <a:path w="3462654" h="333375">
                  <a:moveTo>
                    <a:pt x="3455781" y="38404"/>
                  </a:moveTo>
                  <a:lnTo>
                    <a:pt x="3443934" y="39393"/>
                  </a:lnTo>
                  <a:lnTo>
                    <a:pt x="3449623" y="42105"/>
                  </a:lnTo>
                  <a:lnTo>
                    <a:pt x="3454081" y="38981"/>
                  </a:lnTo>
                  <a:lnTo>
                    <a:pt x="3455829" y="38981"/>
                  </a:lnTo>
                  <a:lnTo>
                    <a:pt x="3455781" y="38404"/>
                  </a:lnTo>
                  <a:close/>
                </a:path>
                <a:path w="3462654" h="333375">
                  <a:moveTo>
                    <a:pt x="3376054" y="0"/>
                  </a:moveTo>
                  <a:lnTo>
                    <a:pt x="3374160" y="670"/>
                  </a:lnTo>
                  <a:lnTo>
                    <a:pt x="3372651" y="3836"/>
                  </a:lnTo>
                  <a:lnTo>
                    <a:pt x="3373323" y="5731"/>
                  </a:lnTo>
                  <a:lnTo>
                    <a:pt x="3443934" y="39393"/>
                  </a:lnTo>
                  <a:lnTo>
                    <a:pt x="3455781" y="38404"/>
                  </a:lnTo>
                  <a:lnTo>
                    <a:pt x="3456617" y="38404"/>
                  </a:lnTo>
                  <a:lnTo>
                    <a:pt x="3376054" y="0"/>
                  </a:lnTo>
                  <a:close/>
                </a:path>
              </a:pathLst>
            </a:custGeom>
            <a:solidFill>
              <a:srgbClr val="000000"/>
            </a:solidFill>
          </p:spPr>
          <p:txBody>
            <a:bodyPr wrap="square" lIns="0" tIns="0" rIns="0" bIns="0" rtlCol="0"/>
            <a:lstStyle/>
            <a:p>
              <a:endParaRPr/>
            </a:p>
          </p:txBody>
        </p:sp>
        <p:sp>
          <p:nvSpPr>
            <p:cNvPr id="82" name="object 77"/>
            <p:cNvSpPr txBox="1"/>
            <p:nvPr/>
          </p:nvSpPr>
          <p:spPr>
            <a:xfrm>
              <a:off x="5052961" y="1922779"/>
              <a:ext cx="327025" cy="299720"/>
            </a:xfrm>
            <a:prstGeom prst="rect">
              <a:avLst/>
            </a:prstGeom>
          </p:spPr>
          <p:txBody>
            <a:bodyPr vert="horz" wrap="square" lIns="0" tIns="12700" rIns="0" bIns="0" rtlCol="0">
              <a:spAutoFit/>
            </a:bodyPr>
            <a:lstStyle/>
            <a:p>
              <a:pPr>
                <a:lnSpc>
                  <a:spcPct val="100000"/>
                </a:lnSpc>
                <a:spcBef>
                  <a:spcPts val="100"/>
                </a:spcBef>
              </a:pPr>
              <a:r>
                <a:rPr sz="1800" spc="-10" dirty="0">
                  <a:latin typeface="Calibri"/>
                  <a:cs typeface="Calibri"/>
                </a:rPr>
                <a:t>……</a:t>
              </a:r>
              <a:endParaRPr sz="1800">
                <a:latin typeface="Calibri"/>
                <a:cs typeface="Calibri"/>
              </a:endParaRPr>
            </a:p>
          </p:txBody>
        </p:sp>
        <p:sp>
          <p:nvSpPr>
            <p:cNvPr id="83" name="object 78"/>
            <p:cNvSpPr/>
            <p:nvPr/>
          </p:nvSpPr>
          <p:spPr>
            <a:xfrm>
              <a:off x="6151319" y="1701694"/>
              <a:ext cx="1204595" cy="777875"/>
            </a:xfrm>
            <a:custGeom>
              <a:avLst/>
              <a:gdLst/>
              <a:ahLst/>
              <a:cxnLst/>
              <a:rect l="l" t="t" r="r" b="b"/>
              <a:pathLst>
                <a:path w="1204595" h="777875">
                  <a:moveTo>
                    <a:pt x="0" y="129610"/>
                  </a:moveTo>
                  <a:lnTo>
                    <a:pt x="10185" y="79159"/>
                  </a:lnTo>
                  <a:lnTo>
                    <a:pt x="37961" y="37961"/>
                  </a:lnTo>
                  <a:lnTo>
                    <a:pt x="79159" y="10185"/>
                  </a:lnTo>
                  <a:lnTo>
                    <a:pt x="129609" y="0"/>
                  </a:lnTo>
                  <a:lnTo>
                    <a:pt x="1074372" y="0"/>
                  </a:lnTo>
                  <a:lnTo>
                    <a:pt x="1124822" y="10185"/>
                  </a:lnTo>
                  <a:lnTo>
                    <a:pt x="1166020" y="37961"/>
                  </a:lnTo>
                  <a:lnTo>
                    <a:pt x="1193796" y="79159"/>
                  </a:lnTo>
                  <a:lnTo>
                    <a:pt x="1203982" y="129610"/>
                  </a:lnTo>
                  <a:lnTo>
                    <a:pt x="1203982" y="648038"/>
                  </a:lnTo>
                  <a:lnTo>
                    <a:pt x="1193796" y="698488"/>
                  </a:lnTo>
                  <a:lnTo>
                    <a:pt x="1166020" y="739686"/>
                  </a:lnTo>
                  <a:lnTo>
                    <a:pt x="1124822" y="767462"/>
                  </a:lnTo>
                  <a:lnTo>
                    <a:pt x="1074372" y="777648"/>
                  </a:lnTo>
                  <a:lnTo>
                    <a:pt x="129609" y="777648"/>
                  </a:lnTo>
                  <a:lnTo>
                    <a:pt x="79159" y="767462"/>
                  </a:lnTo>
                  <a:lnTo>
                    <a:pt x="37961" y="739686"/>
                  </a:lnTo>
                  <a:lnTo>
                    <a:pt x="10185" y="698488"/>
                  </a:lnTo>
                  <a:lnTo>
                    <a:pt x="0" y="648038"/>
                  </a:lnTo>
                  <a:lnTo>
                    <a:pt x="0" y="129610"/>
                  </a:lnTo>
                  <a:close/>
                </a:path>
              </a:pathLst>
            </a:custGeom>
            <a:ln w="6350">
              <a:solidFill>
                <a:srgbClr val="000000"/>
              </a:solidFill>
            </a:ln>
          </p:spPr>
          <p:txBody>
            <a:bodyPr wrap="square" lIns="0" tIns="0" rIns="0" bIns="0" rtlCol="0"/>
            <a:lstStyle/>
            <a:p>
              <a:endParaRPr/>
            </a:p>
          </p:txBody>
        </p:sp>
        <p:sp>
          <p:nvSpPr>
            <p:cNvPr id="84" name="object 79"/>
            <p:cNvSpPr txBox="1"/>
            <p:nvPr/>
          </p:nvSpPr>
          <p:spPr>
            <a:xfrm>
              <a:off x="6280439" y="1797812"/>
              <a:ext cx="950594" cy="238125"/>
            </a:xfrm>
            <a:prstGeom prst="rect">
              <a:avLst/>
            </a:prstGeom>
          </p:spPr>
          <p:txBody>
            <a:bodyPr vert="horz" wrap="square" lIns="0" tIns="11430" rIns="0" bIns="0" rtlCol="0">
              <a:spAutoFit/>
            </a:bodyPr>
            <a:lstStyle/>
            <a:p>
              <a:pPr>
                <a:lnSpc>
                  <a:spcPct val="100000"/>
                </a:lnSpc>
                <a:spcBef>
                  <a:spcPts val="90"/>
                </a:spcBef>
              </a:pPr>
              <a:r>
                <a:rPr sz="1400" b="1" spc="-10" dirty="0">
                  <a:latin typeface="Calibri"/>
                  <a:cs typeface="Calibri"/>
                </a:rPr>
                <a:t>Decoders</a:t>
              </a:r>
              <a:r>
                <a:rPr sz="1400" b="1" spc="-45" dirty="0">
                  <a:latin typeface="Calibri"/>
                  <a:cs typeface="Calibri"/>
                </a:rPr>
                <a:t> </a:t>
              </a:r>
              <a:r>
                <a:rPr sz="1400" b="1" spc="-15" dirty="0">
                  <a:latin typeface="Calibri"/>
                  <a:cs typeface="Calibri"/>
                </a:rPr>
                <a:t>for</a:t>
              </a:r>
              <a:endParaRPr sz="1400">
                <a:latin typeface="Calibri"/>
                <a:cs typeface="Calibri"/>
              </a:endParaRPr>
            </a:p>
          </p:txBody>
        </p:sp>
        <p:sp>
          <p:nvSpPr>
            <p:cNvPr id="85" name="object 80"/>
            <p:cNvSpPr txBox="1"/>
            <p:nvPr/>
          </p:nvSpPr>
          <p:spPr>
            <a:xfrm>
              <a:off x="6288693" y="2011172"/>
              <a:ext cx="445134" cy="238125"/>
            </a:xfrm>
            <a:prstGeom prst="rect">
              <a:avLst/>
            </a:prstGeom>
          </p:spPr>
          <p:txBody>
            <a:bodyPr vert="horz" wrap="square" lIns="0" tIns="11430" rIns="0" bIns="0" rtlCol="0">
              <a:spAutoFit/>
            </a:bodyPr>
            <a:lstStyle/>
            <a:p>
              <a:pPr>
                <a:lnSpc>
                  <a:spcPct val="100000"/>
                </a:lnSpc>
                <a:spcBef>
                  <a:spcPts val="90"/>
                </a:spcBef>
              </a:pPr>
              <a:r>
                <a:rPr sz="1400" b="1" spc="-10" dirty="0">
                  <a:latin typeface="Calibri"/>
                  <a:cs typeface="Calibri"/>
                </a:rPr>
                <a:t>task</a:t>
              </a:r>
              <a:r>
                <a:rPr sz="1400" b="1" spc="-65" dirty="0">
                  <a:latin typeface="Calibri"/>
                  <a:cs typeface="Calibri"/>
                </a:rPr>
                <a:t> </a:t>
              </a:r>
              <a:r>
                <a:rPr sz="1400" b="1" spc="-5" dirty="0">
                  <a:latin typeface="Calibri"/>
                  <a:cs typeface="Calibri"/>
                </a:rPr>
                <a:t>T</a:t>
              </a:r>
              <a:endParaRPr sz="1400">
                <a:latin typeface="Calibri"/>
                <a:cs typeface="Calibri"/>
              </a:endParaRPr>
            </a:p>
          </p:txBody>
        </p:sp>
        <p:sp>
          <p:nvSpPr>
            <p:cNvPr id="86" name="object 81"/>
            <p:cNvSpPr/>
            <p:nvPr/>
          </p:nvSpPr>
          <p:spPr>
            <a:xfrm>
              <a:off x="3830978" y="4785307"/>
              <a:ext cx="189865" cy="177800"/>
            </a:xfrm>
            <a:custGeom>
              <a:avLst/>
              <a:gdLst/>
              <a:ahLst/>
              <a:cxnLst/>
              <a:rect l="l" t="t" r="r" b="b"/>
              <a:pathLst>
                <a:path w="189864" h="177800">
                  <a:moveTo>
                    <a:pt x="0" y="88642"/>
                  </a:moveTo>
                  <a:lnTo>
                    <a:pt x="7457" y="54138"/>
                  </a:lnTo>
                  <a:lnTo>
                    <a:pt x="27793" y="25962"/>
                  </a:lnTo>
                  <a:lnTo>
                    <a:pt x="57957" y="6965"/>
                  </a:lnTo>
                  <a:lnTo>
                    <a:pt x="94894" y="0"/>
                  </a:lnTo>
                  <a:lnTo>
                    <a:pt x="131831" y="6965"/>
                  </a:lnTo>
                  <a:lnTo>
                    <a:pt x="161995" y="25962"/>
                  </a:lnTo>
                  <a:lnTo>
                    <a:pt x="182331" y="54138"/>
                  </a:lnTo>
                  <a:lnTo>
                    <a:pt x="189789" y="88642"/>
                  </a:lnTo>
                  <a:lnTo>
                    <a:pt x="182331" y="123146"/>
                  </a:lnTo>
                  <a:lnTo>
                    <a:pt x="161995" y="151322"/>
                  </a:lnTo>
                  <a:lnTo>
                    <a:pt x="131831" y="170319"/>
                  </a:lnTo>
                  <a:lnTo>
                    <a:pt x="94894" y="177285"/>
                  </a:lnTo>
                  <a:lnTo>
                    <a:pt x="57957" y="170319"/>
                  </a:lnTo>
                  <a:lnTo>
                    <a:pt x="27793" y="151322"/>
                  </a:lnTo>
                  <a:lnTo>
                    <a:pt x="7457" y="123146"/>
                  </a:lnTo>
                  <a:lnTo>
                    <a:pt x="0" y="88642"/>
                  </a:lnTo>
                  <a:close/>
                </a:path>
              </a:pathLst>
            </a:custGeom>
            <a:ln w="6350">
              <a:solidFill>
                <a:srgbClr val="262626"/>
              </a:solidFill>
            </a:ln>
          </p:spPr>
          <p:txBody>
            <a:bodyPr wrap="square" lIns="0" tIns="0" rIns="0" bIns="0" rtlCol="0"/>
            <a:lstStyle/>
            <a:p>
              <a:endParaRPr/>
            </a:p>
          </p:txBody>
        </p:sp>
        <p:sp>
          <p:nvSpPr>
            <p:cNvPr id="87" name="object 82"/>
            <p:cNvSpPr/>
            <p:nvPr/>
          </p:nvSpPr>
          <p:spPr>
            <a:xfrm>
              <a:off x="4020752" y="4827412"/>
              <a:ext cx="215265" cy="96520"/>
            </a:xfrm>
            <a:custGeom>
              <a:avLst/>
              <a:gdLst/>
              <a:ahLst/>
              <a:cxnLst/>
              <a:rect l="l" t="t" r="r" b="b"/>
              <a:pathLst>
                <a:path w="215264" h="96520">
                  <a:moveTo>
                    <a:pt x="83294" y="0"/>
                  </a:moveTo>
                  <a:lnTo>
                    <a:pt x="0" y="46539"/>
                  </a:lnTo>
                  <a:lnTo>
                    <a:pt x="81509" y="96136"/>
                  </a:lnTo>
                  <a:lnTo>
                    <a:pt x="83463" y="95660"/>
                  </a:lnTo>
                  <a:lnTo>
                    <a:pt x="85286" y="92664"/>
                  </a:lnTo>
                  <a:lnTo>
                    <a:pt x="84810" y="90711"/>
                  </a:lnTo>
                  <a:lnTo>
                    <a:pt x="17983" y="50047"/>
                  </a:lnTo>
                  <a:lnTo>
                    <a:pt x="6242" y="49829"/>
                  </a:lnTo>
                  <a:lnTo>
                    <a:pt x="6360" y="43480"/>
                  </a:lnTo>
                  <a:lnTo>
                    <a:pt x="18491" y="43480"/>
                  </a:lnTo>
                  <a:lnTo>
                    <a:pt x="86391" y="5543"/>
                  </a:lnTo>
                  <a:lnTo>
                    <a:pt x="86939" y="3609"/>
                  </a:lnTo>
                  <a:lnTo>
                    <a:pt x="85228" y="548"/>
                  </a:lnTo>
                  <a:lnTo>
                    <a:pt x="83294" y="0"/>
                  </a:lnTo>
                  <a:close/>
                </a:path>
                <a:path w="215264" h="96520">
                  <a:moveTo>
                    <a:pt x="18100" y="43698"/>
                  </a:moveTo>
                  <a:lnTo>
                    <a:pt x="12600" y="46772"/>
                  </a:lnTo>
                  <a:lnTo>
                    <a:pt x="17983" y="50047"/>
                  </a:lnTo>
                  <a:lnTo>
                    <a:pt x="214882" y="53703"/>
                  </a:lnTo>
                  <a:lnTo>
                    <a:pt x="214999" y="47354"/>
                  </a:lnTo>
                  <a:lnTo>
                    <a:pt x="18100" y="43698"/>
                  </a:lnTo>
                  <a:close/>
                </a:path>
                <a:path w="215264" h="96520">
                  <a:moveTo>
                    <a:pt x="6360" y="43480"/>
                  </a:moveTo>
                  <a:lnTo>
                    <a:pt x="6242" y="49829"/>
                  </a:lnTo>
                  <a:lnTo>
                    <a:pt x="17983" y="50047"/>
                  </a:lnTo>
                  <a:lnTo>
                    <a:pt x="16963" y="49427"/>
                  </a:lnTo>
                  <a:lnTo>
                    <a:pt x="7848" y="49427"/>
                  </a:lnTo>
                  <a:lnTo>
                    <a:pt x="7951" y="43943"/>
                  </a:lnTo>
                  <a:lnTo>
                    <a:pt x="17663" y="43943"/>
                  </a:lnTo>
                  <a:lnTo>
                    <a:pt x="18100" y="43698"/>
                  </a:lnTo>
                  <a:lnTo>
                    <a:pt x="6360" y="43480"/>
                  </a:lnTo>
                  <a:close/>
                </a:path>
                <a:path w="215264" h="96520">
                  <a:moveTo>
                    <a:pt x="7951" y="43943"/>
                  </a:moveTo>
                  <a:lnTo>
                    <a:pt x="7848" y="49427"/>
                  </a:lnTo>
                  <a:lnTo>
                    <a:pt x="12600" y="46772"/>
                  </a:lnTo>
                  <a:lnTo>
                    <a:pt x="7951" y="43943"/>
                  </a:lnTo>
                  <a:close/>
                </a:path>
                <a:path w="215264" h="96520">
                  <a:moveTo>
                    <a:pt x="12600" y="46772"/>
                  </a:moveTo>
                  <a:lnTo>
                    <a:pt x="7848" y="49427"/>
                  </a:lnTo>
                  <a:lnTo>
                    <a:pt x="16963" y="49427"/>
                  </a:lnTo>
                  <a:lnTo>
                    <a:pt x="12600" y="46772"/>
                  </a:lnTo>
                  <a:close/>
                </a:path>
                <a:path w="215264" h="96520">
                  <a:moveTo>
                    <a:pt x="17663" y="43943"/>
                  </a:moveTo>
                  <a:lnTo>
                    <a:pt x="7951" y="43943"/>
                  </a:lnTo>
                  <a:lnTo>
                    <a:pt x="12600" y="46772"/>
                  </a:lnTo>
                  <a:lnTo>
                    <a:pt x="17663" y="43943"/>
                  </a:lnTo>
                  <a:close/>
                </a:path>
                <a:path w="215264" h="96520">
                  <a:moveTo>
                    <a:pt x="18491" y="43480"/>
                  </a:moveTo>
                  <a:lnTo>
                    <a:pt x="6360" y="43480"/>
                  </a:lnTo>
                  <a:lnTo>
                    <a:pt x="18100" y="43698"/>
                  </a:lnTo>
                  <a:lnTo>
                    <a:pt x="18491" y="43480"/>
                  </a:lnTo>
                  <a:close/>
                </a:path>
              </a:pathLst>
            </a:custGeom>
            <a:solidFill>
              <a:srgbClr val="262626"/>
            </a:solidFill>
          </p:spPr>
          <p:txBody>
            <a:bodyPr wrap="square" lIns="0" tIns="0" rIns="0" bIns="0" rtlCol="0"/>
            <a:lstStyle/>
            <a:p>
              <a:endParaRPr/>
            </a:p>
          </p:txBody>
        </p:sp>
        <p:sp>
          <p:nvSpPr>
            <p:cNvPr id="88" name="object 83"/>
            <p:cNvSpPr/>
            <p:nvPr/>
          </p:nvSpPr>
          <p:spPr>
            <a:xfrm>
              <a:off x="3599207" y="4181236"/>
              <a:ext cx="359410" cy="695960"/>
            </a:xfrm>
            <a:custGeom>
              <a:avLst/>
              <a:gdLst/>
              <a:ahLst/>
              <a:cxnLst/>
              <a:rect l="l" t="t" r="r" b="b"/>
              <a:pathLst>
                <a:path w="359410" h="695960">
                  <a:moveTo>
                    <a:pt x="186817" y="298880"/>
                  </a:moveTo>
                  <a:lnTo>
                    <a:pt x="143535" y="300019"/>
                  </a:lnTo>
                  <a:lnTo>
                    <a:pt x="99898" y="316087"/>
                  </a:lnTo>
                  <a:lnTo>
                    <a:pt x="60780" y="347771"/>
                  </a:lnTo>
                  <a:lnTo>
                    <a:pt x="29084" y="391095"/>
                  </a:lnTo>
                  <a:lnTo>
                    <a:pt x="7793" y="442231"/>
                  </a:lnTo>
                  <a:lnTo>
                    <a:pt x="4" y="497154"/>
                  </a:lnTo>
                  <a:lnTo>
                    <a:pt x="0" y="497535"/>
                  </a:lnTo>
                  <a:lnTo>
                    <a:pt x="1331" y="516112"/>
                  </a:lnTo>
                  <a:lnTo>
                    <a:pt x="11532" y="552883"/>
                  </a:lnTo>
                  <a:lnTo>
                    <a:pt x="30543" y="587756"/>
                  </a:lnTo>
                  <a:lnTo>
                    <a:pt x="56973" y="619625"/>
                  </a:lnTo>
                  <a:lnTo>
                    <a:pt x="89464" y="647387"/>
                  </a:lnTo>
                  <a:lnTo>
                    <a:pt x="126685" y="669926"/>
                  </a:lnTo>
                  <a:lnTo>
                    <a:pt x="167317" y="686102"/>
                  </a:lnTo>
                  <a:lnTo>
                    <a:pt x="210043" y="694757"/>
                  </a:lnTo>
                  <a:lnTo>
                    <a:pt x="231605" y="695886"/>
                  </a:lnTo>
                  <a:lnTo>
                    <a:pt x="231937" y="689545"/>
                  </a:lnTo>
                  <a:lnTo>
                    <a:pt x="211141" y="688456"/>
                  </a:lnTo>
                  <a:lnTo>
                    <a:pt x="210850" y="688456"/>
                  </a:lnTo>
                  <a:lnTo>
                    <a:pt x="210621" y="688433"/>
                  </a:lnTo>
                  <a:lnTo>
                    <a:pt x="189725" y="685212"/>
                  </a:lnTo>
                  <a:lnTo>
                    <a:pt x="169110" y="680010"/>
                  </a:lnTo>
                  <a:lnTo>
                    <a:pt x="129508" y="664238"/>
                  </a:lnTo>
                  <a:lnTo>
                    <a:pt x="93171" y="642232"/>
                  </a:lnTo>
                  <a:lnTo>
                    <a:pt x="61484" y="615155"/>
                  </a:lnTo>
                  <a:lnTo>
                    <a:pt x="35893" y="584301"/>
                  </a:lnTo>
                  <a:lnTo>
                    <a:pt x="25700" y="567734"/>
                  </a:lnTo>
                  <a:lnTo>
                    <a:pt x="17497" y="550638"/>
                  </a:lnTo>
                  <a:lnTo>
                    <a:pt x="11439" y="533161"/>
                  </a:lnTo>
                  <a:lnTo>
                    <a:pt x="7679" y="515442"/>
                  </a:lnTo>
                  <a:lnTo>
                    <a:pt x="6366" y="497535"/>
                  </a:lnTo>
                  <a:lnTo>
                    <a:pt x="7219" y="479541"/>
                  </a:lnTo>
                  <a:lnTo>
                    <a:pt x="9765" y="461671"/>
                  </a:lnTo>
                  <a:lnTo>
                    <a:pt x="13884" y="444069"/>
                  </a:lnTo>
                  <a:lnTo>
                    <a:pt x="19465" y="426880"/>
                  </a:lnTo>
                  <a:lnTo>
                    <a:pt x="26397" y="410249"/>
                  </a:lnTo>
                  <a:lnTo>
                    <a:pt x="34565" y="394322"/>
                  </a:lnTo>
                  <a:lnTo>
                    <a:pt x="43853" y="379246"/>
                  </a:lnTo>
                  <a:lnTo>
                    <a:pt x="54145" y="365165"/>
                  </a:lnTo>
                  <a:lnTo>
                    <a:pt x="65324" y="352224"/>
                  </a:lnTo>
                  <a:lnTo>
                    <a:pt x="77271" y="340564"/>
                  </a:lnTo>
                  <a:lnTo>
                    <a:pt x="77467" y="340372"/>
                  </a:lnTo>
                  <a:lnTo>
                    <a:pt x="89866" y="330329"/>
                  </a:lnTo>
                  <a:lnTo>
                    <a:pt x="90092" y="330145"/>
                  </a:lnTo>
                  <a:lnTo>
                    <a:pt x="102989" y="321656"/>
                  </a:lnTo>
                  <a:lnTo>
                    <a:pt x="103251" y="321483"/>
                  </a:lnTo>
                  <a:lnTo>
                    <a:pt x="116522" y="314680"/>
                  </a:lnTo>
                  <a:lnTo>
                    <a:pt x="116821" y="314526"/>
                  </a:lnTo>
                  <a:lnTo>
                    <a:pt x="130358" y="309530"/>
                  </a:lnTo>
                  <a:lnTo>
                    <a:pt x="130680" y="309411"/>
                  </a:lnTo>
                  <a:lnTo>
                    <a:pt x="144408" y="306332"/>
                  </a:lnTo>
                  <a:lnTo>
                    <a:pt x="144254" y="306332"/>
                  </a:lnTo>
                  <a:lnTo>
                    <a:pt x="144711" y="306264"/>
                  </a:lnTo>
                  <a:lnTo>
                    <a:pt x="145145" y="306264"/>
                  </a:lnTo>
                  <a:lnTo>
                    <a:pt x="158869" y="305207"/>
                  </a:lnTo>
                  <a:lnTo>
                    <a:pt x="173829" y="303425"/>
                  </a:lnTo>
                  <a:lnTo>
                    <a:pt x="186817" y="298880"/>
                  </a:lnTo>
                  <a:close/>
                </a:path>
                <a:path w="359410" h="695960">
                  <a:moveTo>
                    <a:pt x="210701" y="688433"/>
                  </a:moveTo>
                  <a:lnTo>
                    <a:pt x="210850" y="688456"/>
                  </a:lnTo>
                  <a:lnTo>
                    <a:pt x="211141" y="688456"/>
                  </a:lnTo>
                  <a:lnTo>
                    <a:pt x="210701" y="688433"/>
                  </a:lnTo>
                  <a:close/>
                </a:path>
                <a:path w="359410" h="695960">
                  <a:moveTo>
                    <a:pt x="210644" y="688425"/>
                  </a:moveTo>
                  <a:close/>
                </a:path>
                <a:path w="359410" h="695960">
                  <a:moveTo>
                    <a:pt x="189760" y="685212"/>
                  </a:moveTo>
                  <a:lnTo>
                    <a:pt x="189908" y="685250"/>
                  </a:lnTo>
                  <a:lnTo>
                    <a:pt x="189760" y="685212"/>
                  </a:lnTo>
                  <a:close/>
                </a:path>
                <a:path w="359410" h="695960">
                  <a:moveTo>
                    <a:pt x="189671" y="685190"/>
                  </a:moveTo>
                  <a:close/>
                </a:path>
                <a:path w="359410" h="695960">
                  <a:moveTo>
                    <a:pt x="169131" y="680010"/>
                  </a:moveTo>
                  <a:lnTo>
                    <a:pt x="169278" y="680062"/>
                  </a:lnTo>
                  <a:lnTo>
                    <a:pt x="169131" y="680010"/>
                  </a:lnTo>
                  <a:close/>
                </a:path>
                <a:path w="359410" h="695960">
                  <a:moveTo>
                    <a:pt x="169042" y="679979"/>
                  </a:moveTo>
                  <a:close/>
                </a:path>
                <a:path w="359410" h="695960">
                  <a:moveTo>
                    <a:pt x="149005" y="672976"/>
                  </a:moveTo>
                  <a:lnTo>
                    <a:pt x="149167" y="673032"/>
                  </a:lnTo>
                  <a:lnTo>
                    <a:pt x="149005" y="672976"/>
                  </a:lnTo>
                  <a:close/>
                </a:path>
                <a:path w="359410" h="695960">
                  <a:moveTo>
                    <a:pt x="148907" y="672932"/>
                  </a:moveTo>
                  <a:close/>
                </a:path>
                <a:path w="359410" h="695960">
                  <a:moveTo>
                    <a:pt x="129520" y="664238"/>
                  </a:moveTo>
                  <a:lnTo>
                    <a:pt x="129663" y="664302"/>
                  </a:lnTo>
                  <a:lnTo>
                    <a:pt x="129520" y="664238"/>
                  </a:lnTo>
                  <a:close/>
                </a:path>
                <a:path w="359410" h="695960">
                  <a:moveTo>
                    <a:pt x="129425" y="664185"/>
                  </a:moveTo>
                  <a:close/>
                </a:path>
                <a:path w="359410" h="695960">
                  <a:moveTo>
                    <a:pt x="110855" y="653943"/>
                  </a:moveTo>
                  <a:lnTo>
                    <a:pt x="110987" y="654015"/>
                  </a:lnTo>
                  <a:lnTo>
                    <a:pt x="110855" y="653943"/>
                  </a:lnTo>
                  <a:close/>
                </a:path>
                <a:path w="359410" h="695960">
                  <a:moveTo>
                    <a:pt x="110764" y="653882"/>
                  </a:moveTo>
                  <a:close/>
                </a:path>
                <a:path w="359410" h="695960">
                  <a:moveTo>
                    <a:pt x="93180" y="642232"/>
                  </a:moveTo>
                  <a:close/>
                </a:path>
                <a:path w="359410" h="695960">
                  <a:moveTo>
                    <a:pt x="93094" y="642165"/>
                  </a:moveTo>
                  <a:close/>
                </a:path>
                <a:path w="359410" h="695960">
                  <a:moveTo>
                    <a:pt x="76676" y="629259"/>
                  </a:moveTo>
                  <a:close/>
                </a:path>
                <a:path w="359410" h="695960">
                  <a:moveTo>
                    <a:pt x="76587" y="629177"/>
                  </a:moveTo>
                  <a:close/>
                </a:path>
                <a:path w="359410" h="695960">
                  <a:moveTo>
                    <a:pt x="61492" y="615155"/>
                  </a:moveTo>
                  <a:close/>
                </a:path>
                <a:path w="359410" h="695960">
                  <a:moveTo>
                    <a:pt x="61410" y="615064"/>
                  </a:moveTo>
                  <a:close/>
                </a:path>
                <a:path w="359410" h="695960">
                  <a:moveTo>
                    <a:pt x="47816" y="600084"/>
                  </a:moveTo>
                  <a:close/>
                </a:path>
                <a:path w="359410" h="695960">
                  <a:moveTo>
                    <a:pt x="47732" y="599973"/>
                  </a:moveTo>
                  <a:close/>
                </a:path>
                <a:path w="359410" h="695960">
                  <a:moveTo>
                    <a:pt x="35794" y="584170"/>
                  </a:moveTo>
                  <a:lnTo>
                    <a:pt x="35875" y="584301"/>
                  </a:lnTo>
                  <a:lnTo>
                    <a:pt x="35794" y="584170"/>
                  </a:lnTo>
                  <a:close/>
                </a:path>
                <a:path w="359410" h="695960">
                  <a:moveTo>
                    <a:pt x="35720" y="584050"/>
                  </a:moveTo>
                  <a:close/>
                </a:path>
                <a:path w="359410" h="695960">
                  <a:moveTo>
                    <a:pt x="25610" y="567587"/>
                  </a:moveTo>
                  <a:lnTo>
                    <a:pt x="25681" y="567734"/>
                  </a:lnTo>
                  <a:lnTo>
                    <a:pt x="25610" y="567587"/>
                  </a:lnTo>
                  <a:close/>
                </a:path>
                <a:path w="359410" h="695960">
                  <a:moveTo>
                    <a:pt x="25541" y="567443"/>
                  </a:moveTo>
                  <a:lnTo>
                    <a:pt x="25610" y="567587"/>
                  </a:lnTo>
                  <a:lnTo>
                    <a:pt x="25541" y="567443"/>
                  </a:lnTo>
                  <a:close/>
                </a:path>
                <a:path w="359410" h="695960">
                  <a:moveTo>
                    <a:pt x="17413" y="550464"/>
                  </a:moveTo>
                  <a:lnTo>
                    <a:pt x="17474" y="550638"/>
                  </a:lnTo>
                  <a:lnTo>
                    <a:pt x="17413" y="550464"/>
                  </a:lnTo>
                  <a:close/>
                </a:path>
                <a:path w="359410" h="695960">
                  <a:moveTo>
                    <a:pt x="17358" y="550303"/>
                  </a:moveTo>
                  <a:lnTo>
                    <a:pt x="17413" y="550464"/>
                  </a:lnTo>
                  <a:lnTo>
                    <a:pt x="17358" y="550303"/>
                  </a:lnTo>
                  <a:close/>
                </a:path>
                <a:path w="359410" h="695960">
                  <a:moveTo>
                    <a:pt x="11371" y="532963"/>
                  </a:moveTo>
                  <a:lnTo>
                    <a:pt x="11412" y="533161"/>
                  </a:lnTo>
                  <a:lnTo>
                    <a:pt x="11371" y="532963"/>
                  </a:lnTo>
                  <a:close/>
                </a:path>
                <a:path w="359410" h="695960">
                  <a:moveTo>
                    <a:pt x="11332" y="532778"/>
                  </a:moveTo>
                  <a:lnTo>
                    <a:pt x="11371" y="532963"/>
                  </a:lnTo>
                  <a:lnTo>
                    <a:pt x="11332" y="532778"/>
                  </a:lnTo>
                  <a:close/>
                </a:path>
                <a:path w="359410" h="695960">
                  <a:moveTo>
                    <a:pt x="7634" y="515224"/>
                  </a:moveTo>
                  <a:lnTo>
                    <a:pt x="7649" y="515442"/>
                  </a:lnTo>
                  <a:lnTo>
                    <a:pt x="7634" y="515224"/>
                  </a:lnTo>
                  <a:close/>
                </a:path>
                <a:path w="359410" h="695960">
                  <a:moveTo>
                    <a:pt x="7619" y="515015"/>
                  </a:moveTo>
                  <a:lnTo>
                    <a:pt x="7634" y="515224"/>
                  </a:lnTo>
                  <a:lnTo>
                    <a:pt x="7619" y="515015"/>
                  </a:lnTo>
                  <a:close/>
                </a:path>
                <a:path w="359410" h="695960">
                  <a:moveTo>
                    <a:pt x="6352" y="497340"/>
                  </a:moveTo>
                  <a:lnTo>
                    <a:pt x="6342" y="497535"/>
                  </a:lnTo>
                  <a:lnTo>
                    <a:pt x="6352" y="497340"/>
                  </a:lnTo>
                  <a:close/>
                </a:path>
                <a:path w="359410" h="695960">
                  <a:moveTo>
                    <a:pt x="6361" y="497154"/>
                  </a:moveTo>
                  <a:lnTo>
                    <a:pt x="6352" y="497340"/>
                  </a:lnTo>
                  <a:lnTo>
                    <a:pt x="6361" y="497154"/>
                  </a:lnTo>
                  <a:close/>
                </a:path>
                <a:path w="359410" h="695960">
                  <a:moveTo>
                    <a:pt x="7226" y="479398"/>
                  </a:moveTo>
                  <a:lnTo>
                    <a:pt x="7206" y="479541"/>
                  </a:lnTo>
                  <a:lnTo>
                    <a:pt x="7226" y="479398"/>
                  </a:lnTo>
                  <a:close/>
                </a:path>
                <a:path w="359410" h="695960">
                  <a:moveTo>
                    <a:pt x="7248" y="479247"/>
                  </a:moveTo>
                  <a:lnTo>
                    <a:pt x="7226" y="479398"/>
                  </a:lnTo>
                  <a:lnTo>
                    <a:pt x="7248" y="479247"/>
                  </a:lnTo>
                  <a:close/>
                </a:path>
                <a:path w="359410" h="695960">
                  <a:moveTo>
                    <a:pt x="77488" y="340372"/>
                  </a:moveTo>
                  <a:close/>
                </a:path>
                <a:path w="359410" h="695960">
                  <a:moveTo>
                    <a:pt x="89972" y="330243"/>
                  </a:moveTo>
                  <a:lnTo>
                    <a:pt x="89841" y="330329"/>
                  </a:lnTo>
                  <a:lnTo>
                    <a:pt x="89972" y="330243"/>
                  </a:lnTo>
                  <a:close/>
                </a:path>
                <a:path w="359410" h="695960">
                  <a:moveTo>
                    <a:pt x="90120" y="330145"/>
                  </a:moveTo>
                  <a:lnTo>
                    <a:pt x="89972" y="330243"/>
                  </a:lnTo>
                  <a:lnTo>
                    <a:pt x="90120" y="330145"/>
                  </a:lnTo>
                  <a:close/>
                </a:path>
                <a:path w="359410" h="695960">
                  <a:moveTo>
                    <a:pt x="103110" y="321577"/>
                  </a:moveTo>
                  <a:lnTo>
                    <a:pt x="102955" y="321656"/>
                  </a:lnTo>
                  <a:lnTo>
                    <a:pt x="103110" y="321577"/>
                  </a:lnTo>
                  <a:close/>
                </a:path>
                <a:path w="359410" h="695960">
                  <a:moveTo>
                    <a:pt x="103291" y="321483"/>
                  </a:moveTo>
                  <a:lnTo>
                    <a:pt x="103110" y="321577"/>
                  </a:lnTo>
                  <a:lnTo>
                    <a:pt x="103291" y="321483"/>
                  </a:lnTo>
                  <a:close/>
                </a:path>
                <a:path w="359410" h="695960">
                  <a:moveTo>
                    <a:pt x="116649" y="314615"/>
                  </a:moveTo>
                  <a:lnTo>
                    <a:pt x="116473" y="314680"/>
                  </a:lnTo>
                  <a:lnTo>
                    <a:pt x="116649" y="314615"/>
                  </a:lnTo>
                  <a:close/>
                </a:path>
                <a:path w="359410" h="695960">
                  <a:moveTo>
                    <a:pt x="116887" y="314526"/>
                  </a:moveTo>
                  <a:lnTo>
                    <a:pt x="116649" y="314615"/>
                  </a:lnTo>
                  <a:lnTo>
                    <a:pt x="116887" y="314526"/>
                  </a:lnTo>
                  <a:close/>
                </a:path>
                <a:path w="359410" h="695960">
                  <a:moveTo>
                    <a:pt x="130680" y="309411"/>
                  </a:moveTo>
                  <a:lnTo>
                    <a:pt x="130277" y="309530"/>
                  </a:lnTo>
                  <a:lnTo>
                    <a:pt x="130487" y="309483"/>
                  </a:lnTo>
                  <a:lnTo>
                    <a:pt x="130680" y="309411"/>
                  </a:lnTo>
                  <a:close/>
                </a:path>
                <a:path w="359410" h="695960">
                  <a:moveTo>
                    <a:pt x="130487" y="309483"/>
                  </a:moveTo>
                  <a:lnTo>
                    <a:pt x="130277" y="309530"/>
                  </a:lnTo>
                  <a:lnTo>
                    <a:pt x="130487" y="309483"/>
                  </a:lnTo>
                  <a:close/>
                </a:path>
                <a:path w="359410" h="695960">
                  <a:moveTo>
                    <a:pt x="130804" y="309411"/>
                  </a:moveTo>
                  <a:lnTo>
                    <a:pt x="130487" y="309483"/>
                  </a:lnTo>
                  <a:lnTo>
                    <a:pt x="130804" y="309411"/>
                  </a:lnTo>
                  <a:close/>
                </a:path>
                <a:path w="359410" h="695960">
                  <a:moveTo>
                    <a:pt x="144711" y="306264"/>
                  </a:moveTo>
                  <a:lnTo>
                    <a:pt x="144254" y="306332"/>
                  </a:lnTo>
                  <a:lnTo>
                    <a:pt x="144488" y="306314"/>
                  </a:lnTo>
                  <a:lnTo>
                    <a:pt x="144711" y="306264"/>
                  </a:lnTo>
                  <a:close/>
                </a:path>
                <a:path w="359410" h="695960">
                  <a:moveTo>
                    <a:pt x="145145" y="306264"/>
                  </a:moveTo>
                  <a:lnTo>
                    <a:pt x="144711" y="306264"/>
                  </a:lnTo>
                  <a:lnTo>
                    <a:pt x="144488" y="306314"/>
                  </a:lnTo>
                  <a:lnTo>
                    <a:pt x="145145" y="306264"/>
                  </a:lnTo>
                  <a:close/>
                </a:path>
                <a:path w="359410" h="695960">
                  <a:moveTo>
                    <a:pt x="172389" y="297201"/>
                  </a:moveTo>
                  <a:lnTo>
                    <a:pt x="158274" y="298883"/>
                  </a:lnTo>
                  <a:lnTo>
                    <a:pt x="186817" y="298880"/>
                  </a:lnTo>
                  <a:lnTo>
                    <a:pt x="188868" y="298162"/>
                  </a:lnTo>
                  <a:lnTo>
                    <a:pt x="190343" y="297317"/>
                  </a:lnTo>
                  <a:lnTo>
                    <a:pt x="172060" y="297317"/>
                  </a:lnTo>
                  <a:lnTo>
                    <a:pt x="172389" y="297201"/>
                  </a:lnTo>
                  <a:close/>
                </a:path>
                <a:path w="359410" h="695960">
                  <a:moveTo>
                    <a:pt x="172733" y="297160"/>
                  </a:moveTo>
                  <a:lnTo>
                    <a:pt x="172389" y="297201"/>
                  </a:lnTo>
                  <a:lnTo>
                    <a:pt x="172060" y="297317"/>
                  </a:lnTo>
                  <a:lnTo>
                    <a:pt x="172733" y="297160"/>
                  </a:lnTo>
                  <a:close/>
                </a:path>
                <a:path w="359410" h="695960">
                  <a:moveTo>
                    <a:pt x="190615" y="297160"/>
                  </a:moveTo>
                  <a:lnTo>
                    <a:pt x="172733" y="297160"/>
                  </a:lnTo>
                  <a:lnTo>
                    <a:pt x="172060" y="297317"/>
                  </a:lnTo>
                  <a:lnTo>
                    <a:pt x="190343" y="297317"/>
                  </a:lnTo>
                  <a:lnTo>
                    <a:pt x="190615" y="297160"/>
                  </a:lnTo>
                  <a:close/>
                </a:path>
                <a:path w="359410" h="695960">
                  <a:moveTo>
                    <a:pt x="186218" y="292363"/>
                  </a:moveTo>
                  <a:lnTo>
                    <a:pt x="172389" y="297201"/>
                  </a:lnTo>
                  <a:lnTo>
                    <a:pt x="172733" y="297160"/>
                  </a:lnTo>
                  <a:lnTo>
                    <a:pt x="190615" y="297160"/>
                  </a:lnTo>
                  <a:lnTo>
                    <a:pt x="198726" y="292508"/>
                  </a:lnTo>
                  <a:lnTo>
                    <a:pt x="185963" y="292508"/>
                  </a:lnTo>
                  <a:lnTo>
                    <a:pt x="186218" y="292363"/>
                  </a:lnTo>
                  <a:close/>
                </a:path>
                <a:path w="359410" h="695960">
                  <a:moveTo>
                    <a:pt x="186494" y="292266"/>
                  </a:moveTo>
                  <a:lnTo>
                    <a:pt x="186218" y="292363"/>
                  </a:lnTo>
                  <a:lnTo>
                    <a:pt x="185963" y="292508"/>
                  </a:lnTo>
                  <a:lnTo>
                    <a:pt x="186494" y="292266"/>
                  </a:lnTo>
                  <a:close/>
                </a:path>
                <a:path w="359410" h="695960">
                  <a:moveTo>
                    <a:pt x="199149" y="292266"/>
                  </a:moveTo>
                  <a:lnTo>
                    <a:pt x="186494" y="292266"/>
                  </a:lnTo>
                  <a:lnTo>
                    <a:pt x="185963" y="292508"/>
                  </a:lnTo>
                  <a:lnTo>
                    <a:pt x="198726" y="292508"/>
                  </a:lnTo>
                  <a:lnTo>
                    <a:pt x="199149" y="292266"/>
                  </a:lnTo>
                  <a:close/>
                </a:path>
                <a:path w="359410" h="695960">
                  <a:moveTo>
                    <a:pt x="210316" y="284360"/>
                  </a:moveTo>
                  <a:lnTo>
                    <a:pt x="200171" y="284360"/>
                  </a:lnTo>
                  <a:lnTo>
                    <a:pt x="199775" y="284629"/>
                  </a:lnTo>
                  <a:lnTo>
                    <a:pt x="186218" y="292363"/>
                  </a:lnTo>
                  <a:lnTo>
                    <a:pt x="186494" y="292266"/>
                  </a:lnTo>
                  <a:lnTo>
                    <a:pt x="199149" y="292266"/>
                  </a:lnTo>
                  <a:lnTo>
                    <a:pt x="203538" y="289749"/>
                  </a:lnTo>
                  <a:lnTo>
                    <a:pt x="210316" y="284360"/>
                  </a:lnTo>
                  <a:close/>
                </a:path>
                <a:path w="359410" h="695960">
                  <a:moveTo>
                    <a:pt x="199964" y="284479"/>
                  </a:moveTo>
                  <a:lnTo>
                    <a:pt x="199702" y="284629"/>
                  </a:lnTo>
                  <a:lnTo>
                    <a:pt x="199964" y="284479"/>
                  </a:lnTo>
                  <a:close/>
                </a:path>
                <a:path w="359410" h="695960">
                  <a:moveTo>
                    <a:pt x="200171" y="284360"/>
                  </a:moveTo>
                  <a:lnTo>
                    <a:pt x="199964" y="284479"/>
                  </a:lnTo>
                  <a:lnTo>
                    <a:pt x="199775" y="284629"/>
                  </a:lnTo>
                  <a:lnTo>
                    <a:pt x="200171" y="284360"/>
                  </a:lnTo>
                  <a:close/>
                </a:path>
                <a:path w="359410" h="695960">
                  <a:moveTo>
                    <a:pt x="222499" y="273604"/>
                  </a:moveTo>
                  <a:lnTo>
                    <a:pt x="213641" y="273604"/>
                  </a:lnTo>
                  <a:lnTo>
                    <a:pt x="213348" y="273867"/>
                  </a:lnTo>
                  <a:lnTo>
                    <a:pt x="199964" y="284479"/>
                  </a:lnTo>
                  <a:lnTo>
                    <a:pt x="200171" y="284360"/>
                  </a:lnTo>
                  <a:lnTo>
                    <a:pt x="210316" y="284360"/>
                  </a:lnTo>
                  <a:lnTo>
                    <a:pt x="217745" y="278453"/>
                  </a:lnTo>
                  <a:lnTo>
                    <a:pt x="222499" y="273604"/>
                  </a:lnTo>
                  <a:close/>
                </a:path>
                <a:path w="359410" h="695960">
                  <a:moveTo>
                    <a:pt x="213485" y="273728"/>
                  </a:moveTo>
                  <a:lnTo>
                    <a:pt x="213310" y="273867"/>
                  </a:lnTo>
                  <a:lnTo>
                    <a:pt x="213485" y="273728"/>
                  </a:lnTo>
                  <a:close/>
                </a:path>
                <a:path w="359410" h="695960">
                  <a:moveTo>
                    <a:pt x="234857" y="260189"/>
                  </a:moveTo>
                  <a:lnTo>
                    <a:pt x="226760" y="260189"/>
                  </a:lnTo>
                  <a:lnTo>
                    <a:pt x="226544" y="260433"/>
                  </a:lnTo>
                  <a:lnTo>
                    <a:pt x="213485" y="273728"/>
                  </a:lnTo>
                  <a:lnTo>
                    <a:pt x="213641" y="273604"/>
                  </a:lnTo>
                  <a:lnTo>
                    <a:pt x="222499" y="273604"/>
                  </a:lnTo>
                  <a:lnTo>
                    <a:pt x="231408" y="264518"/>
                  </a:lnTo>
                  <a:lnTo>
                    <a:pt x="234857" y="260189"/>
                  </a:lnTo>
                  <a:close/>
                </a:path>
                <a:path w="359410" h="695960">
                  <a:moveTo>
                    <a:pt x="226644" y="260307"/>
                  </a:moveTo>
                  <a:close/>
                </a:path>
                <a:path w="359410" h="695960">
                  <a:moveTo>
                    <a:pt x="246991" y="244321"/>
                  </a:moveTo>
                  <a:lnTo>
                    <a:pt x="239385" y="244321"/>
                  </a:lnTo>
                  <a:lnTo>
                    <a:pt x="226644" y="260307"/>
                  </a:lnTo>
                  <a:lnTo>
                    <a:pt x="234857" y="260189"/>
                  </a:lnTo>
                  <a:lnTo>
                    <a:pt x="244437" y="248170"/>
                  </a:lnTo>
                  <a:lnTo>
                    <a:pt x="246991" y="244321"/>
                  </a:lnTo>
                  <a:close/>
                </a:path>
                <a:path w="359410" h="695960">
                  <a:moveTo>
                    <a:pt x="258646" y="226221"/>
                  </a:moveTo>
                  <a:lnTo>
                    <a:pt x="251381" y="226221"/>
                  </a:lnTo>
                  <a:lnTo>
                    <a:pt x="239300" y="244428"/>
                  </a:lnTo>
                  <a:lnTo>
                    <a:pt x="246991" y="244321"/>
                  </a:lnTo>
                  <a:lnTo>
                    <a:pt x="256739" y="229631"/>
                  </a:lnTo>
                  <a:lnTo>
                    <a:pt x="258646" y="226221"/>
                  </a:lnTo>
                  <a:close/>
                </a:path>
                <a:path w="359410" h="695960">
                  <a:moveTo>
                    <a:pt x="269634" y="206112"/>
                  </a:moveTo>
                  <a:lnTo>
                    <a:pt x="262618" y="206112"/>
                  </a:lnTo>
                  <a:lnTo>
                    <a:pt x="251313" y="226323"/>
                  </a:lnTo>
                  <a:lnTo>
                    <a:pt x="258646" y="226221"/>
                  </a:lnTo>
                  <a:lnTo>
                    <a:pt x="268212" y="209116"/>
                  </a:lnTo>
                  <a:lnTo>
                    <a:pt x="269634" y="206112"/>
                  </a:lnTo>
                  <a:close/>
                </a:path>
                <a:path w="359410" h="695960">
                  <a:moveTo>
                    <a:pt x="279800" y="184218"/>
                  </a:moveTo>
                  <a:lnTo>
                    <a:pt x="272970" y="184218"/>
                  </a:lnTo>
                  <a:lnTo>
                    <a:pt x="262564" y="206208"/>
                  </a:lnTo>
                  <a:lnTo>
                    <a:pt x="269634" y="206112"/>
                  </a:lnTo>
                  <a:lnTo>
                    <a:pt x="278752" y="186844"/>
                  </a:lnTo>
                  <a:lnTo>
                    <a:pt x="279800" y="184218"/>
                  </a:lnTo>
                  <a:close/>
                </a:path>
                <a:path w="359410" h="695960">
                  <a:moveTo>
                    <a:pt x="289003" y="160768"/>
                  </a:moveTo>
                  <a:lnTo>
                    <a:pt x="282318" y="160768"/>
                  </a:lnTo>
                  <a:lnTo>
                    <a:pt x="272930" y="184303"/>
                  </a:lnTo>
                  <a:lnTo>
                    <a:pt x="279800" y="184218"/>
                  </a:lnTo>
                  <a:lnTo>
                    <a:pt x="288251" y="163033"/>
                  </a:lnTo>
                  <a:lnTo>
                    <a:pt x="289003" y="160768"/>
                  </a:lnTo>
                  <a:close/>
                </a:path>
                <a:path w="359410" h="695960">
                  <a:moveTo>
                    <a:pt x="297115" y="135982"/>
                  </a:moveTo>
                  <a:lnTo>
                    <a:pt x="290543" y="135982"/>
                  </a:lnTo>
                  <a:lnTo>
                    <a:pt x="282279" y="160866"/>
                  </a:lnTo>
                  <a:lnTo>
                    <a:pt x="289003" y="160768"/>
                  </a:lnTo>
                  <a:lnTo>
                    <a:pt x="296598" y="137897"/>
                  </a:lnTo>
                  <a:lnTo>
                    <a:pt x="297115" y="135982"/>
                  </a:lnTo>
                  <a:close/>
                </a:path>
                <a:path w="359410" h="695960">
                  <a:moveTo>
                    <a:pt x="304012" y="110089"/>
                  </a:moveTo>
                  <a:lnTo>
                    <a:pt x="297528" y="110089"/>
                  </a:lnTo>
                  <a:lnTo>
                    <a:pt x="290514" y="136070"/>
                  </a:lnTo>
                  <a:lnTo>
                    <a:pt x="297115" y="135982"/>
                  </a:lnTo>
                  <a:lnTo>
                    <a:pt x="303682" y="111658"/>
                  </a:lnTo>
                  <a:lnTo>
                    <a:pt x="304012" y="110089"/>
                  </a:lnTo>
                  <a:close/>
                </a:path>
                <a:path w="359410" h="695960">
                  <a:moveTo>
                    <a:pt x="309576" y="83312"/>
                  </a:moveTo>
                  <a:lnTo>
                    <a:pt x="303158" y="83312"/>
                  </a:lnTo>
                  <a:lnTo>
                    <a:pt x="297503" y="110183"/>
                  </a:lnTo>
                  <a:lnTo>
                    <a:pt x="304012" y="110089"/>
                  </a:lnTo>
                  <a:lnTo>
                    <a:pt x="309359" y="84681"/>
                  </a:lnTo>
                  <a:lnTo>
                    <a:pt x="309576" y="83312"/>
                  </a:lnTo>
                  <a:close/>
                </a:path>
                <a:path w="359410" h="695960">
                  <a:moveTo>
                    <a:pt x="317307" y="6198"/>
                  </a:moveTo>
                  <a:lnTo>
                    <a:pt x="310576" y="6198"/>
                  </a:lnTo>
                  <a:lnTo>
                    <a:pt x="316922" y="6398"/>
                  </a:lnTo>
                  <a:lnTo>
                    <a:pt x="316552" y="18135"/>
                  </a:lnTo>
                  <a:lnTo>
                    <a:pt x="353819" y="86914"/>
                  </a:lnTo>
                  <a:lnTo>
                    <a:pt x="355747" y="87487"/>
                  </a:lnTo>
                  <a:lnTo>
                    <a:pt x="358831" y="85817"/>
                  </a:lnTo>
                  <a:lnTo>
                    <a:pt x="359402" y="83889"/>
                  </a:lnTo>
                  <a:lnTo>
                    <a:pt x="317307" y="6198"/>
                  </a:lnTo>
                  <a:close/>
                </a:path>
                <a:path w="359410" h="695960">
                  <a:moveTo>
                    <a:pt x="313948" y="0"/>
                  </a:moveTo>
                  <a:lnTo>
                    <a:pt x="263299" y="80860"/>
                  </a:lnTo>
                  <a:lnTo>
                    <a:pt x="263748" y="82819"/>
                  </a:lnTo>
                  <a:lnTo>
                    <a:pt x="266720" y="84681"/>
                  </a:lnTo>
                  <a:lnTo>
                    <a:pt x="268680" y="84231"/>
                  </a:lnTo>
                  <a:lnTo>
                    <a:pt x="310206" y="17935"/>
                  </a:lnTo>
                  <a:lnTo>
                    <a:pt x="310576" y="6198"/>
                  </a:lnTo>
                  <a:lnTo>
                    <a:pt x="317307" y="6198"/>
                  </a:lnTo>
                  <a:lnTo>
                    <a:pt x="313948" y="0"/>
                  </a:lnTo>
                  <a:close/>
                </a:path>
                <a:path w="359410" h="695960">
                  <a:moveTo>
                    <a:pt x="313690" y="55874"/>
                  </a:moveTo>
                  <a:lnTo>
                    <a:pt x="307318" y="55874"/>
                  </a:lnTo>
                  <a:lnTo>
                    <a:pt x="303141" y="83393"/>
                  </a:lnTo>
                  <a:lnTo>
                    <a:pt x="309576" y="83312"/>
                  </a:lnTo>
                  <a:lnTo>
                    <a:pt x="313610" y="56735"/>
                  </a:lnTo>
                  <a:lnTo>
                    <a:pt x="313690" y="55874"/>
                  </a:lnTo>
                  <a:close/>
                </a:path>
                <a:path w="359410" h="695960">
                  <a:moveTo>
                    <a:pt x="316242" y="28000"/>
                  </a:moveTo>
                  <a:lnTo>
                    <a:pt x="309894" y="28000"/>
                  </a:lnTo>
                  <a:lnTo>
                    <a:pt x="307303" y="55974"/>
                  </a:lnTo>
                  <a:lnTo>
                    <a:pt x="313690" y="55874"/>
                  </a:lnTo>
                  <a:lnTo>
                    <a:pt x="316226" y="28489"/>
                  </a:lnTo>
                  <a:lnTo>
                    <a:pt x="316242" y="28000"/>
                  </a:lnTo>
                  <a:close/>
                </a:path>
                <a:path w="359410" h="695960">
                  <a:moveTo>
                    <a:pt x="313551" y="12595"/>
                  </a:moveTo>
                  <a:lnTo>
                    <a:pt x="310206" y="17935"/>
                  </a:lnTo>
                  <a:lnTo>
                    <a:pt x="309886" y="28088"/>
                  </a:lnTo>
                  <a:lnTo>
                    <a:pt x="316242" y="28000"/>
                  </a:lnTo>
                  <a:lnTo>
                    <a:pt x="316552" y="18135"/>
                  </a:lnTo>
                  <a:lnTo>
                    <a:pt x="313551" y="12595"/>
                  </a:lnTo>
                  <a:close/>
                </a:path>
                <a:path w="359410" h="695960">
                  <a:moveTo>
                    <a:pt x="316878" y="7810"/>
                  </a:moveTo>
                  <a:lnTo>
                    <a:pt x="310958" y="7810"/>
                  </a:lnTo>
                  <a:lnTo>
                    <a:pt x="316439" y="7983"/>
                  </a:lnTo>
                  <a:lnTo>
                    <a:pt x="313551" y="12595"/>
                  </a:lnTo>
                  <a:lnTo>
                    <a:pt x="316552" y="18135"/>
                  </a:lnTo>
                  <a:lnTo>
                    <a:pt x="316878" y="7810"/>
                  </a:lnTo>
                  <a:close/>
                </a:path>
                <a:path w="359410" h="695960">
                  <a:moveTo>
                    <a:pt x="310576" y="6198"/>
                  </a:moveTo>
                  <a:lnTo>
                    <a:pt x="310206" y="17935"/>
                  </a:lnTo>
                  <a:lnTo>
                    <a:pt x="313551" y="12595"/>
                  </a:lnTo>
                  <a:lnTo>
                    <a:pt x="310958" y="7810"/>
                  </a:lnTo>
                  <a:lnTo>
                    <a:pt x="316878" y="7810"/>
                  </a:lnTo>
                  <a:lnTo>
                    <a:pt x="316922" y="6398"/>
                  </a:lnTo>
                  <a:lnTo>
                    <a:pt x="310576" y="6198"/>
                  </a:lnTo>
                  <a:close/>
                </a:path>
                <a:path w="359410" h="695960">
                  <a:moveTo>
                    <a:pt x="310958" y="7810"/>
                  </a:moveTo>
                  <a:lnTo>
                    <a:pt x="313551" y="12595"/>
                  </a:lnTo>
                  <a:lnTo>
                    <a:pt x="316439" y="7983"/>
                  </a:lnTo>
                  <a:lnTo>
                    <a:pt x="310958" y="7810"/>
                  </a:lnTo>
                  <a:close/>
                </a:path>
              </a:pathLst>
            </a:custGeom>
            <a:solidFill>
              <a:srgbClr val="262626"/>
            </a:solidFill>
          </p:spPr>
          <p:txBody>
            <a:bodyPr wrap="square" lIns="0" tIns="0" rIns="0" bIns="0" rtlCol="0"/>
            <a:lstStyle/>
            <a:p>
              <a:endParaRPr/>
            </a:p>
          </p:txBody>
        </p:sp>
        <p:sp>
          <p:nvSpPr>
            <p:cNvPr id="89" name="object 84"/>
            <p:cNvSpPr/>
            <p:nvPr/>
          </p:nvSpPr>
          <p:spPr>
            <a:xfrm>
              <a:off x="4500944" y="4181235"/>
              <a:ext cx="1288090" cy="788524"/>
            </a:xfrm>
            <a:prstGeom prst="rect">
              <a:avLst/>
            </a:prstGeom>
            <a:blipFill>
              <a:blip r:embed="rId5" cstate="print"/>
              <a:stretch>
                <a:fillRect/>
              </a:stretch>
            </a:blipFill>
          </p:spPr>
          <p:txBody>
            <a:bodyPr wrap="square" lIns="0" tIns="0" rIns="0" bIns="0" rtlCol="0"/>
            <a:lstStyle/>
            <a:p>
              <a:endParaRPr/>
            </a:p>
          </p:txBody>
        </p:sp>
        <p:sp>
          <p:nvSpPr>
            <p:cNvPr id="90" name="object 85"/>
            <p:cNvSpPr txBox="1"/>
            <p:nvPr/>
          </p:nvSpPr>
          <p:spPr>
            <a:xfrm>
              <a:off x="4348634" y="4684267"/>
              <a:ext cx="135255" cy="238125"/>
            </a:xfrm>
            <a:prstGeom prst="rect">
              <a:avLst/>
            </a:prstGeom>
          </p:spPr>
          <p:txBody>
            <a:bodyPr vert="horz" wrap="square" lIns="0" tIns="11430" rIns="0" bIns="0" rtlCol="0">
              <a:spAutoFit/>
            </a:bodyPr>
            <a:lstStyle/>
            <a:p>
              <a:pPr>
                <a:lnSpc>
                  <a:spcPct val="100000"/>
                </a:lnSpc>
                <a:spcBef>
                  <a:spcPts val="90"/>
                </a:spcBef>
              </a:pPr>
              <a:r>
                <a:rPr sz="1400" spc="-10" dirty="0">
                  <a:latin typeface="Calibri"/>
                  <a:cs typeface="Calibri"/>
                </a:rPr>
                <a:t>…</a:t>
              </a:r>
              <a:endParaRPr sz="1400">
                <a:latin typeface="Calibri"/>
                <a:cs typeface="Calibri"/>
              </a:endParaRPr>
            </a:p>
          </p:txBody>
        </p:sp>
        <p:sp>
          <p:nvSpPr>
            <p:cNvPr id="91" name="object 86"/>
            <p:cNvSpPr txBox="1"/>
            <p:nvPr/>
          </p:nvSpPr>
          <p:spPr>
            <a:xfrm>
              <a:off x="4343641" y="4394708"/>
              <a:ext cx="122555" cy="238125"/>
            </a:xfrm>
            <a:prstGeom prst="rect">
              <a:avLst/>
            </a:prstGeom>
          </p:spPr>
          <p:txBody>
            <a:bodyPr vert="horz" wrap="square" lIns="0" tIns="11430" rIns="0" bIns="0" rtlCol="0">
              <a:spAutoFit/>
            </a:bodyPr>
            <a:lstStyle/>
            <a:p>
              <a:pPr>
                <a:lnSpc>
                  <a:spcPct val="100000"/>
                </a:lnSpc>
                <a:spcBef>
                  <a:spcPts val="90"/>
                </a:spcBef>
              </a:pPr>
              <a:r>
                <a:rPr sz="1400" spc="-240" dirty="0">
                  <a:latin typeface="Calibri"/>
                  <a:cs typeface="Calibri"/>
                </a:rPr>
                <a:t>…</a:t>
              </a:r>
              <a:endParaRPr sz="1400">
                <a:latin typeface="Calibri"/>
                <a:cs typeface="Calibri"/>
              </a:endParaRPr>
            </a:p>
          </p:txBody>
        </p:sp>
        <p:sp>
          <p:nvSpPr>
            <p:cNvPr id="92" name="object 87"/>
            <p:cNvSpPr/>
            <p:nvPr/>
          </p:nvSpPr>
          <p:spPr>
            <a:xfrm>
              <a:off x="4848556" y="2790983"/>
              <a:ext cx="1776095" cy="639445"/>
            </a:xfrm>
            <a:custGeom>
              <a:avLst/>
              <a:gdLst/>
              <a:ahLst/>
              <a:cxnLst/>
              <a:rect l="l" t="t" r="r" b="b"/>
              <a:pathLst>
                <a:path w="1776095" h="639445">
                  <a:moveTo>
                    <a:pt x="0" y="106542"/>
                  </a:moveTo>
                  <a:lnTo>
                    <a:pt x="8372" y="65071"/>
                  </a:lnTo>
                  <a:lnTo>
                    <a:pt x="31205" y="31205"/>
                  </a:lnTo>
                  <a:lnTo>
                    <a:pt x="65070" y="8372"/>
                  </a:lnTo>
                  <a:lnTo>
                    <a:pt x="106541" y="0"/>
                  </a:lnTo>
                  <a:lnTo>
                    <a:pt x="1669382" y="0"/>
                  </a:lnTo>
                  <a:lnTo>
                    <a:pt x="1710853" y="8372"/>
                  </a:lnTo>
                  <a:lnTo>
                    <a:pt x="1744718" y="31205"/>
                  </a:lnTo>
                  <a:lnTo>
                    <a:pt x="1767551" y="65071"/>
                  </a:lnTo>
                  <a:lnTo>
                    <a:pt x="1775924" y="106542"/>
                  </a:lnTo>
                  <a:lnTo>
                    <a:pt x="1775924" y="532694"/>
                  </a:lnTo>
                  <a:lnTo>
                    <a:pt x="1767551" y="574165"/>
                  </a:lnTo>
                  <a:lnTo>
                    <a:pt x="1744718" y="608031"/>
                  </a:lnTo>
                  <a:lnTo>
                    <a:pt x="1710853" y="630864"/>
                  </a:lnTo>
                  <a:lnTo>
                    <a:pt x="1669382" y="639237"/>
                  </a:lnTo>
                  <a:lnTo>
                    <a:pt x="106541" y="639237"/>
                  </a:lnTo>
                  <a:lnTo>
                    <a:pt x="65070" y="630864"/>
                  </a:lnTo>
                  <a:lnTo>
                    <a:pt x="31205" y="608031"/>
                  </a:lnTo>
                  <a:lnTo>
                    <a:pt x="8372" y="574165"/>
                  </a:lnTo>
                  <a:lnTo>
                    <a:pt x="0" y="532694"/>
                  </a:lnTo>
                  <a:lnTo>
                    <a:pt x="0" y="106542"/>
                  </a:lnTo>
                  <a:close/>
                </a:path>
              </a:pathLst>
            </a:custGeom>
            <a:ln w="9525">
              <a:solidFill>
                <a:srgbClr val="000000"/>
              </a:solidFill>
            </a:ln>
          </p:spPr>
          <p:txBody>
            <a:bodyPr wrap="square" lIns="0" tIns="0" rIns="0" bIns="0" rtlCol="0"/>
            <a:lstStyle/>
            <a:p>
              <a:endParaRPr/>
            </a:p>
          </p:txBody>
        </p:sp>
        <p:sp>
          <p:nvSpPr>
            <p:cNvPr id="93" name="object 88"/>
            <p:cNvSpPr txBox="1"/>
            <p:nvPr/>
          </p:nvSpPr>
          <p:spPr>
            <a:xfrm>
              <a:off x="5045919" y="2846324"/>
              <a:ext cx="1021715" cy="451484"/>
            </a:xfrm>
            <a:prstGeom prst="rect">
              <a:avLst/>
            </a:prstGeom>
          </p:spPr>
          <p:txBody>
            <a:bodyPr vert="horz" wrap="square" lIns="0" tIns="11430" rIns="0" bIns="0" rtlCol="0">
              <a:spAutoFit/>
            </a:bodyPr>
            <a:lstStyle/>
            <a:p>
              <a:pPr marR="5080">
                <a:lnSpc>
                  <a:spcPct val="100000"/>
                </a:lnSpc>
                <a:spcBef>
                  <a:spcPts val="90"/>
                </a:spcBef>
              </a:pPr>
              <a:r>
                <a:rPr sz="1400" b="1" spc="-5" dirty="0">
                  <a:latin typeface="Calibri"/>
                  <a:cs typeface="Calibri"/>
                </a:rPr>
                <a:t>Projection</a:t>
              </a:r>
              <a:r>
                <a:rPr sz="1400" b="1" spc="-75" dirty="0">
                  <a:latin typeface="Calibri"/>
                  <a:cs typeface="Calibri"/>
                </a:rPr>
                <a:t> </a:t>
              </a:r>
              <a:r>
                <a:rPr sz="1400" b="1" spc="-15" dirty="0">
                  <a:latin typeface="Calibri"/>
                  <a:cs typeface="Calibri"/>
                </a:rPr>
                <a:t>for  </a:t>
              </a:r>
              <a:r>
                <a:rPr sz="1400" b="1" spc="-5" dirty="0">
                  <a:latin typeface="Calibri"/>
                  <a:cs typeface="Calibri"/>
                </a:rPr>
                <a:t>domain</a:t>
              </a:r>
              <a:r>
                <a:rPr sz="1400" b="1" spc="-15" dirty="0">
                  <a:latin typeface="Calibri"/>
                  <a:cs typeface="Calibri"/>
                </a:rPr>
                <a:t> </a:t>
              </a:r>
              <a:r>
                <a:rPr sz="1400" b="1" spc="-10" dirty="0">
                  <a:latin typeface="Calibri"/>
                  <a:cs typeface="Calibri"/>
                </a:rPr>
                <a:t>N</a:t>
              </a:r>
              <a:endParaRPr sz="1400">
                <a:latin typeface="Calibri"/>
                <a:cs typeface="Calibri"/>
              </a:endParaRPr>
            </a:p>
          </p:txBody>
        </p:sp>
        <p:sp>
          <p:nvSpPr>
            <p:cNvPr id="94" name="object 89"/>
            <p:cNvSpPr txBox="1"/>
            <p:nvPr/>
          </p:nvSpPr>
          <p:spPr>
            <a:xfrm>
              <a:off x="4343641" y="2840228"/>
              <a:ext cx="315595" cy="299720"/>
            </a:xfrm>
            <a:prstGeom prst="rect">
              <a:avLst/>
            </a:prstGeom>
          </p:spPr>
          <p:txBody>
            <a:bodyPr vert="horz" wrap="square" lIns="0" tIns="12700" rIns="0" bIns="0" rtlCol="0">
              <a:spAutoFit/>
            </a:bodyPr>
            <a:lstStyle/>
            <a:p>
              <a:pPr>
                <a:lnSpc>
                  <a:spcPct val="100000"/>
                </a:lnSpc>
                <a:spcBef>
                  <a:spcPts val="100"/>
                </a:spcBef>
              </a:pPr>
              <a:r>
                <a:rPr sz="1800" spc="-325" dirty="0">
                  <a:latin typeface="Calibri"/>
                  <a:cs typeface="Calibri"/>
                </a:rPr>
                <a:t>……</a:t>
              </a:r>
              <a:endParaRPr sz="1800">
                <a:latin typeface="Calibri"/>
                <a:cs typeface="Calibri"/>
              </a:endParaRPr>
            </a:p>
          </p:txBody>
        </p:sp>
        <p:sp>
          <p:nvSpPr>
            <p:cNvPr id="95" name="object 90"/>
            <p:cNvSpPr txBox="1"/>
            <p:nvPr/>
          </p:nvSpPr>
          <p:spPr>
            <a:xfrm>
              <a:off x="4339502" y="3690620"/>
              <a:ext cx="144145" cy="460375"/>
            </a:xfrm>
            <a:prstGeom prst="rect">
              <a:avLst/>
            </a:prstGeom>
          </p:spPr>
          <p:txBody>
            <a:bodyPr vert="horz" wrap="square" lIns="0" tIns="11430" rIns="0" bIns="0" rtlCol="0">
              <a:spAutoFit/>
            </a:bodyPr>
            <a:lstStyle/>
            <a:p>
              <a:pPr marL="8890">
                <a:lnSpc>
                  <a:spcPct val="100000"/>
                </a:lnSpc>
                <a:spcBef>
                  <a:spcPts val="90"/>
                </a:spcBef>
              </a:pPr>
              <a:r>
                <a:rPr sz="1400" spc="-10" dirty="0">
                  <a:latin typeface="Calibri"/>
                  <a:cs typeface="Calibri"/>
                </a:rPr>
                <a:t>…</a:t>
              </a:r>
              <a:endParaRPr sz="1400">
                <a:latin typeface="Calibri"/>
                <a:cs typeface="Calibri"/>
              </a:endParaRPr>
            </a:p>
            <a:p>
              <a:pPr>
                <a:lnSpc>
                  <a:spcPct val="100000"/>
                </a:lnSpc>
                <a:spcBef>
                  <a:spcPts val="70"/>
                </a:spcBef>
              </a:pPr>
              <a:r>
                <a:rPr sz="1400" spc="-10" dirty="0">
                  <a:latin typeface="Calibri"/>
                  <a:cs typeface="Calibri"/>
                </a:rPr>
                <a:t>…</a:t>
              </a:r>
              <a:endParaRPr sz="1400">
                <a:latin typeface="Calibri"/>
                <a:cs typeface="Calibri"/>
              </a:endParaRPr>
            </a:p>
          </p:txBody>
        </p:sp>
        <p:sp>
          <p:nvSpPr>
            <p:cNvPr id="96" name="object 91"/>
            <p:cNvSpPr/>
            <p:nvPr/>
          </p:nvSpPr>
          <p:spPr>
            <a:xfrm>
              <a:off x="5735589" y="2457523"/>
              <a:ext cx="1017905" cy="336550"/>
            </a:xfrm>
            <a:custGeom>
              <a:avLst/>
              <a:gdLst/>
              <a:ahLst/>
              <a:cxnLst/>
              <a:rect l="l" t="t" r="r" b="b"/>
              <a:pathLst>
                <a:path w="1017904" h="336550">
                  <a:moveTo>
                    <a:pt x="999551" y="24067"/>
                  </a:moveTo>
                  <a:lnTo>
                    <a:pt x="0" y="330424"/>
                  </a:lnTo>
                  <a:lnTo>
                    <a:pt x="1860" y="336495"/>
                  </a:lnTo>
                  <a:lnTo>
                    <a:pt x="1001413" y="30138"/>
                  </a:lnTo>
                  <a:lnTo>
                    <a:pt x="1005686" y="25508"/>
                  </a:lnTo>
                  <a:lnTo>
                    <a:pt x="999551" y="24067"/>
                  </a:lnTo>
                  <a:close/>
                </a:path>
                <a:path w="1017904" h="336550">
                  <a:moveTo>
                    <a:pt x="1012690" y="20629"/>
                  </a:moveTo>
                  <a:lnTo>
                    <a:pt x="1010766" y="20629"/>
                  </a:lnTo>
                  <a:lnTo>
                    <a:pt x="1012626" y="26701"/>
                  </a:lnTo>
                  <a:lnTo>
                    <a:pt x="1001413" y="30138"/>
                  </a:lnTo>
                  <a:lnTo>
                    <a:pt x="948359" y="87624"/>
                  </a:lnTo>
                  <a:lnTo>
                    <a:pt x="948439" y="89634"/>
                  </a:lnTo>
                  <a:lnTo>
                    <a:pt x="951016" y="92012"/>
                  </a:lnTo>
                  <a:lnTo>
                    <a:pt x="953025" y="91931"/>
                  </a:lnTo>
                  <a:lnTo>
                    <a:pt x="1017736" y="21814"/>
                  </a:lnTo>
                  <a:lnTo>
                    <a:pt x="1012690" y="20629"/>
                  </a:lnTo>
                  <a:close/>
                </a:path>
                <a:path w="1017904" h="336550">
                  <a:moveTo>
                    <a:pt x="1005686" y="25508"/>
                  </a:moveTo>
                  <a:lnTo>
                    <a:pt x="1001413" y="30138"/>
                  </a:lnTo>
                  <a:lnTo>
                    <a:pt x="1012461" y="26752"/>
                  </a:lnTo>
                  <a:lnTo>
                    <a:pt x="1010984" y="26752"/>
                  </a:lnTo>
                  <a:lnTo>
                    <a:pt x="1005686" y="25508"/>
                  </a:lnTo>
                  <a:close/>
                </a:path>
                <a:path w="1017904" h="336550">
                  <a:moveTo>
                    <a:pt x="1009378" y="21508"/>
                  </a:moveTo>
                  <a:lnTo>
                    <a:pt x="1005686" y="25508"/>
                  </a:lnTo>
                  <a:lnTo>
                    <a:pt x="1010984" y="26752"/>
                  </a:lnTo>
                  <a:lnTo>
                    <a:pt x="1009378" y="21508"/>
                  </a:lnTo>
                  <a:close/>
                </a:path>
                <a:path w="1017904" h="336550">
                  <a:moveTo>
                    <a:pt x="1011035" y="21508"/>
                  </a:moveTo>
                  <a:lnTo>
                    <a:pt x="1009378" y="21508"/>
                  </a:lnTo>
                  <a:lnTo>
                    <a:pt x="1010984" y="26752"/>
                  </a:lnTo>
                  <a:lnTo>
                    <a:pt x="1012461" y="26752"/>
                  </a:lnTo>
                  <a:lnTo>
                    <a:pt x="1012626" y="26701"/>
                  </a:lnTo>
                  <a:lnTo>
                    <a:pt x="1011035" y="21508"/>
                  </a:lnTo>
                  <a:close/>
                </a:path>
                <a:path w="1017904" h="336550">
                  <a:moveTo>
                    <a:pt x="1010766" y="20629"/>
                  </a:moveTo>
                  <a:lnTo>
                    <a:pt x="999551" y="24067"/>
                  </a:lnTo>
                  <a:lnTo>
                    <a:pt x="1005686" y="25508"/>
                  </a:lnTo>
                  <a:lnTo>
                    <a:pt x="1009378" y="21508"/>
                  </a:lnTo>
                  <a:lnTo>
                    <a:pt x="1011035" y="21508"/>
                  </a:lnTo>
                  <a:lnTo>
                    <a:pt x="1010766" y="20629"/>
                  </a:lnTo>
                  <a:close/>
                </a:path>
                <a:path w="1017904" h="336550">
                  <a:moveTo>
                    <a:pt x="924849" y="0"/>
                  </a:moveTo>
                  <a:lnTo>
                    <a:pt x="923141" y="1059"/>
                  </a:lnTo>
                  <a:lnTo>
                    <a:pt x="922338" y="4472"/>
                  </a:lnTo>
                  <a:lnTo>
                    <a:pt x="923397" y="6182"/>
                  </a:lnTo>
                  <a:lnTo>
                    <a:pt x="999551" y="24067"/>
                  </a:lnTo>
                  <a:lnTo>
                    <a:pt x="1010766" y="20629"/>
                  </a:lnTo>
                  <a:lnTo>
                    <a:pt x="1012690" y="20629"/>
                  </a:lnTo>
                  <a:lnTo>
                    <a:pt x="924849" y="0"/>
                  </a:lnTo>
                  <a:close/>
                </a:path>
              </a:pathLst>
            </a:custGeom>
            <a:solidFill>
              <a:srgbClr val="000000"/>
            </a:solidFill>
          </p:spPr>
          <p:txBody>
            <a:bodyPr wrap="square" lIns="0" tIns="0" rIns="0" bIns="0" rtlCol="0"/>
            <a:lstStyle/>
            <a:p>
              <a:endParaRPr/>
            </a:p>
          </p:txBody>
        </p:sp>
        <p:sp>
          <p:nvSpPr>
            <p:cNvPr id="97" name="object 92"/>
            <p:cNvSpPr/>
            <p:nvPr/>
          </p:nvSpPr>
          <p:spPr>
            <a:xfrm>
              <a:off x="2748050" y="2379063"/>
              <a:ext cx="2988945" cy="415290"/>
            </a:xfrm>
            <a:custGeom>
              <a:avLst/>
              <a:gdLst/>
              <a:ahLst/>
              <a:cxnLst/>
              <a:rect l="l" t="t" r="r" b="b"/>
              <a:pathLst>
                <a:path w="2988945" h="415289">
                  <a:moveTo>
                    <a:pt x="18300" y="36549"/>
                  </a:moveTo>
                  <a:lnTo>
                    <a:pt x="12504" y="39022"/>
                  </a:lnTo>
                  <a:lnTo>
                    <a:pt x="17510" y="42849"/>
                  </a:lnTo>
                  <a:lnTo>
                    <a:pt x="2988073" y="415071"/>
                  </a:lnTo>
                  <a:lnTo>
                    <a:pt x="2988863" y="408771"/>
                  </a:lnTo>
                  <a:lnTo>
                    <a:pt x="18300" y="36549"/>
                  </a:lnTo>
                  <a:close/>
                </a:path>
                <a:path w="2988945" h="415289">
                  <a:moveTo>
                    <a:pt x="87754" y="0"/>
                  </a:moveTo>
                  <a:lnTo>
                    <a:pt x="0" y="37456"/>
                  </a:lnTo>
                  <a:lnTo>
                    <a:pt x="75799" y="95406"/>
                  </a:lnTo>
                  <a:lnTo>
                    <a:pt x="77791" y="95140"/>
                  </a:lnTo>
                  <a:lnTo>
                    <a:pt x="79922" y="92354"/>
                  </a:lnTo>
                  <a:lnTo>
                    <a:pt x="79655" y="90361"/>
                  </a:lnTo>
                  <a:lnTo>
                    <a:pt x="17510" y="42849"/>
                  </a:lnTo>
                  <a:lnTo>
                    <a:pt x="5965" y="41403"/>
                  </a:lnTo>
                  <a:lnTo>
                    <a:pt x="6755" y="35102"/>
                  </a:lnTo>
                  <a:lnTo>
                    <a:pt x="21689" y="35102"/>
                  </a:lnTo>
                  <a:lnTo>
                    <a:pt x="90247" y="5840"/>
                  </a:lnTo>
                  <a:lnTo>
                    <a:pt x="90996" y="3975"/>
                  </a:lnTo>
                  <a:lnTo>
                    <a:pt x="89620" y="749"/>
                  </a:lnTo>
                  <a:lnTo>
                    <a:pt x="87754" y="0"/>
                  </a:lnTo>
                  <a:close/>
                </a:path>
                <a:path w="2988945" h="415289">
                  <a:moveTo>
                    <a:pt x="6755" y="35102"/>
                  </a:moveTo>
                  <a:lnTo>
                    <a:pt x="5965" y="41403"/>
                  </a:lnTo>
                  <a:lnTo>
                    <a:pt x="17510" y="42849"/>
                  </a:lnTo>
                  <a:lnTo>
                    <a:pt x="15299" y="41159"/>
                  </a:lnTo>
                  <a:lnTo>
                    <a:pt x="7499" y="41159"/>
                  </a:lnTo>
                  <a:lnTo>
                    <a:pt x="8181" y="35717"/>
                  </a:lnTo>
                  <a:lnTo>
                    <a:pt x="11660" y="35717"/>
                  </a:lnTo>
                  <a:lnTo>
                    <a:pt x="6755" y="35102"/>
                  </a:lnTo>
                  <a:close/>
                </a:path>
                <a:path w="2988945" h="415289">
                  <a:moveTo>
                    <a:pt x="8181" y="35717"/>
                  </a:moveTo>
                  <a:lnTo>
                    <a:pt x="7499" y="41159"/>
                  </a:lnTo>
                  <a:lnTo>
                    <a:pt x="12504" y="39022"/>
                  </a:lnTo>
                  <a:lnTo>
                    <a:pt x="8181" y="35717"/>
                  </a:lnTo>
                  <a:close/>
                </a:path>
                <a:path w="2988945" h="415289">
                  <a:moveTo>
                    <a:pt x="12504" y="39022"/>
                  </a:moveTo>
                  <a:lnTo>
                    <a:pt x="7499" y="41159"/>
                  </a:lnTo>
                  <a:lnTo>
                    <a:pt x="15299" y="41159"/>
                  </a:lnTo>
                  <a:lnTo>
                    <a:pt x="12504" y="39022"/>
                  </a:lnTo>
                  <a:close/>
                </a:path>
                <a:path w="2988945" h="415289">
                  <a:moveTo>
                    <a:pt x="11660" y="35717"/>
                  </a:moveTo>
                  <a:lnTo>
                    <a:pt x="8181" y="35717"/>
                  </a:lnTo>
                  <a:lnTo>
                    <a:pt x="12504" y="39022"/>
                  </a:lnTo>
                  <a:lnTo>
                    <a:pt x="18300" y="36549"/>
                  </a:lnTo>
                  <a:lnTo>
                    <a:pt x="11660" y="35717"/>
                  </a:lnTo>
                  <a:close/>
                </a:path>
                <a:path w="2988945" h="415289">
                  <a:moveTo>
                    <a:pt x="21689" y="35102"/>
                  </a:moveTo>
                  <a:lnTo>
                    <a:pt x="6755" y="35102"/>
                  </a:lnTo>
                  <a:lnTo>
                    <a:pt x="18300" y="36549"/>
                  </a:lnTo>
                  <a:lnTo>
                    <a:pt x="21689" y="35102"/>
                  </a:lnTo>
                  <a:close/>
                </a:path>
              </a:pathLst>
            </a:custGeom>
            <a:solidFill>
              <a:srgbClr val="000000"/>
            </a:solidFill>
          </p:spPr>
          <p:txBody>
            <a:bodyPr wrap="square" lIns="0" tIns="0" rIns="0" bIns="0" rtlCol="0"/>
            <a:lstStyle/>
            <a:p>
              <a:endParaRPr/>
            </a:p>
          </p:txBody>
        </p:sp>
        <p:sp>
          <p:nvSpPr>
            <p:cNvPr id="98" name="object 93"/>
            <p:cNvSpPr/>
            <p:nvPr/>
          </p:nvSpPr>
          <p:spPr>
            <a:xfrm>
              <a:off x="4388925" y="3398704"/>
              <a:ext cx="1348105" cy="295910"/>
            </a:xfrm>
            <a:custGeom>
              <a:avLst/>
              <a:gdLst/>
              <a:ahLst/>
              <a:cxnLst/>
              <a:rect l="l" t="t" r="r" b="b"/>
              <a:pathLst>
                <a:path w="1348104" h="295910">
                  <a:moveTo>
                    <a:pt x="1329288" y="31830"/>
                  </a:moveTo>
                  <a:lnTo>
                    <a:pt x="0" y="289493"/>
                  </a:lnTo>
                  <a:lnTo>
                    <a:pt x="1209" y="295728"/>
                  </a:lnTo>
                  <a:lnTo>
                    <a:pt x="1330495" y="38065"/>
                  </a:lnTo>
                  <a:lnTo>
                    <a:pt x="1335235" y="33912"/>
                  </a:lnTo>
                  <a:lnTo>
                    <a:pt x="1329288" y="31830"/>
                  </a:lnTo>
                  <a:close/>
                </a:path>
                <a:path w="1348104" h="295910">
                  <a:moveTo>
                    <a:pt x="1342142" y="29601"/>
                  </a:moveTo>
                  <a:lnTo>
                    <a:pt x="1340792" y="29601"/>
                  </a:lnTo>
                  <a:lnTo>
                    <a:pt x="1342000" y="35835"/>
                  </a:lnTo>
                  <a:lnTo>
                    <a:pt x="1330495" y="38065"/>
                  </a:lnTo>
                  <a:lnTo>
                    <a:pt x="1271661" y="89618"/>
                  </a:lnTo>
                  <a:lnTo>
                    <a:pt x="1271529" y="91625"/>
                  </a:lnTo>
                  <a:lnTo>
                    <a:pt x="1273840" y="94263"/>
                  </a:lnTo>
                  <a:lnTo>
                    <a:pt x="1275845" y="94395"/>
                  </a:lnTo>
                  <a:lnTo>
                    <a:pt x="1347608" y="31513"/>
                  </a:lnTo>
                  <a:lnTo>
                    <a:pt x="1342142" y="29601"/>
                  </a:lnTo>
                  <a:close/>
                </a:path>
                <a:path w="1348104" h="295910">
                  <a:moveTo>
                    <a:pt x="1335235" y="33912"/>
                  </a:moveTo>
                  <a:lnTo>
                    <a:pt x="1330495" y="38065"/>
                  </a:lnTo>
                  <a:lnTo>
                    <a:pt x="1342000" y="35835"/>
                  </a:lnTo>
                  <a:lnTo>
                    <a:pt x="1340373" y="35709"/>
                  </a:lnTo>
                  <a:lnTo>
                    <a:pt x="1335235" y="33912"/>
                  </a:lnTo>
                  <a:close/>
                </a:path>
                <a:path w="1348104" h="295910">
                  <a:moveTo>
                    <a:pt x="1339329" y="30325"/>
                  </a:moveTo>
                  <a:lnTo>
                    <a:pt x="1335235" y="33912"/>
                  </a:lnTo>
                  <a:lnTo>
                    <a:pt x="1340373" y="35709"/>
                  </a:lnTo>
                  <a:lnTo>
                    <a:pt x="1339329" y="30325"/>
                  </a:lnTo>
                  <a:close/>
                </a:path>
                <a:path w="1348104" h="295910">
                  <a:moveTo>
                    <a:pt x="1340932" y="30325"/>
                  </a:moveTo>
                  <a:lnTo>
                    <a:pt x="1339329" y="30325"/>
                  </a:lnTo>
                  <a:lnTo>
                    <a:pt x="1340373" y="35709"/>
                  </a:lnTo>
                  <a:lnTo>
                    <a:pt x="1341975" y="35709"/>
                  </a:lnTo>
                  <a:lnTo>
                    <a:pt x="1340932" y="30325"/>
                  </a:lnTo>
                  <a:close/>
                </a:path>
                <a:path w="1348104" h="295910">
                  <a:moveTo>
                    <a:pt x="1340792" y="29601"/>
                  </a:moveTo>
                  <a:lnTo>
                    <a:pt x="1329288" y="31830"/>
                  </a:lnTo>
                  <a:lnTo>
                    <a:pt x="1335235" y="33912"/>
                  </a:lnTo>
                  <a:lnTo>
                    <a:pt x="1339329" y="30325"/>
                  </a:lnTo>
                  <a:lnTo>
                    <a:pt x="1340932" y="30325"/>
                  </a:lnTo>
                  <a:lnTo>
                    <a:pt x="1340792" y="29601"/>
                  </a:lnTo>
                  <a:close/>
                </a:path>
                <a:path w="1348104" h="295910">
                  <a:moveTo>
                    <a:pt x="1257548" y="0"/>
                  </a:moveTo>
                  <a:lnTo>
                    <a:pt x="1255737" y="872"/>
                  </a:lnTo>
                  <a:lnTo>
                    <a:pt x="1254579" y="4182"/>
                  </a:lnTo>
                  <a:lnTo>
                    <a:pt x="1255452" y="5993"/>
                  </a:lnTo>
                  <a:lnTo>
                    <a:pt x="1329288" y="31830"/>
                  </a:lnTo>
                  <a:lnTo>
                    <a:pt x="1340792" y="29601"/>
                  </a:lnTo>
                  <a:lnTo>
                    <a:pt x="1342142" y="29601"/>
                  </a:lnTo>
                  <a:lnTo>
                    <a:pt x="1257548" y="0"/>
                  </a:lnTo>
                  <a:close/>
                </a:path>
              </a:pathLst>
            </a:custGeom>
            <a:solidFill>
              <a:srgbClr val="262626"/>
            </a:solidFill>
          </p:spPr>
          <p:txBody>
            <a:bodyPr wrap="square" lIns="0" tIns="0" rIns="0" bIns="0" rtlCol="0"/>
            <a:lstStyle/>
            <a:p>
              <a:endParaRPr/>
            </a:p>
          </p:txBody>
        </p:sp>
        <p:sp>
          <p:nvSpPr>
            <p:cNvPr id="99" name="object 94"/>
            <p:cNvSpPr/>
            <p:nvPr/>
          </p:nvSpPr>
          <p:spPr>
            <a:xfrm>
              <a:off x="2077317" y="3678585"/>
              <a:ext cx="4770755" cy="2421890"/>
            </a:xfrm>
            <a:custGeom>
              <a:avLst/>
              <a:gdLst/>
              <a:ahLst/>
              <a:cxnLst/>
              <a:rect l="l" t="t" r="r" b="b"/>
              <a:pathLst>
                <a:path w="4770755" h="2421890">
                  <a:moveTo>
                    <a:pt x="0" y="0"/>
                  </a:moveTo>
                  <a:lnTo>
                    <a:pt x="4770522" y="0"/>
                  </a:lnTo>
                  <a:lnTo>
                    <a:pt x="4770522" y="2421579"/>
                  </a:lnTo>
                  <a:lnTo>
                    <a:pt x="0" y="2421579"/>
                  </a:lnTo>
                  <a:lnTo>
                    <a:pt x="0" y="0"/>
                  </a:lnTo>
                  <a:close/>
                </a:path>
              </a:pathLst>
            </a:custGeom>
            <a:ln w="76200">
              <a:solidFill>
                <a:srgbClr val="7C7C7C"/>
              </a:solidFill>
            </a:ln>
          </p:spPr>
          <p:txBody>
            <a:bodyPr wrap="square" lIns="0" tIns="0" rIns="0" bIns="0" rtlCol="0"/>
            <a:lstStyle/>
            <a:p>
              <a:endParaRPr/>
            </a:p>
          </p:txBody>
        </p:sp>
        <p:sp>
          <p:nvSpPr>
            <p:cNvPr id="100" name="object 95"/>
            <p:cNvSpPr/>
            <p:nvPr/>
          </p:nvSpPr>
          <p:spPr>
            <a:xfrm>
              <a:off x="2145879" y="3753799"/>
              <a:ext cx="4607560" cy="2237105"/>
            </a:xfrm>
            <a:custGeom>
              <a:avLst/>
              <a:gdLst/>
              <a:ahLst/>
              <a:cxnLst/>
              <a:rect l="l" t="t" r="r" b="b"/>
              <a:pathLst>
                <a:path w="4607559" h="2237104">
                  <a:moveTo>
                    <a:pt x="4406695" y="0"/>
                  </a:moveTo>
                  <a:lnTo>
                    <a:pt x="200733" y="0"/>
                  </a:lnTo>
                  <a:lnTo>
                    <a:pt x="154707" y="5301"/>
                  </a:lnTo>
                  <a:lnTo>
                    <a:pt x="112456" y="20402"/>
                  </a:lnTo>
                  <a:lnTo>
                    <a:pt x="75185" y="44098"/>
                  </a:lnTo>
                  <a:lnTo>
                    <a:pt x="44098" y="75185"/>
                  </a:lnTo>
                  <a:lnTo>
                    <a:pt x="20402" y="112456"/>
                  </a:lnTo>
                  <a:lnTo>
                    <a:pt x="5301" y="154707"/>
                  </a:lnTo>
                  <a:lnTo>
                    <a:pt x="0" y="200733"/>
                  </a:lnTo>
                  <a:lnTo>
                    <a:pt x="0" y="2036339"/>
                  </a:lnTo>
                  <a:lnTo>
                    <a:pt x="5301" y="2082365"/>
                  </a:lnTo>
                  <a:lnTo>
                    <a:pt x="20402" y="2124617"/>
                  </a:lnTo>
                  <a:lnTo>
                    <a:pt x="44098" y="2161888"/>
                  </a:lnTo>
                  <a:lnTo>
                    <a:pt x="75185" y="2192974"/>
                  </a:lnTo>
                  <a:lnTo>
                    <a:pt x="112456" y="2216670"/>
                  </a:lnTo>
                  <a:lnTo>
                    <a:pt x="154707" y="2231771"/>
                  </a:lnTo>
                  <a:lnTo>
                    <a:pt x="200733" y="2237073"/>
                  </a:lnTo>
                  <a:lnTo>
                    <a:pt x="4406695" y="2237073"/>
                  </a:lnTo>
                  <a:lnTo>
                    <a:pt x="4452721" y="2231771"/>
                  </a:lnTo>
                  <a:lnTo>
                    <a:pt x="4494973" y="2216670"/>
                  </a:lnTo>
                  <a:lnTo>
                    <a:pt x="4532244" y="2192974"/>
                  </a:lnTo>
                  <a:lnTo>
                    <a:pt x="4563330" y="2161888"/>
                  </a:lnTo>
                  <a:lnTo>
                    <a:pt x="4587026" y="2124617"/>
                  </a:lnTo>
                  <a:lnTo>
                    <a:pt x="4602127" y="2082365"/>
                  </a:lnTo>
                  <a:lnTo>
                    <a:pt x="4607429" y="2036339"/>
                  </a:lnTo>
                  <a:lnTo>
                    <a:pt x="4607429" y="200733"/>
                  </a:lnTo>
                  <a:lnTo>
                    <a:pt x="4602127" y="154707"/>
                  </a:lnTo>
                  <a:lnTo>
                    <a:pt x="4587026" y="112456"/>
                  </a:lnTo>
                  <a:lnTo>
                    <a:pt x="4563330" y="75185"/>
                  </a:lnTo>
                  <a:lnTo>
                    <a:pt x="4532244" y="44098"/>
                  </a:lnTo>
                  <a:lnTo>
                    <a:pt x="4494973" y="20402"/>
                  </a:lnTo>
                  <a:lnTo>
                    <a:pt x="4452721" y="5301"/>
                  </a:lnTo>
                  <a:lnTo>
                    <a:pt x="4406695" y="0"/>
                  </a:lnTo>
                  <a:close/>
                </a:path>
              </a:pathLst>
            </a:custGeom>
            <a:solidFill>
              <a:srgbClr val="FFFFFF"/>
            </a:solidFill>
          </p:spPr>
          <p:txBody>
            <a:bodyPr wrap="square" lIns="0" tIns="0" rIns="0" bIns="0" rtlCol="0"/>
            <a:lstStyle/>
            <a:p>
              <a:endParaRPr/>
            </a:p>
          </p:txBody>
        </p:sp>
        <p:sp>
          <p:nvSpPr>
            <p:cNvPr id="101" name="object 96"/>
            <p:cNvSpPr/>
            <p:nvPr/>
          </p:nvSpPr>
          <p:spPr>
            <a:xfrm>
              <a:off x="2145879" y="3753799"/>
              <a:ext cx="4607560" cy="2237105"/>
            </a:xfrm>
            <a:custGeom>
              <a:avLst/>
              <a:gdLst/>
              <a:ahLst/>
              <a:cxnLst/>
              <a:rect l="l" t="t" r="r" b="b"/>
              <a:pathLst>
                <a:path w="4607559" h="2237104">
                  <a:moveTo>
                    <a:pt x="0" y="200733"/>
                  </a:moveTo>
                  <a:lnTo>
                    <a:pt x="5301" y="154707"/>
                  </a:lnTo>
                  <a:lnTo>
                    <a:pt x="20402" y="112456"/>
                  </a:lnTo>
                  <a:lnTo>
                    <a:pt x="44098" y="75184"/>
                  </a:lnTo>
                  <a:lnTo>
                    <a:pt x="75184" y="44098"/>
                  </a:lnTo>
                  <a:lnTo>
                    <a:pt x="112456" y="20402"/>
                  </a:lnTo>
                  <a:lnTo>
                    <a:pt x="154707" y="5301"/>
                  </a:lnTo>
                  <a:lnTo>
                    <a:pt x="200733" y="0"/>
                  </a:lnTo>
                  <a:lnTo>
                    <a:pt x="4406697" y="0"/>
                  </a:lnTo>
                  <a:lnTo>
                    <a:pt x="4452723" y="5301"/>
                  </a:lnTo>
                  <a:lnTo>
                    <a:pt x="4494974" y="20402"/>
                  </a:lnTo>
                  <a:lnTo>
                    <a:pt x="4532245" y="44098"/>
                  </a:lnTo>
                  <a:lnTo>
                    <a:pt x="4563331" y="75184"/>
                  </a:lnTo>
                  <a:lnTo>
                    <a:pt x="4587027" y="112456"/>
                  </a:lnTo>
                  <a:lnTo>
                    <a:pt x="4602128" y="154707"/>
                  </a:lnTo>
                  <a:lnTo>
                    <a:pt x="4607430" y="200733"/>
                  </a:lnTo>
                  <a:lnTo>
                    <a:pt x="4607430" y="2036339"/>
                  </a:lnTo>
                  <a:lnTo>
                    <a:pt x="4602128" y="2082365"/>
                  </a:lnTo>
                  <a:lnTo>
                    <a:pt x="4587027" y="2124616"/>
                  </a:lnTo>
                  <a:lnTo>
                    <a:pt x="4563331" y="2161887"/>
                  </a:lnTo>
                  <a:lnTo>
                    <a:pt x="4532245" y="2192973"/>
                  </a:lnTo>
                  <a:lnTo>
                    <a:pt x="4494974" y="2216670"/>
                  </a:lnTo>
                  <a:lnTo>
                    <a:pt x="4452723" y="2231771"/>
                  </a:lnTo>
                  <a:lnTo>
                    <a:pt x="4406697" y="2237073"/>
                  </a:lnTo>
                  <a:lnTo>
                    <a:pt x="200733" y="2237073"/>
                  </a:lnTo>
                  <a:lnTo>
                    <a:pt x="154707" y="2231771"/>
                  </a:lnTo>
                  <a:lnTo>
                    <a:pt x="112456" y="2216670"/>
                  </a:lnTo>
                  <a:lnTo>
                    <a:pt x="75184" y="2192973"/>
                  </a:lnTo>
                  <a:lnTo>
                    <a:pt x="44098" y="2161887"/>
                  </a:lnTo>
                  <a:lnTo>
                    <a:pt x="20402" y="2124616"/>
                  </a:lnTo>
                  <a:lnTo>
                    <a:pt x="5301" y="2082365"/>
                  </a:lnTo>
                  <a:lnTo>
                    <a:pt x="0" y="2036339"/>
                  </a:lnTo>
                  <a:lnTo>
                    <a:pt x="0" y="200733"/>
                  </a:lnTo>
                  <a:close/>
                </a:path>
              </a:pathLst>
            </a:custGeom>
            <a:ln w="38100">
              <a:solidFill>
                <a:srgbClr val="0070C0"/>
              </a:solidFill>
            </a:ln>
          </p:spPr>
          <p:txBody>
            <a:bodyPr wrap="square" lIns="0" tIns="0" rIns="0" bIns="0" rtlCol="0"/>
            <a:lstStyle/>
            <a:p>
              <a:endParaRPr/>
            </a:p>
          </p:txBody>
        </p:sp>
        <p:sp>
          <p:nvSpPr>
            <p:cNvPr id="102" name="object 97"/>
            <p:cNvSpPr txBox="1"/>
            <p:nvPr/>
          </p:nvSpPr>
          <p:spPr>
            <a:xfrm>
              <a:off x="2340250" y="4281932"/>
              <a:ext cx="4231640" cy="574040"/>
            </a:xfrm>
            <a:prstGeom prst="rect">
              <a:avLst/>
            </a:prstGeom>
          </p:spPr>
          <p:txBody>
            <a:bodyPr vert="horz" wrap="square" lIns="0" tIns="12700" rIns="0" bIns="0" rtlCol="0">
              <a:spAutoFit/>
            </a:bodyPr>
            <a:lstStyle/>
            <a:p>
              <a:pPr>
                <a:lnSpc>
                  <a:spcPct val="100000"/>
                </a:lnSpc>
                <a:spcBef>
                  <a:spcPts val="100"/>
                </a:spcBef>
              </a:pPr>
              <a:r>
                <a:rPr sz="3600" spc="-15" dirty="0">
                  <a:latin typeface="Calibri"/>
                  <a:cs typeface="Calibri"/>
                </a:rPr>
                <a:t>Shared</a:t>
              </a:r>
              <a:r>
                <a:rPr sz="3600" spc="-30" dirty="0">
                  <a:latin typeface="Calibri"/>
                  <a:cs typeface="Calibri"/>
                </a:rPr>
                <a:t> </a:t>
              </a:r>
              <a:r>
                <a:rPr sz="3600" spc="-25" dirty="0">
                  <a:latin typeface="Calibri"/>
                  <a:cs typeface="Calibri"/>
                </a:rPr>
                <a:t>Representation</a:t>
              </a:r>
              <a:endParaRPr sz="3600">
                <a:latin typeface="Calibri"/>
                <a:cs typeface="Calibri"/>
              </a:endParaRPr>
            </a:p>
          </p:txBody>
        </p:sp>
        <p:sp>
          <p:nvSpPr>
            <p:cNvPr id="103" name="object 98"/>
            <p:cNvSpPr txBox="1"/>
            <p:nvPr/>
          </p:nvSpPr>
          <p:spPr>
            <a:xfrm>
              <a:off x="3738393" y="4830571"/>
              <a:ext cx="1435100" cy="574040"/>
            </a:xfrm>
            <a:prstGeom prst="rect">
              <a:avLst/>
            </a:prstGeom>
          </p:spPr>
          <p:txBody>
            <a:bodyPr vert="horz" wrap="square" lIns="0" tIns="12700" rIns="0" bIns="0" rtlCol="0">
              <a:spAutoFit/>
            </a:bodyPr>
            <a:lstStyle/>
            <a:p>
              <a:pPr>
                <a:lnSpc>
                  <a:spcPct val="100000"/>
                </a:lnSpc>
                <a:spcBef>
                  <a:spcPts val="100"/>
                </a:spcBef>
              </a:pPr>
              <a:r>
                <a:rPr sz="3600" spc="-10" dirty="0">
                  <a:latin typeface="Calibri"/>
                  <a:cs typeface="Calibri"/>
                </a:rPr>
                <a:t>Learner</a:t>
              </a:r>
              <a:endParaRPr sz="3600">
                <a:latin typeface="Calibri"/>
                <a:cs typeface="Calibri"/>
              </a:endParaRPr>
            </a:p>
          </p:txBody>
        </p:sp>
        <p:sp>
          <p:nvSpPr>
            <p:cNvPr id="104" name="object 99"/>
            <p:cNvSpPr/>
            <p:nvPr/>
          </p:nvSpPr>
          <p:spPr>
            <a:xfrm>
              <a:off x="1800411" y="2768163"/>
              <a:ext cx="5304155" cy="714375"/>
            </a:xfrm>
            <a:custGeom>
              <a:avLst/>
              <a:gdLst/>
              <a:ahLst/>
              <a:cxnLst/>
              <a:rect l="l" t="t" r="r" b="b"/>
              <a:pathLst>
                <a:path w="5304155" h="714375">
                  <a:moveTo>
                    <a:pt x="0" y="0"/>
                  </a:moveTo>
                  <a:lnTo>
                    <a:pt x="5304117" y="0"/>
                  </a:lnTo>
                  <a:lnTo>
                    <a:pt x="5304117" y="714355"/>
                  </a:lnTo>
                  <a:lnTo>
                    <a:pt x="0" y="714355"/>
                  </a:lnTo>
                  <a:lnTo>
                    <a:pt x="0" y="0"/>
                  </a:lnTo>
                  <a:close/>
                </a:path>
              </a:pathLst>
            </a:custGeom>
            <a:ln w="76200">
              <a:solidFill>
                <a:srgbClr val="548235"/>
              </a:solidFill>
            </a:ln>
          </p:spPr>
          <p:txBody>
            <a:bodyPr wrap="square" lIns="0" tIns="0" rIns="0" bIns="0" rtlCol="0"/>
            <a:lstStyle/>
            <a:p>
              <a:endParaRPr/>
            </a:p>
          </p:txBody>
        </p:sp>
        <p:sp>
          <p:nvSpPr>
            <p:cNvPr id="105" name="object 100"/>
            <p:cNvSpPr/>
            <p:nvPr/>
          </p:nvSpPr>
          <p:spPr>
            <a:xfrm>
              <a:off x="1878154" y="2830118"/>
              <a:ext cx="5145405" cy="584200"/>
            </a:xfrm>
            <a:custGeom>
              <a:avLst/>
              <a:gdLst/>
              <a:ahLst/>
              <a:cxnLst/>
              <a:rect l="l" t="t" r="r" b="b"/>
              <a:pathLst>
                <a:path w="5145405" h="584200">
                  <a:moveTo>
                    <a:pt x="5092734" y="0"/>
                  </a:moveTo>
                  <a:lnTo>
                    <a:pt x="52384" y="0"/>
                  </a:lnTo>
                  <a:lnTo>
                    <a:pt x="31994" y="4116"/>
                  </a:lnTo>
                  <a:lnTo>
                    <a:pt x="15343" y="15343"/>
                  </a:lnTo>
                  <a:lnTo>
                    <a:pt x="4116" y="31994"/>
                  </a:lnTo>
                  <a:lnTo>
                    <a:pt x="0" y="52384"/>
                  </a:lnTo>
                  <a:lnTo>
                    <a:pt x="0" y="531411"/>
                  </a:lnTo>
                  <a:lnTo>
                    <a:pt x="4116" y="551801"/>
                  </a:lnTo>
                  <a:lnTo>
                    <a:pt x="15343" y="568453"/>
                  </a:lnTo>
                  <a:lnTo>
                    <a:pt x="31994" y="579679"/>
                  </a:lnTo>
                  <a:lnTo>
                    <a:pt x="52384" y="583796"/>
                  </a:lnTo>
                  <a:lnTo>
                    <a:pt x="5092734" y="583796"/>
                  </a:lnTo>
                  <a:lnTo>
                    <a:pt x="5113125" y="579679"/>
                  </a:lnTo>
                  <a:lnTo>
                    <a:pt x="5129776" y="568453"/>
                  </a:lnTo>
                  <a:lnTo>
                    <a:pt x="5141003" y="551801"/>
                  </a:lnTo>
                  <a:lnTo>
                    <a:pt x="5145120" y="531411"/>
                  </a:lnTo>
                  <a:lnTo>
                    <a:pt x="5145120" y="52384"/>
                  </a:lnTo>
                  <a:lnTo>
                    <a:pt x="5141003" y="31994"/>
                  </a:lnTo>
                  <a:lnTo>
                    <a:pt x="5129776" y="15343"/>
                  </a:lnTo>
                  <a:lnTo>
                    <a:pt x="5113125" y="4116"/>
                  </a:lnTo>
                  <a:lnTo>
                    <a:pt x="5092734" y="0"/>
                  </a:lnTo>
                  <a:close/>
                </a:path>
              </a:pathLst>
            </a:custGeom>
            <a:solidFill>
              <a:srgbClr val="FFFFFF"/>
            </a:solidFill>
          </p:spPr>
          <p:txBody>
            <a:bodyPr wrap="square" lIns="0" tIns="0" rIns="0" bIns="0" rtlCol="0"/>
            <a:lstStyle/>
            <a:p>
              <a:endParaRPr/>
            </a:p>
          </p:txBody>
        </p:sp>
        <p:sp>
          <p:nvSpPr>
            <p:cNvPr id="106" name="object 101"/>
            <p:cNvSpPr/>
            <p:nvPr/>
          </p:nvSpPr>
          <p:spPr>
            <a:xfrm>
              <a:off x="1878154" y="2830118"/>
              <a:ext cx="5145405" cy="584200"/>
            </a:xfrm>
            <a:custGeom>
              <a:avLst/>
              <a:gdLst/>
              <a:ahLst/>
              <a:cxnLst/>
              <a:rect l="l" t="t" r="r" b="b"/>
              <a:pathLst>
                <a:path w="5145405" h="584200">
                  <a:moveTo>
                    <a:pt x="0" y="52385"/>
                  </a:moveTo>
                  <a:lnTo>
                    <a:pt x="4116" y="31994"/>
                  </a:lnTo>
                  <a:lnTo>
                    <a:pt x="15343" y="15343"/>
                  </a:lnTo>
                  <a:lnTo>
                    <a:pt x="31994" y="4116"/>
                  </a:lnTo>
                  <a:lnTo>
                    <a:pt x="52385" y="0"/>
                  </a:lnTo>
                  <a:lnTo>
                    <a:pt x="5092735" y="0"/>
                  </a:lnTo>
                  <a:lnTo>
                    <a:pt x="5113125" y="4116"/>
                  </a:lnTo>
                  <a:lnTo>
                    <a:pt x="5129776" y="15343"/>
                  </a:lnTo>
                  <a:lnTo>
                    <a:pt x="5141003" y="31994"/>
                  </a:lnTo>
                  <a:lnTo>
                    <a:pt x="5145120" y="52385"/>
                  </a:lnTo>
                  <a:lnTo>
                    <a:pt x="5145120" y="531410"/>
                  </a:lnTo>
                  <a:lnTo>
                    <a:pt x="5141003" y="551801"/>
                  </a:lnTo>
                  <a:lnTo>
                    <a:pt x="5129776" y="568452"/>
                  </a:lnTo>
                  <a:lnTo>
                    <a:pt x="5113125" y="579679"/>
                  </a:lnTo>
                  <a:lnTo>
                    <a:pt x="5092735" y="583796"/>
                  </a:lnTo>
                  <a:lnTo>
                    <a:pt x="52385" y="583796"/>
                  </a:lnTo>
                  <a:lnTo>
                    <a:pt x="31994" y="579679"/>
                  </a:lnTo>
                  <a:lnTo>
                    <a:pt x="15343" y="568452"/>
                  </a:lnTo>
                  <a:lnTo>
                    <a:pt x="4116" y="551801"/>
                  </a:lnTo>
                  <a:lnTo>
                    <a:pt x="0" y="531410"/>
                  </a:lnTo>
                  <a:lnTo>
                    <a:pt x="0" y="52385"/>
                  </a:lnTo>
                  <a:close/>
                </a:path>
              </a:pathLst>
            </a:custGeom>
            <a:ln w="38100">
              <a:solidFill>
                <a:srgbClr val="0070C0"/>
              </a:solidFill>
            </a:ln>
          </p:spPr>
          <p:txBody>
            <a:bodyPr wrap="square" lIns="0" tIns="0" rIns="0" bIns="0" rtlCol="0"/>
            <a:lstStyle/>
            <a:p>
              <a:endParaRPr/>
            </a:p>
          </p:txBody>
        </p:sp>
        <p:sp>
          <p:nvSpPr>
            <p:cNvPr id="107" name="object 102"/>
            <p:cNvSpPr txBox="1"/>
            <p:nvPr/>
          </p:nvSpPr>
          <p:spPr>
            <a:xfrm>
              <a:off x="2635123" y="2803652"/>
              <a:ext cx="3643629" cy="574040"/>
            </a:xfrm>
            <a:prstGeom prst="rect">
              <a:avLst/>
            </a:prstGeom>
          </p:spPr>
          <p:txBody>
            <a:bodyPr vert="horz" wrap="square" lIns="0" tIns="12700" rIns="0" bIns="0" rtlCol="0">
              <a:spAutoFit/>
            </a:bodyPr>
            <a:lstStyle/>
            <a:p>
              <a:pPr>
                <a:lnSpc>
                  <a:spcPct val="100000"/>
                </a:lnSpc>
                <a:spcBef>
                  <a:spcPts val="100"/>
                </a:spcBef>
              </a:pPr>
              <a:r>
                <a:rPr sz="3600" spc="-5" dirty="0">
                  <a:latin typeface="Calibri"/>
                  <a:cs typeface="Calibri"/>
                </a:rPr>
                <a:t>Domain</a:t>
              </a:r>
              <a:r>
                <a:rPr sz="3600" spc="-60" dirty="0">
                  <a:latin typeface="Calibri"/>
                  <a:cs typeface="Calibri"/>
                </a:rPr>
                <a:t> </a:t>
              </a:r>
              <a:r>
                <a:rPr sz="3600" spc="-10" dirty="0">
                  <a:latin typeface="Calibri"/>
                  <a:cs typeface="Calibri"/>
                </a:rPr>
                <a:t>Projections</a:t>
              </a:r>
              <a:endParaRPr sz="3600">
                <a:latin typeface="Calibri"/>
                <a:cs typeface="Calibri"/>
              </a:endParaRPr>
            </a:p>
          </p:txBody>
        </p:sp>
        <p:sp>
          <p:nvSpPr>
            <p:cNvPr id="108" name="object 103"/>
            <p:cNvSpPr/>
            <p:nvPr/>
          </p:nvSpPr>
          <p:spPr>
            <a:xfrm>
              <a:off x="1006796" y="1652685"/>
              <a:ext cx="6863715" cy="866140"/>
            </a:xfrm>
            <a:custGeom>
              <a:avLst/>
              <a:gdLst/>
              <a:ahLst/>
              <a:cxnLst/>
              <a:rect l="l" t="t" r="r" b="b"/>
              <a:pathLst>
                <a:path w="6863715" h="866139">
                  <a:moveTo>
                    <a:pt x="0" y="0"/>
                  </a:moveTo>
                  <a:lnTo>
                    <a:pt x="6863318" y="0"/>
                  </a:lnTo>
                  <a:lnTo>
                    <a:pt x="6863318" y="866056"/>
                  </a:lnTo>
                  <a:lnTo>
                    <a:pt x="0" y="866056"/>
                  </a:lnTo>
                  <a:lnTo>
                    <a:pt x="0" y="0"/>
                  </a:lnTo>
                  <a:close/>
                </a:path>
              </a:pathLst>
            </a:custGeom>
            <a:ln w="76200">
              <a:solidFill>
                <a:srgbClr val="8497B0"/>
              </a:solidFill>
            </a:ln>
          </p:spPr>
          <p:txBody>
            <a:bodyPr wrap="square" lIns="0" tIns="0" rIns="0" bIns="0" rtlCol="0"/>
            <a:lstStyle/>
            <a:p>
              <a:endParaRPr/>
            </a:p>
          </p:txBody>
        </p:sp>
        <p:sp>
          <p:nvSpPr>
            <p:cNvPr id="109" name="object 104"/>
            <p:cNvSpPr/>
            <p:nvPr/>
          </p:nvSpPr>
          <p:spPr>
            <a:xfrm>
              <a:off x="1098966" y="1702396"/>
              <a:ext cx="6685915" cy="753110"/>
            </a:xfrm>
            <a:custGeom>
              <a:avLst/>
              <a:gdLst/>
              <a:ahLst/>
              <a:cxnLst/>
              <a:rect l="l" t="t" r="r" b="b"/>
              <a:pathLst>
                <a:path w="6685915" h="753110">
                  <a:moveTo>
                    <a:pt x="6617832" y="0"/>
                  </a:moveTo>
                  <a:lnTo>
                    <a:pt x="67518" y="0"/>
                  </a:lnTo>
                  <a:lnTo>
                    <a:pt x="41237" y="5306"/>
                  </a:lnTo>
                  <a:lnTo>
                    <a:pt x="19775" y="19776"/>
                  </a:lnTo>
                  <a:lnTo>
                    <a:pt x="5305" y="41238"/>
                  </a:lnTo>
                  <a:lnTo>
                    <a:pt x="0" y="67519"/>
                  </a:lnTo>
                  <a:lnTo>
                    <a:pt x="0" y="684988"/>
                  </a:lnTo>
                  <a:lnTo>
                    <a:pt x="5305" y="711269"/>
                  </a:lnTo>
                  <a:lnTo>
                    <a:pt x="19775" y="732731"/>
                  </a:lnTo>
                  <a:lnTo>
                    <a:pt x="41237" y="747200"/>
                  </a:lnTo>
                  <a:lnTo>
                    <a:pt x="67518" y="752506"/>
                  </a:lnTo>
                  <a:lnTo>
                    <a:pt x="6617832" y="752506"/>
                  </a:lnTo>
                  <a:lnTo>
                    <a:pt x="6644113" y="747200"/>
                  </a:lnTo>
                  <a:lnTo>
                    <a:pt x="6665575" y="732731"/>
                  </a:lnTo>
                  <a:lnTo>
                    <a:pt x="6680045" y="711269"/>
                  </a:lnTo>
                  <a:lnTo>
                    <a:pt x="6685352" y="684988"/>
                  </a:lnTo>
                  <a:lnTo>
                    <a:pt x="6685352" y="67519"/>
                  </a:lnTo>
                  <a:lnTo>
                    <a:pt x="6680045" y="41238"/>
                  </a:lnTo>
                  <a:lnTo>
                    <a:pt x="6665575" y="19776"/>
                  </a:lnTo>
                  <a:lnTo>
                    <a:pt x="6644113" y="5306"/>
                  </a:lnTo>
                  <a:lnTo>
                    <a:pt x="6617832" y="0"/>
                  </a:lnTo>
                  <a:close/>
                </a:path>
              </a:pathLst>
            </a:custGeom>
            <a:solidFill>
              <a:srgbClr val="FFFFFF"/>
            </a:solidFill>
          </p:spPr>
          <p:txBody>
            <a:bodyPr wrap="square" lIns="0" tIns="0" rIns="0" bIns="0" rtlCol="0"/>
            <a:lstStyle/>
            <a:p>
              <a:endParaRPr/>
            </a:p>
          </p:txBody>
        </p:sp>
        <p:sp>
          <p:nvSpPr>
            <p:cNvPr id="110" name="object 105"/>
            <p:cNvSpPr/>
            <p:nvPr/>
          </p:nvSpPr>
          <p:spPr>
            <a:xfrm>
              <a:off x="1098966" y="1702396"/>
              <a:ext cx="6685915" cy="753110"/>
            </a:xfrm>
            <a:custGeom>
              <a:avLst/>
              <a:gdLst/>
              <a:ahLst/>
              <a:cxnLst/>
              <a:rect l="l" t="t" r="r" b="b"/>
              <a:pathLst>
                <a:path w="6685915" h="753110">
                  <a:moveTo>
                    <a:pt x="0" y="67519"/>
                  </a:moveTo>
                  <a:lnTo>
                    <a:pt x="5305" y="41237"/>
                  </a:lnTo>
                  <a:lnTo>
                    <a:pt x="19775" y="19775"/>
                  </a:lnTo>
                  <a:lnTo>
                    <a:pt x="41237" y="5305"/>
                  </a:lnTo>
                  <a:lnTo>
                    <a:pt x="67518" y="0"/>
                  </a:lnTo>
                  <a:lnTo>
                    <a:pt x="6617833" y="0"/>
                  </a:lnTo>
                  <a:lnTo>
                    <a:pt x="6644114" y="5305"/>
                  </a:lnTo>
                  <a:lnTo>
                    <a:pt x="6665576" y="19775"/>
                  </a:lnTo>
                  <a:lnTo>
                    <a:pt x="6680046" y="41237"/>
                  </a:lnTo>
                  <a:lnTo>
                    <a:pt x="6685352" y="67519"/>
                  </a:lnTo>
                  <a:lnTo>
                    <a:pt x="6685352" y="684987"/>
                  </a:lnTo>
                  <a:lnTo>
                    <a:pt x="6680046" y="711269"/>
                  </a:lnTo>
                  <a:lnTo>
                    <a:pt x="6665576" y="732731"/>
                  </a:lnTo>
                  <a:lnTo>
                    <a:pt x="6644114" y="747201"/>
                  </a:lnTo>
                  <a:lnTo>
                    <a:pt x="6617833" y="752507"/>
                  </a:lnTo>
                  <a:lnTo>
                    <a:pt x="67518" y="752507"/>
                  </a:lnTo>
                  <a:lnTo>
                    <a:pt x="41237" y="747201"/>
                  </a:lnTo>
                  <a:lnTo>
                    <a:pt x="19775" y="732731"/>
                  </a:lnTo>
                  <a:lnTo>
                    <a:pt x="5305" y="711269"/>
                  </a:lnTo>
                  <a:lnTo>
                    <a:pt x="0" y="684987"/>
                  </a:lnTo>
                  <a:lnTo>
                    <a:pt x="0" y="67519"/>
                  </a:lnTo>
                  <a:close/>
                </a:path>
              </a:pathLst>
            </a:custGeom>
            <a:ln w="38100">
              <a:solidFill>
                <a:srgbClr val="0070C0"/>
              </a:solidFill>
            </a:ln>
          </p:spPr>
          <p:txBody>
            <a:bodyPr wrap="square" lIns="0" tIns="0" rIns="0" bIns="0" rtlCol="0"/>
            <a:lstStyle/>
            <a:p>
              <a:endParaRPr/>
            </a:p>
          </p:txBody>
        </p:sp>
        <p:sp>
          <p:nvSpPr>
            <p:cNvPr id="111" name="object 106"/>
            <p:cNvSpPr txBox="1"/>
            <p:nvPr/>
          </p:nvSpPr>
          <p:spPr>
            <a:xfrm>
              <a:off x="2544199" y="1761235"/>
              <a:ext cx="3794760" cy="574040"/>
            </a:xfrm>
            <a:prstGeom prst="rect">
              <a:avLst/>
            </a:prstGeom>
          </p:spPr>
          <p:txBody>
            <a:bodyPr vert="horz" wrap="square" lIns="0" tIns="12700" rIns="0" bIns="0" rtlCol="0">
              <a:spAutoFit/>
            </a:bodyPr>
            <a:lstStyle/>
            <a:p>
              <a:pPr>
                <a:lnSpc>
                  <a:spcPct val="100000"/>
                </a:lnSpc>
                <a:spcBef>
                  <a:spcPts val="100"/>
                </a:spcBef>
              </a:pPr>
              <a:r>
                <a:rPr sz="3600" spc="-75" dirty="0">
                  <a:latin typeface="Calibri"/>
                  <a:cs typeface="Calibri"/>
                </a:rPr>
                <a:t>Task </a:t>
              </a:r>
              <a:r>
                <a:rPr sz="3600" spc="-5" dirty="0">
                  <a:latin typeface="Calibri"/>
                  <a:cs typeface="Calibri"/>
                </a:rPr>
                <a:t>Specific</a:t>
              </a:r>
              <a:r>
                <a:rPr sz="3600" spc="5" dirty="0">
                  <a:latin typeface="Calibri"/>
                  <a:cs typeface="Calibri"/>
                </a:rPr>
                <a:t> </a:t>
              </a:r>
              <a:r>
                <a:rPr sz="3600" spc="-70" dirty="0">
                  <a:latin typeface="Calibri"/>
                  <a:cs typeface="Calibri"/>
                </a:rPr>
                <a:t>Models</a:t>
              </a:r>
              <a:endParaRPr sz="3600">
                <a:latin typeface="Calibri"/>
                <a:cs typeface="Calibri"/>
              </a:endParaRPr>
            </a:p>
          </p:txBody>
        </p:sp>
        <p:sp>
          <p:nvSpPr>
            <p:cNvPr id="112" name="object 107"/>
            <p:cNvSpPr txBox="1"/>
            <p:nvPr/>
          </p:nvSpPr>
          <p:spPr>
            <a:xfrm>
              <a:off x="336985" y="6327140"/>
              <a:ext cx="2162810" cy="299720"/>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3366FF"/>
                  </a:solidFill>
                  <a:latin typeface="Calibri"/>
                  <a:cs typeface="Calibri"/>
                </a:rPr>
                <a:t>Peng </a:t>
              </a:r>
              <a:r>
                <a:rPr sz="1800" dirty="0">
                  <a:solidFill>
                    <a:srgbClr val="3366FF"/>
                  </a:solidFill>
                  <a:latin typeface="Calibri"/>
                  <a:cs typeface="Calibri"/>
                </a:rPr>
                <a:t>and </a:t>
              </a:r>
              <a:r>
                <a:rPr sz="1800" spc="-10" dirty="0">
                  <a:solidFill>
                    <a:srgbClr val="3366FF"/>
                  </a:solidFill>
                  <a:latin typeface="Calibri"/>
                  <a:cs typeface="Calibri"/>
                </a:rPr>
                <a:t>Dredze,</a:t>
              </a:r>
              <a:r>
                <a:rPr sz="1800" spc="-40" dirty="0">
                  <a:solidFill>
                    <a:srgbClr val="3366FF"/>
                  </a:solidFill>
                  <a:latin typeface="Calibri"/>
                  <a:cs typeface="Calibri"/>
                </a:rPr>
                <a:t> </a:t>
              </a:r>
              <a:r>
                <a:rPr sz="1800" dirty="0">
                  <a:solidFill>
                    <a:srgbClr val="3366FF"/>
                  </a:solidFill>
                  <a:latin typeface="Calibri"/>
                  <a:cs typeface="Calibri"/>
                </a:rPr>
                <a:t>2017</a:t>
              </a:r>
              <a:endParaRPr sz="1800">
                <a:latin typeface="Calibri"/>
                <a:cs typeface="Calibri"/>
              </a:endParaRPr>
            </a:p>
          </p:txBody>
        </p:sp>
      </p:grpSp>
    </p:spTree>
    <p:extLst>
      <p:ext uri="{BB962C8B-B14F-4D97-AF65-F5344CB8AC3E}">
        <p14:creationId xmlns:p14="http://schemas.microsoft.com/office/powerpoint/2010/main" val="2195114675"/>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Knowledge Distillation</a:t>
            </a:r>
            <a:endParaRPr lang="zh-CN" altLang="en-US" dirty="0"/>
          </a:p>
        </p:txBody>
      </p:sp>
      <p:sp>
        <p:nvSpPr>
          <p:cNvPr id="3" name="内容占位符 2"/>
          <p:cNvSpPr>
            <a:spLocks noGrp="1"/>
          </p:cNvSpPr>
          <p:nvPr>
            <p:ph idx="1"/>
          </p:nvPr>
        </p:nvSpPr>
        <p:spPr/>
        <p:txBody>
          <a:bodyPr/>
          <a:lstStyle/>
          <a:p>
            <a:pPr marL="469900" lvl="1" indent="-469900">
              <a:buFont typeface="Wingdings" pitchFamily="2" charset="2"/>
              <a:buChar char="o"/>
            </a:pPr>
            <a:r>
              <a:rPr lang="en-US" altLang="zh-CN" dirty="0" err="1">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NITE</a:t>
            </a: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  (a Neural Inductive </a:t>
            </a:r>
            <a:r>
              <a:rPr lang="en-US" altLang="zh-CN" dirty="0" err="1">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TEaching</a:t>
            </a: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 framework)</a:t>
            </a:r>
          </a:p>
          <a:p>
            <a:pPr lvl="1"/>
            <a:r>
              <a:rPr lang="zh-CN" altLang="en-US" dirty="0"/>
              <a:t>针对特定领域训练数据匮乏的问题。向领域中已有的，并已经训练好的模型进行学习，将这些模型的领域知识迁移到一个新的任意架构的深度模型上。</a:t>
            </a:r>
            <a:endParaRPr lang="en-US" altLang="zh-CN" dirty="0"/>
          </a:p>
          <a:p>
            <a:pPr lvl="1"/>
            <a:r>
              <a:rPr lang="zh-CN" altLang="en-US" dirty="0"/>
              <a:t>针对迁移过程中带入的错误，利用多实例学习进行噪音的抑制。</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42</a:t>
            </a:fld>
            <a:endParaRPr lang="en-US" altLang="zh-CN">
              <a:solidFill>
                <a:srgbClr val="000000"/>
              </a:solidFill>
            </a:endParaRPr>
          </a:p>
        </p:txBody>
      </p:sp>
      <p:grpSp>
        <p:nvGrpSpPr>
          <p:cNvPr id="6" name="组合 5"/>
          <p:cNvGrpSpPr/>
          <p:nvPr/>
        </p:nvGrpSpPr>
        <p:grpSpPr>
          <a:xfrm>
            <a:off x="899592" y="3140968"/>
            <a:ext cx="7819539" cy="2619411"/>
            <a:chOff x="2306732" y="3307310"/>
            <a:chExt cx="7819539" cy="2619411"/>
          </a:xfrm>
        </p:grpSpPr>
        <p:sp>
          <p:nvSpPr>
            <p:cNvPr id="7" name="圆角矩形 6"/>
            <p:cNvSpPr/>
            <p:nvPr/>
          </p:nvSpPr>
          <p:spPr bwMode="auto">
            <a:xfrm>
              <a:off x="4921277" y="3367889"/>
              <a:ext cx="2050971" cy="377976"/>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dirty="0">
                  <a:solidFill>
                    <a:schemeClr val="tx1"/>
                  </a:solidFill>
                  <a:latin typeface="Times New Roman" panose="02020603050405020304" pitchFamily="18" charset="0"/>
                  <a:ea typeface="黑体" pitchFamily="49" charset="-122"/>
                  <a:cs typeface="Times New Roman" panose="02020603050405020304" pitchFamily="18" charset="0"/>
                </a:rPr>
                <a:t>任意深度神经网络</a:t>
              </a:r>
            </a:p>
          </p:txBody>
        </p:sp>
        <p:sp>
          <p:nvSpPr>
            <p:cNvPr id="8" name="圆角矩形 7"/>
            <p:cNvSpPr/>
            <p:nvPr/>
          </p:nvSpPr>
          <p:spPr bwMode="auto">
            <a:xfrm>
              <a:off x="4429409" y="4587401"/>
              <a:ext cx="2542845" cy="64017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dirty="0">
                  <a:solidFill>
                    <a:schemeClr val="tx1"/>
                  </a:solidFill>
                  <a:latin typeface="Times New Roman" panose="02020603050405020304" pitchFamily="18" charset="0"/>
                  <a:ea typeface="黑体" pitchFamily="49" charset="-122"/>
                  <a:cs typeface="Times New Roman" panose="02020603050405020304" pitchFamily="18" charset="0"/>
                </a:rPr>
                <a:t>已有的浅层模型</a:t>
              </a:r>
              <a:endParaRPr lang="en-US" altLang="zh-CN" dirty="0">
                <a:solidFill>
                  <a:schemeClr val="tx1"/>
                </a:solidFill>
                <a:latin typeface="Times New Roman" panose="02020603050405020304" pitchFamily="18" charset="0"/>
                <a:ea typeface="黑体" pitchFamily="49" charset="-122"/>
                <a:cs typeface="Times New Roman" panose="02020603050405020304" pitchFamily="18" charset="0"/>
              </a:endParaRPr>
            </a:p>
            <a:p>
              <a:pPr marL="342900" indent="-342900" algn="ctr" fontAlgn="base">
                <a:lnSpc>
                  <a:spcPct val="90000"/>
                </a:lnSpc>
                <a:spcBef>
                  <a:spcPct val="20000"/>
                </a:spcBef>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a:t>
              </a: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well trained shallow model</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a:t>
              </a:r>
            </a:p>
          </p:txBody>
        </p:sp>
        <p:cxnSp>
          <p:nvCxnSpPr>
            <p:cNvPr id="9" name="肘形连接符 8"/>
            <p:cNvCxnSpPr>
              <a:stCxn id="8" idx="3"/>
              <a:endCxn id="13" idx="4"/>
            </p:cNvCxnSpPr>
            <p:nvPr/>
          </p:nvCxnSpPr>
          <p:spPr bwMode="auto">
            <a:xfrm flipV="1">
              <a:off x="6972254" y="4272289"/>
              <a:ext cx="1181081" cy="635200"/>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0" name="肘形连接符 9"/>
            <p:cNvCxnSpPr>
              <a:stCxn id="7" idx="3"/>
              <a:endCxn id="13" idx="0"/>
            </p:cNvCxnSpPr>
            <p:nvPr/>
          </p:nvCxnSpPr>
          <p:spPr bwMode="auto">
            <a:xfrm>
              <a:off x="6972248" y="3556877"/>
              <a:ext cx="1181087" cy="273964"/>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1" name="圆柱形 10"/>
            <p:cNvSpPr/>
            <p:nvPr/>
          </p:nvSpPr>
          <p:spPr bwMode="auto">
            <a:xfrm>
              <a:off x="2306732" y="3307310"/>
              <a:ext cx="1826141" cy="499134"/>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600" dirty="0">
                  <a:solidFill>
                    <a:schemeClr val="tx1"/>
                  </a:solidFill>
                  <a:latin typeface="黑体" pitchFamily="49" charset="-122"/>
                  <a:ea typeface="黑体" pitchFamily="49" charset="-122"/>
                </a:rPr>
                <a:t>少量人工标注数据</a:t>
              </a:r>
            </a:p>
          </p:txBody>
        </p:sp>
        <p:cxnSp>
          <p:nvCxnSpPr>
            <p:cNvPr id="12" name="直接箭头连接符 11"/>
            <p:cNvCxnSpPr>
              <a:stCxn id="11" idx="4"/>
              <a:endCxn id="7" idx="1"/>
            </p:cNvCxnSpPr>
            <p:nvPr/>
          </p:nvCxnSpPr>
          <p:spPr bwMode="auto">
            <a:xfrm>
              <a:off x="4132873" y="3556877"/>
              <a:ext cx="788404" cy="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3" name="椭圆 12"/>
            <p:cNvSpPr/>
            <p:nvPr/>
          </p:nvSpPr>
          <p:spPr bwMode="auto">
            <a:xfrm>
              <a:off x="7831896" y="3830841"/>
              <a:ext cx="642877" cy="441448"/>
            </a:xfrm>
            <a:prstGeom prst="ellipse">
              <a:avLst/>
            </a:prstGeom>
            <a:noFill/>
            <a:ln w="9525" cap="flat" cmpd="sng" algn="ctr">
              <a:solidFill>
                <a:schemeClr val="accent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en-US" altLang="zh-CN" sz="1600" dirty="0">
                  <a:latin typeface="Times New Roman" panose="02020603050405020304" pitchFamily="18" charset="0"/>
                  <a:ea typeface="黑体" pitchFamily="49" charset="-122"/>
                  <a:cs typeface="Times New Roman" panose="02020603050405020304" pitchFamily="18" charset="0"/>
                </a:rPr>
                <a:t>KL</a:t>
              </a:r>
              <a:endParaRPr lang="zh-CN" altLang="en-US" sz="1600" dirty="0">
                <a:latin typeface="Times New Roman" panose="02020603050405020304" pitchFamily="18" charset="0"/>
                <a:ea typeface="黑体" pitchFamily="49" charset="-122"/>
                <a:cs typeface="Times New Roman" panose="02020603050405020304" pitchFamily="18" charset="0"/>
              </a:endParaRPr>
            </a:p>
          </p:txBody>
        </p:sp>
        <p:cxnSp>
          <p:nvCxnSpPr>
            <p:cNvPr id="14" name="肘形连接符 13"/>
            <p:cNvCxnSpPr>
              <a:stCxn id="13" idx="6"/>
              <a:endCxn id="7" idx="0"/>
            </p:cNvCxnSpPr>
            <p:nvPr/>
          </p:nvCxnSpPr>
          <p:spPr bwMode="auto">
            <a:xfrm flipH="1" flipV="1">
              <a:off x="5946763" y="3367889"/>
              <a:ext cx="2528010" cy="683676"/>
            </a:xfrm>
            <a:prstGeom prst="bentConnector4">
              <a:avLst>
                <a:gd name="adj1" fmla="val -9043"/>
                <a:gd name="adj2" fmla="val 133437"/>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5" name="矩形 14"/>
            <p:cNvSpPr/>
            <p:nvPr/>
          </p:nvSpPr>
          <p:spPr>
            <a:xfrm>
              <a:off x="8787443" y="3438088"/>
              <a:ext cx="1338828" cy="369332"/>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tIns="0" bIns="0" anchor="ctr"/>
            <a:lstStyle/>
            <a:p>
              <a:pPr algn="ctr">
                <a:buFont typeface="Arial" charset="0"/>
                <a:buNone/>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多实例学习</a:t>
              </a:r>
            </a:p>
          </p:txBody>
        </p:sp>
        <p:sp>
          <p:nvSpPr>
            <p:cNvPr id="16" name="圆柱形 15"/>
            <p:cNvSpPr/>
            <p:nvPr/>
          </p:nvSpPr>
          <p:spPr bwMode="auto">
            <a:xfrm>
              <a:off x="2321128" y="4657912"/>
              <a:ext cx="1620957" cy="499134"/>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600" dirty="0">
                  <a:solidFill>
                    <a:schemeClr val="tx1"/>
                  </a:solidFill>
                  <a:latin typeface="黑体" pitchFamily="49" charset="-122"/>
                  <a:ea typeface="黑体" pitchFamily="49" charset="-122"/>
                </a:rPr>
                <a:t>大量未标注数据</a:t>
              </a:r>
            </a:p>
          </p:txBody>
        </p:sp>
        <p:cxnSp>
          <p:nvCxnSpPr>
            <p:cNvPr id="17" name="直接箭头连接符 16"/>
            <p:cNvCxnSpPr>
              <a:stCxn id="16" idx="4"/>
              <a:endCxn id="8" idx="1"/>
            </p:cNvCxnSpPr>
            <p:nvPr/>
          </p:nvCxnSpPr>
          <p:spPr bwMode="auto">
            <a:xfrm>
              <a:off x="3942085" y="4907479"/>
              <a:ext cx="487324" cy="10"/>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18" name="矩形 17"/>
            <p:cNvSpPr/>
            <p:nvPr/>
          </p:nvSpPr>
          <p:spPr>
            <a:xfrm>
              <a:off x="3400153" y="4008942"/>
              <a:ext cx="2345515" cy="369332"/>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tIns="0" bIns="0" anchor="ctr"/>
            <a:lstStyle/>
            <a:p>
              <a:pPr algn="ctr">
                <a:buFont typeface="Arial" charset="0"/>
                <a:buNone/>
              </a:pP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Knowledge Distillation</a:t>
              </a:r>
              <a:endPar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endParaRPr>
            </a:p>
          </p:txBody>
        </p:sp>
        <p:sp>
          <p:nvSpPr>
            <p:cNvPr id="19" name="圆角矩形 18"/>
            <p:cNvSpPr/>
            <p:nvPr/>
          </p:nvSpPr>
          <p:spPr>
            <a:xfrm>
              <a:off x="3719737" y="5600067"/>
              <a:ext cx="5158843" cy="326654"/>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tIns="0" bIns="0" anchor="ctr"/>
            <a:lstStyle/>
            <a:p>
              <a:pPr algn="ctr">
                <a:buFont typeface="Arial" charset="0"/>
                <a:buNone/>
              </a:pP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NITE  (a Neural Inductive </a:t>
              </a:r>
              <a:r>
                <a:rPr lang="en-US" altLang="zh-CN" dirty="0" err="1">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TEaching</a:t>
              </a: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 framework)</a:t>
              </a:r>
            </a:p>
          </p:txBody>
        </p:sp>
      </p:grpSp>
    </p:spTree>
    <p:extLst>
      <p:ext uri="{BB962C8B-B14F-4D97-AF65-F5344CB8AC3E}">
        <p14:creationId xmlns:p14="http://schemas.microsoft.com/office/powerpoint/2010/main" val="152155084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Knowledge Distillation</a:t>
            </a:r>
            <a:endParaRPr lang="zh-CN" altLang="en-US" dirty="0"/>
          </a:p>
        </p:txBody>
      </p:sp>
      <p:sp>
        <p:nvSpPr>
          <p:cNvPr id="3" name="内容占位符 2"/>
          <p:cNvSpPr>
            <a:spLocks noGrp="1"/>
          </p:cNvSpPr>
          <p:nvPr>
            <p:ph idx="1"/>
          </p:nvPr>
        </p:nvSpPr>
        <p:spPr/>
        <p:txBody>
          <a:bodyPr/>
          <a:lstStyle/>
          <a:p>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rPr>
              <a:t>可有效提升特定专业领域的实体识别性能 </a:t>
            </a:r>
            <a:r>
              <a:rPr lang="en-US" altLang="zh-CN" dirty="0">
                <a:solidFill>
                  <a:srgbClr val="FF0000"/>
                </a:solidFill>
              </a:rPr>
              <a:t>30%</a:t>
            </a:r>
            <a:endParaRPr lang="zh-CN" altLang="en-US" dirty="0">
              <a:solidFill>
                <a:srgbClr val="FF0000"/>
              </a:solidFill>
            </a:endParaRPr>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43</a:t>
            </a:fld>
            <a:endParaRPr lang="en-US" altLang="zh-CN">
              <a:solidFill>
                <a:srgbClr val="000000"/>
              </a:solidFill>
            </a:endParaRPr>
          </a:p>
        </p:txBody>
      </p:sp>
      <p:pic>
        <p:nvPicPr>
          <p:cNvPr id="6" name="图片 5"/>
          <p:cNvPicPr>
            <a:picLocks noChangeAspect="1"/>
          </p:cNvPicPr>
          <p:nvPr/>
        </p:nvPicPr>
        <p:blipFill>
          <a:blip r:embed="rId2"/>
          <a:stretch>
            <a:fillRect/>
          </a:stretch>
        </p:blipFill>
        <p:spPr>
          <a:xfrm>
            <a:off x="4955707" y="3942551"/>
            <a:ext cx="4064385" cy="1514981"/>
          </a:xfrm>
          <a:prstGeom prst="rect">
            <a:avLst/>
          </a:prstGeom>
        </p:spPr>
      </p:pic>
      <p:grpSp>
        <p:nvGrpSpPr>
          <p:cNvPr id="7" name="组合 6"/>
          <p:cNvGrpSpPr/>
          <p:nvPr/>
        </p:nvGrpSpPr>
        <p:grpSpPr>
          <a:xfrm>
            <a:off x="460409" y="1824595"/>
            <a:ext cx="4205100" cy="3934539"/>
            <a:chOff x="4640578" y="1422180"/>
            <a:chExt cx="4720062" cy="4416367"/>
          </a:xfrm>
        </p:grpSpPr>
        <p:sp>
          <p:nvSpPr>
            <p:cNvPr id="8" name="圆角矩形 7"/>
            <p:cNvSpPr/>
            <p:nvPr/>
          </p:nvSpPr>
          <p:spPr>
            <a:xfrm>
              <a:off x="6682932" y="1991931"/>
              <a:ext cx="2299005" cy="1220035"/>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圆角矩形 8"/>
            <p:cNvSpPr/>
            <p:nvPr/>
          </p:nvSpPr>
          <p:spPr>
            <a:xfrm>
              <a:off x="6472002" y="4943229"/>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圆角矩形 9"/>
            <p:cNvSpPr/>
            <p:nvPr/>
          </p:nvSpPr>
          <p:spPr>
            <a:xfrm>
              <a:off x="6375772" y="5013041"/>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圆角矩形 10"/>
            <p:cNvSpPr/>
            <p:nvPr/>
          </p:nvSpPr>
          <p:spPr>
            <a:xfrm>
              <a:off x="6264074" y="5089419"/>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2" name="直接箭头连接符 11"/>
            <p:cNvCxnSpPr/>
            <p:nvPr/>
          </p:nvCxnSpPr>
          <p:spPr>
            <a:xfrm flipH="1" flipV="1">
              <a:off x="7708530" y="4251512"/>
              <a:ext cx="2225" cy="587566"/>
            </a:xfrm>
            <a:prstGeom prst="straightConnector1">
              <a:avLst/>
            </a:prstGeom>
            <a:noFill/>
            <a:ln w="28575" cap="flat" cmpd="sng" algn="ctr">
              <a:solidFill>
                <a:srgbClr val="5B9BD5">
                  <a:lumMod val="75000"/>
                </a:srgbClr>
              </a:solidFill>
              <a:prstDash val="solid"/>
              <a:miter lim="800000"/>
              <a:tailEnd type="triangle"/>
            </a:ln>
            <a:effectLst/>
          </p:spPr>
        </p:cxnSp>
        <p:sp>
          <p:nvSpPr>
            <p:cNvPr id="13" name="圆角矩形 12"/>
            <p:cNvSpPr/>
            <p:nvPr/>
          </p:nvSpPr>
          <p:spPr>
            <a:xfrm>
              <a:off x="7298511" y="3622217"/>
              <a:ext cx="1461297" cy="604837"/>
            </a:xfrm>
            <a:prstGeom prst="roundRect">
              <a:avLst/>
            </a:prstGeom>
            <a:solidFill>
              <a:sysClr val="window" lastClr="FFFFFF"/>
            </a:solidFill>
            <a:ln w="28575" cap="flat" cmpd="sng" algn="ctr">
              <a:solidFill>
                <a:srgbClr val="70AD47">
                  <a:lumMod val="75000"/>
                </a:srgbClr>
              </a:solidFill>
              <a:prstDash val="solid"/>
              <a:miter lim="800000"/>
            </a:ln>
            <a:effectLst/>
          </p:spPr>
          <p:txBody>
            <a:bodyPr rtlCol="0" anchor="ctr"/>
            <a:lstStyle/>
            <a:p>
              <a:pPr algn="ctr">
                <a:defRPr/>
              </a:pPr>
              <a:r>
                <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Student Network</a:t>
              </a:r>
            </a:p>
            <a:p>
              <a:pPr algn="ctr">
                <a:defRPr/>
              </a:pPr>
              <a:endPar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圆角矩形 13"/>
            <p:cNvSpPr/>
            <p:nvPr/>
          </p:nvSpPr>
          <p:spPr>
            <a:xfrm>
              <a:off x="4651020" y="3622216"/>
              <a:ext cx="969907" cy="604837"/>
            </a:xfrm>
            <a:prstGeom prst="roundRect">
              <a:avLst/>
            </a:prstGeom>
            <a:solidFill>
              <a:sysClr val="window" lastClr="FFFFFF"/>
            </a:solidFill>
            <a:ln w="28575" cap="flat" cmpd="sng" algn="ctr">
              <a:solidFill>
                <a:srgbClr val="70AD47">
                  <a:lumMod val="75000"/>
                </a:srgbClr>
              </a:solidFill>
              <a:prstDash val="solid"/>
              <a:miter lim="800000"/>
            </a:ln>
            <a:effectLst/>
          </p:spPr>
          <p:txBody>
            <a:bodyPr rtlCol="0" anchor="ctr"/>
            <a:lstStyle/>
            <a:p>
              <a:pPr algn="ctr">
                <a:defRPr/>
              </a:pPr>
              <a:r>
                <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Teacher</a:t>
              </a:r>
            </a:p>
            <a:p>
              <a:pPr algn="ctr">
                <a:defRPr/>
              </a:pPr>
              <a:endPar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5" name="直接箭头连接符 89"/>
            <p:cNvCxnSpPr>
              <a:stCxn id="13" idx="3"/>
              <a:endCxn id="8" idx="3"/>
            </p:cNvCxnSpPr>
            <p:nvPr/>
          </p:nvCxnSpPr>
          <p:spPr>
            <a:xfrm flipV="1">
              <a:off x="8759808" y="2601949"/>
              <a:ext cx="222129" cy="1322687"/>
            </a:xfrm>
            <a:prstGeom prst="bentConnector3">
              <a:avLst>
                <a:gd name="adj1" fmla="val 202913"/>
              </a:avLst>
            </a:prstGeom>
            <a:noFill/>
            <a:ln w="28575" cap="flat" cmpd="sng" algn="ctr">
              <a:solidFill>
                <a:srgbClr val="5B9BD5">
                  <a:lumMod val="75000"/>
                </a:srgbClr>
              </a:solidFill>
              <a:prstDash val="solid"/>
              <a:miter lim="800000"/>
              <a:tailEnd type="triangle"/>
            </a:ln>
            <a:effectLst/>
          </p:spPr>
        </p:cxnSp>
        <p:sp>
          <p:nvSpPr>
            <p:cNvPr id="16" name="文本框 70"/>
            <p:cNvSpPr txBox="1"/>
            <p:nvPr/>
          </p:nvSpPr>
          <p:spPr>
            <a:xfrm>
              <a:off x="7834902" y="1684155"/>
              <a:ext cx="523958" cy="310921"/>
            </a:xfrm>
            <a:prstGeom prst="rect">
              <a:avLst/>
            </a:prstGeom>
            <a:noFill/>
          </p:spPr>
          <p:txBody>
            <a:bodyPr wrap="none" rtlCol="0">
              <a:spAutoFit/>
            </a:bodyPr>
            <a:lstStyle/>
            <a:p>
              <a:pPr>
                <a:defRPr/>
              </a:pPr>
              <a:r>
                <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MIL</a:t>
              </a:r>
              <a:endParaRPr lang="zh-CN" altLang="en-US"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7" name="直接箭头连接符 16"/>
            <p:cNvCxnSpPr>
              <a:stCxn id="14" idx="0"/>
            </p:cNvCxnSpPr>
            <p:nvPr/>
          </p:nvCxnSpPr>
          <p:spPr>
            <a:xfrm flipV="1">
              <a:off x="5135974" y="2794893"/>
              <a:ext cx="0" cy="827323"/>
            </a:xfrm>
            <a:prstGeom prst="straightConnector1">
              <a:avLst/>
            </a:prstGeom>
            <a:noFill/>
            <a:ln w="28575" cap="flat" cmpd="sng" algn="ctr">
              <a:solidFill>
                <a:srgbClr val="5B9BD5">
                  <a:lumMod val="75000"/>
                </a:srgbClr>
              </a:solidFill>
              <a:prstDash val="solid"/>
              <a:miter lim="800000"/>
              <a:tailEnd type="triangle"/>
            </a:ln>
            <a:effectLst/>
          </p:spPr>
        </p:cxnSp>
        <p:sp>
          <p:nvSpPr>
            <p:cNvPr id="18" name="文本框 72"/>
            <p:cNvSpPr txBox="1"/>
            <p:nvPr/>
          </p:nvSpPr>
          <p:spPr>
            <a:xfrm>
              <a:off x="5017053" y="1666974"/>
              <a:ext cx="437592" cy="310921"/>
            </a:xfrm>
            <a:prstGeom prst="rect">
              <a:avLst/>
            </a:prstGeom>
            <a:noFill/>
          </p:spPr>
          <p:txBody>
            <a:bodyPr wrap="none" rtlCol="0">
              <a:spAutoFit/>
            </a:bodyPr>
            <a:lstStyle/>
            <a:p>
              <a:pPr>
                <a:defRPr/>
              </a:pPr>
              <a:r>
                <a:rPr lang="en-US" altLang="zh-CN"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KL</a:t>
              </a:r>
              <a:endParaRPr lang="zh-CN" altLang="en-US"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9" name="文本框 110"/>
            <p:cNvSpPr txBox="1"/>
            <p:nvPr/>
          </p:nvSpPr>
          <p:spPr>
            <a:xfrm>
              <a:off x="5846459" y="4952310"/>
              <a:ext cx="437592" cy="380014"/>
            </a:xfrm>
            <a:prstGeom prst="rect">
              <a:avLst/>
            </a:prstGeom>
            <a:noFill/>
          </p:spPr>
          <p:txBody>
            <a:bodyPr wrap="none" rtlCol="0">
              <a:spAutoFit/>
            </a:bodyPr>
            <a:lstStyle/>
            <a:p>
              <a:pPr>
                <a:defRPr/>
              </a:pPr>
              <a:r>
                <a:rPr lang="en-US" altLang="zh-CN" sz="16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11"/>
            <p:cNvSpPr txBox="1"/>
            <p:nvPr/>
          </p:nvSpPr>
          <p:spPr>
            <a:xfrm>
              <a:off x="8183620" y="4954573"/>
              <a:ext cx="437592" cy="380014"/>
            </a:xfrm>
            <a:prstGeom prst="rect">
              <a:avLst/>
            </a:prstGeom>
            <a:noFill/>
          </p:spPr>
          <p:txBody>
            <a:bodyPr wrap="none" rtlCol="0">
              <a:spAutoFit/>
            </a:bodyPr>
            <a:lstStyle/>
            <a:p>
              <a:pPr>
                <a:defRPr/>
              </a:pPr>
              <a:r>
                <a:rPr lang="en-US" altLang="zh-CN" sz="16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1" name="组合 20"/>
            <p:cNvGrpSpPr/>
            <p:nvPr/>
          </p:nvGrpSpPr>
          <p:grpSpPr>
            <a:xfrm>
              <a:off x="5177600" y="4857727"/>
              <a:ext cx="682278" cy="638175"/>
              <a:chOff x="3751685" y="4786282"/>
              <a:chExt cx="682278" cy="638175"/>
            </a:xfrm>
          </p:grpSpPr>
          <p:sp>
            <p:nvSpPr>
              <p:cNvPr id="54" name="圆角矩形 53"/>
              <p:cNvSpPr/>
              <p:nvPr/>
            </p:nvSpPr>
            <p:spPr>
              <a:xfrm>
                <a:off x="3938583" y="4908557"/>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5" name="圆角矩形 54"/>
              <p:cNvSpPr/>
              <p:nvPr/>
            </p:nvSpPr>
            <p:spPr>
              <a:xfrm>
                <a:off x="3871823" y="4993781"/>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6" name="圆角矩形 55"/>
              <p:cNvSpPr/>
              <p:nvPr/>
            </p:nvSpPr>
            <p:spPr>
              <a:xfrm>
                <a:off x="3805063" y="5070703"/>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7" name="矩形 56"/>
              <p:cNvSpPr/>
              <p:nvPr/>
            </p:nvSpPr>
            <p:spPr>
              <a:xfrm>
                <a:off x="3751685" y="4786282"/>
                <a:ext cx="682278" cy="638175"/>
              </a:xfrm>
              <a:prstGeom prst="rect">
                <a:avLst/>
              </a:prstGeom>
              <a:noFill/>
              <a:ln w="28575" cap="flat" cmpd="sng" algn="ctr">
                <a:solidFill>
                  <a:srgbClr val="5B9BD5">
                    <a:lumMod val="60000"/>
                    <a:lumOff val="40000"/>
                  </a:srgbClr>
                </a:solidFill>
                <a:prstDash val="sysDash"/>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2" name="文本框 76"/>
                <p:cNvSpPr txBox="1"/>
                <p:nvPr/>
              </p:nvSpPr>
              <p:spPr>
                <a:xfrm>
                  <a:off x="5207280" y="5544900"/>
                  <a:ext cx="642210" cy="293647"/>
                </a:xfrm>
                <a:prstGeom prst="rect">
                  <a:avLst/>
                </a:prstGeom>
                <a:noFill/>
              </p:spPr>
              <p:txBody>
                <a:bodyPr wrap="none" rtlCol="0">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bag </a:t>
                  </a:r>
                  <a14:m>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𝐵</m:t>
                          </m:r>
                        </m:e>
                        <m:sub>
                          <m:r>
                            <a:rPr lang="en-US" altLang="zh-CN" sz="1100" i="1" kern="0">
                              <a:solidFill>
                                <a:prstClr val="black"/>
                              </a:solidFill>
                              <a:latin typeface="Cambria Math"/>
                            </a:rPr>
                            <m:t>1</m:t>
                          </m:r>
                        </m:sub>
                      </m:sSub>
                    </m:oMath>
                  </a14:m>
                  <a:endParaRPr lang="zh-CN" altLang="en-US"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5207279" y="5544900"/>
                  <a:ext cx="608756" cy="276999"/>
                </a:xfrm>
                <a:prstGeom prst="rect">
                  <a:avLst/>
                </a:prstGeom>
                <a:blipFill rotWithShape="1">
                  <a:blip r:embed="rId3"/>
                  <a:stretch>
                    <a:fillRect l="-1000" b="-15217"/>
                  </a:stretch>
                </a:blipFill>
              </p:spPr>
              <p:txBody>
                <a:bodyPr/>
                <a:lstStyle/>
                <a:p>
                  <a:r>
                    <a:rPr lang="zh-CN" altLang="en-US">
                      <a:noFill/>
                    </a:rPr>
                    <a:t> </a:t>
                  </a:r>
                </a:p>
              </p:txBody>
            </p:sp>
          </mc:Fallback>
        </mc:AlternateContent>
        <p:grpSp>
          <p:nvGrpSpPr>
            <p:cNvPr id="23" name="组合 22"/>
            <p:cNvGrpSpPr/>
            <p:nvPr/>
          </p:nvGrpSpPr>
          <p:grpSpPr>
            <a:xfrm>
              <a:off x="8513145" y="4862406"/>
              <a:ext cx="682278" cy="638175"/>
              <a:chOff x="8668110" y="4786282"/>
              <a:chExt cx="682278" cy="638175"/>
            </a:xfrm>
          </p:grpSpPr>
          <p:sp>
            <p:nvSpPr>
              <p:cNvPr id="50" name="圆角矩形 49"/>
              <p:cNvSpPr/>
              <p:nvPr/>
            </p:nvSpPr>
            <p:spPr>
              <a:xfrm>
                <a:off x="8855008" y="4908557"/>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 name="圆角矩形 50"/>
              <p:cNvSpPr/>
              <p:nvPr/>
            </p:nvSpPr>
            <p:spPr>
              <a:xfrm>
                <a:off x="8788248" y="4993781"/>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 name="圆角矩形 51"/>
              <p:cNvSpPr/>
              <p:nvPr/>
            </p:nvSpPr>
            <p:spPr>
              <a:xfrm>
                <a:off x="8721488" y="5070703"/>
                <a:ext cx="421966" cy="25400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矩形 52"/>
              <p:cNvSpPr/>
              <p:nvPr/>
            </p:nvSpPr>
            <p:spPr>
              <a:xfrm>
                <a:off x="8668110" y="4786282"/>
                <a:ext cx="682278" cy="638175"/>
              </a:xfrm>
              <a:prstGeom prst="rect">
                <a:avLst/>
              </a:prstGeom>
              <a:noFill/>
              <a:ln w="28575" cap="flat" cmpd="sng" algn="ctr">
                <a:solidFill>
                  <a:srgbClr val="5B9BD5">
                    <a:lumMod val="60000"/>
                    <a:lumOff val="40000"/>
                  </a:srgbClr>
                </a:solidFill>
                <a:prstDash val="sysDash"/>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 name="文本框 123"/>
                <p:cNvSpPr txBox="1"/>
                <p:nvPr/>
              </p:nvSpPr>
              <p:spPr>
                <a:xfrm>
                  <a:off x="8538543" y="5544900"/>
                  <a:ext cx="684673" cy="293647"/>
                </a:xfrm>
                <a:prstGeom prst="rect">
                  <a:avLst/>
                </a:prstGeom>
                <a:noFill/>
              </p:spPr>
              <p:txBody>
                <a:bodyPr wrap="none" rtlCol="0">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bag </a:t>
                  </a:r>
                  <a14:m>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𝐵</m:t>
                          </m:r>
                        </m:e>
                        <m:sub>
                          <m:r>
                            <a:rPr lang="en-US" altLang="zh-CN" sz="1100" i="1" kern="0">
                              <a:solidFill>
                                <a:prstClr val="black"/>
                              </a:solidFill>
                              <a:latin typeface="Cambria Math"/>
                            </a:rPr>
                            <m:t>𝑀</m:t>
                          </m:r>
                        </m:sub>
                      </m:sSub>
                    </m:oMath>
                  </a14:m>
                  <a:endParaRPr lang="zh-CN" altLang="en-US"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23" name="文本框 123"/>
                <p:cNvSpPr txBox="1">
                  <a:spLocks noRot="1" noChangeAspect="1" noMove="1" noResize="1" noEditPoints="1" noAdjustHandles="1" noChangeArrowheads="1" noChangeShapeType="1" noTextEdit="1"/>
                </p:cNvSpPr>
                <p:nvPr/>
              </p:nvSpPr>
              <p:spPr>
                <a:xfrm>
                  <a:off x="8538545" y="5544900"/>
                  <a:ext cx="648767" cy="276999"/>
                </a:xfrm>
                <a:prstGeom prst="rect">
                  <a:avLst/>
                </a:prstGeom>
                <a:blipFill rotWithShape="1">
                  <a:blip r:embed="rId4"/>
                  <a:stretch>
                    <a:fillRect b="-15217"/>
                  </a:stretch>
                </a:blipFill>
              </p:spPr>
              <p:txBody>
                <a:bodyPr/>
                <a:lstStyle/>
                <a:p>
                  <a:r>
                    <a:rPr lang="zh-CN" altLang="en-US">
                      <a:noFill/>
                    </a:rPr>
                    <a:t> </a:t>
                  </a:r>
                </a:p>
              </p:txBody>
            </p:sp>
          </mc:Fallback>
        </mc:AlternateContent>
        <p:sp>
          <p:nvSpPr>
            <p:cNvPr id="25" name="矩形 24"/>
            <p:cNvSpPr/>
            <p:nvPr/>
          </p:nvSpPr>
          <p:spPr>
            <a:xfrm>
              <a:off x="6178136" y="4857727"/>
              <a:ext cx="2043584" cy="638175"/>
            </a:xfrm>
            <a:prstGeom prst="rect">
              <a:avLst/>
            </a:prstGeom>
            <a:noFill/>
            <a:ln w="28575" cap="flat" cmpd="sng" algn="ctr">
              <a:solidFill>
                <a:srgbClr val="5B9BD5">
                  <a:lumMod val="60000"/>
                  <a:lumOff val="40000"/>
                </a:srgbClr>
              </a:solidFill>
              <a:prstDash val="sysDash"/>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文本框 116"/>
                <p:cNvSpPr txBox="1"/>
                <p:nvPr/>
              </p:nvSpPr>
              <p:spPr>
                <a:xfrm>
                  <a:off x="6280828" y="5544900"/>
                  <a:ext cx="1726546" cy="293647"/>
                </a:xfrm>
                <a:prstGeom prst="rect">
                  <a:avLst/>
                </a:prstGeom>
                <a:noFill/>
              </p:spPr>
              <p:txBody>
                <a:bodyPr wrap="none" rtlCol="0">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bag </a:t>
                  </a:r>
                  <a14:m>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𝐵</m:t>
                          </m:r>
                        </m:e>
                        <m:sub>
                          <m:r>
                            <a:rPr lang="en-US" altLang="zh-CN" sz="1100" i="1" kern="0">
                              <a:solidFill>
                                <a:prstClr val="black"/>
                              </a:solidFill>
                              <a:latin typeface="Cambria Math"/>
                            </a:rPr>
                            <m:t>𝑚</m:t>
                          </m:r>
                        </m:sub>
                      </m:sSub>
                      <m:r>
                        <a:rPr lang="en-US" altLang="zh-CN" sz="1100" i="1" kern="0">
                          <a:solidFill>
                            <a:prstClr val="black"/>
                          </a:solidFill>
                          <a:latin typeface="Cambria Math"/>
                        </a:rPr>
                        <m:t>=</m:t>
                      </m:r>
                      <m:d>
                        <m:dPr>
                          <m:begChr m:val="{"/>
                          <m:endChr m:val="}"/>
                          <m:ctrlPr>
                            <a:rPr lang="en-US" altLang="zh-CN" sz="1100" i="1" kern="0">
                              <a:solidFill>
                                <a:prstClr val="black"/>
                              </a:solidFill>
                              <a:latin typeface="Cambria Math" panose="02040503050406030204" pitchFamily="18" charset="0"/>
                            </a:rPr>
                          </m:ctrlPr>
                        </m:dPr>
                        <m:e>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a:rPr>
                                <m:t>1</m:t>
                              </m:r>
                            </m:sub>
                          </m:sSub>
                          <m:r>
                            <a:rPr lang="en-US" altLang="zh-CN" sz="1100" i="1" kern="0">
                              <a:solidFill>
                                <a:prstClr val="black"/>
                              </a:solidFill>
                              <a:latin typeface="Cambria Math"/>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a:rPr>
                                <m:t>2</m:t>
                              </m:r>
                            </m:sub>
                          </m:sSub>
                          <m:r>
                            <a:rPr lang="en-US" altLang="zh-CN" sz="1100" i="1" kern="0">
                              <a:solidFill>
                                <a:prstClr val="black"/>
                              </a:solidFill>
                              <a:latin typeface="Cambria Math"/>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a:rPr>
                                <m:t>𝐾</m:t>
                              </m:r>
                            </m:sub>
                          </m:sSub>
                        </m:e>
                      </m:d>
                    </m:oMath>
                  </a14:m>
                  <a:endParaRPr lang="zh-CN" altLang="en-US"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0" name="文本框 116"/>
                <p:cNvSpPr txBox="1">
                  <a:spLocks noRot="1" noChangeAspect="1" noMove="1" noResize="1" noEditPoints="1" noAdjustHandles="1" noChangeArrowheads="1" noChangeShapeType="1" noTextEdit="1"/>
                </p:cNvSpPr>
                <p:nvPr/>
              </p:nvSpPr>
              <p:spPr>
                <a:xfrm>
                  <a:off x="6280828" y="5544900"/>
                  <a:ext cx="1663532" cy="276999"/>
                </a:xfrm>
                <a:prstGeom prst="rect">
                  <a:avLst/>
                </a:prstGeom>
                <a:blipFill rotWithShape="1">
                  <a:blip r:embed="rId5"/>
                  <a:stretch>
                    <a:fillRect l="-366"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101"/>
                <p:cNvSpPr txBox="1"/>
                <p:nvPr/>
              </p:nvSpPr>
              <p:spPr>
                <a:xfrm>
                  <a:off x="6337198" y="5147792"/>
                  <a:ext cx="1488677" cy="206992"/>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panose="02040503050406030204" pitchFamily="18" charset="0"/>
                              </a:rPr>
                              <m:t>𝑖</m:t>
                            </m:r>
                          </m:sub>
                        </m:sSub>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𝑤</m:t>
                            </m:r>
                          </m:e>
                          <m:sub>
                            <m:r>
                              <a:rPr lang="en-US" altLang="zh-CN" sz="1100" i="1" kern="0">
                                <a:solidFill>
                                  <a:prstClr val="black"/>
                                </a:solidFill>
                                <a:latin typeface="Cambria Math" panose="02040503050406030204" pitchFamily="18" charset="0"/>
                              </a:rPr>
                              <m:t>1</m:t>
                            </m:r>
                          </m:sub>
                        </m:sSub>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𝑤</m:t>
                            </m:r>
                          </m:e>
                          <m:sub>
                            <m:r>
                              <a:rPr lang="en-US" altLang="zh-CN" sz="1100" i="1" kern="0">
                                <a:solidFill>
                                  <a:prstClr val="black"/>
                                </a:solidFill>
                                <a:latin typeface="Cambria Math" panose="02040503050406030204" pitchFamily="18" charset="0"/>
                              </a:rPr>
                              <m:t>2</m:t>
                            </m:r>
                          </m:sub>
                        </m:sSub>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𝑤</m:t>
                            </m:r>
                          </m:e>
                          <m:sub>
                            <m:r>
                              <a:rPr lang="en-US" altLang="zh-CN" sz="1100" i="1" kern="0">
                                <a:solidFill>
                                  <a:prstClr val="black"/>
                                </a:solidFill>
                                <a:latin typeface="Cambria Math"/>
                              </a:rPr>
                              <m:t>|</m:t>
                            </m:r>
                            <m:sSub>
                              <m:sSubPr>
                                <m:ctrlPr>
                                  <a:rPr lang="en-US" altLang="zh-CN" sz="1100" b="1" i="1" kern="0">
                                    <a:solidFill>
                                      <a:prstClr val="black"/>
                                    </a:solidFill>
                                    <a:latin typeface="Cambria Math" panose="02040503050406030204" pitchFamily="18" charset="0"/>
                                  </a:rPr>
                                </m:ctrlPr>
                              </m:sSubPr>
                              <m:e>
                                <m:r>
                                  <a:rPr lang="en-US" altLang="zh-CN" sz="1100" b="1" i="1" kern="0">
                                    <a:solidFill>
                                      <a:prstClr val="black"/>
                                    </a:solidFill>
                                    <a:latin typeface="Cambria Math"/>
                                  </a:rPr>
                                  <m:t>𝒙</m:t>
                                </m:r>
                              </m:e>
                              <m:sub>
                                <m:r>
                                  <a:rPr lang="en-US" altLang="zh-CN" sz="1100" b="1" i="1" kern="0">
                                    <a:solidFill>
                                      <a:prstClr val="black"/>
                                    </a:solidFill>
                                    <a:latin typeface="Cambria Math" panose="02040503050406030204" pitchFamily="18" charset="0"/>
                                  </a:rPr>
                                  <m:t>𝒊</m:t>
                                </m:r>
                              </m:sub>
                            </m:sSub>
                            <m:r>
                              <a:rPr lang="en-US" altLang="zh-CN" sz="1100" i="1" kern="0">
                                <a:solidFill>
                                  <a:prstClr val="black"/>
                                </a:solidFill>
                                <a:latin typeface="Cambria Math"/>
                              </a:rPr>
                              <m:t>|</m:t>
                            </m:r>
                          </m:sub>
                        </m:sSub>
                        <m:r>
                          <a:rPr lang="en-US" altLang="zh-CN" sz="1100" i="1" kern="0">
                            <a:solidFill>
                              <a:prstClr val="black"/>
                            </a:solidFill>
                            <a:latin typeface="Cambria Math" panose="02040503050406030204" pitchFamily="18" charset="0"/>
                          </a:rPr>
                          <m:t>}</m:t>
                        </m:r>
                      </m:oMath>
                    </m:oMathPara>
                  </a14:m>
                  <a:endParaRPr lang="zh-CN" altLang="en-US"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31" name="文本框 101"/>
                <p:cNvSpPr txBox="1">
                  <a:spLocks noRot="1" noChangeAspect="1" noMove="1" noResize="1" noEditPoints="1" noAdjustHandles="1" noChangeArrowheads="1" noChangeShapeType="1" noTextEdit="1"/>
                </p:cNvSpPr>
                <p:nvPr/>
              </p:nvSpPr>
              <p:spPr>
                <a:xfrm>
                  <a:off x="6337197" y="5147792"/>
                  <a:ext cx="1443408" cy="201274"/>
                </a:xfrm>
                <a:prstGeom prst="rect">
                  <a:avLst/>
                </a:prstGeom>
                <a:blipFill rotWithShape="1">
                  <a:blip r:embed="rId6"/>
                  <a:stretch>
                    <a:fillRect l="-1271" r="-4237" b="-30303"/>
                  </a:stretch>
                </a:blipFill>
              </p:spPr>
              <p:txBody>
                <a:bodyPr/>
                <a:lstStyle/>
                <a:p>
                  <a:r>
                    <a:rPr lang="zh-CN" altLang="en-US">
                      <a:noFill/>
                    </a:rPr>
                    <a:t> </a:t>
                  </a:r>
                </a:p>
              </p:txBody>
            </p:sp>
          </mc:Fallback>
        </mc:AlternateContent>
        <p:grpSp>
          <p:nvGrpSpPr>
            <p:cNvPr id="28" name="组合 27"/>
            <p:cNvGrpSpPr/>
            <p:nvPr/>
          </p:nvGrpSpPr>
          <p:grpSpPr>
            <a:xfrm>
              <a:off x="6808592" y="2471529"/>
              <a:ext cx="2043584" cy="638175"/>
              <a:chOff x="6330536" y="5010127"/>
              <a:chExt cx="2043584" cy="638175"/>
            </a:xfrm>
          </p:grpSpPr>
          <p:sp>
            <p:nvSpPr>
              <p:cNvPr id="45" name="圆角矩形 44"/>
              <p:cNvSpPr/>
              <p:nvPr/>
            </p:nvSpPr>
            <p:spPr>
              <a:xfrm>
                <a:off x="6624402" y="5095629"/>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圆角矩形 45"/>
              <p:cNvSpPr/>
              <p:nvPr/>
            </p:nvSpPr>
            <p:spPr>
              <a:xfrm>
                <a:off x="6528172" y="5165441"/>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7" name="圆角矩形 46"/>
              <p:cNvSpPr/>
              <p:nvPr/>
            </p:nvSpPr>
            <p:spPr>
              <a:xfrm>
                <a:off x="6416474" y="5241819"/>
                <a:ext cx="1657350" cy="327546"/>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矩形 47"/>
              <p:cNvSpPr/>
              <p:nvPr/>
            </p:nvSpPr>
            <p:spPr>
              <a:xfrm>
                <a:off x="6330536" y="5010127"/>
                <a:ext cx="2043584" cy="638175"/>
              </a:xfrm>
              <a:prstGeom prst="rect">
                <a:avLst/>
              </a:prstGeom>
              <a:noFill/>
              <a:ln w="28575" cap="flat" cmpd="sng" algn="ctr">
                <a:solidFill>
                  <a:srgbClr val="5B9BD5">
                    <a:lumMod val="60000"/>
                    <a:lumOff val="40000"/>
                  </a:srgbClr>
                </a:solidFill>
                <a:prstDash val="sysDash"/>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9" name="文本框 101"/>
                  <p:cNvSpPr txBox="1"/>
                  <p:nvPr/>
                </p:nvSpPr>
                <p:spPr>
                  <a:xfrm>
                    <a:off x="6601247" y="5305780"/>
                    <a:ext cx="1377839" cy="242331"/>
                  </a:xfrm>
                  <a:prstGeom prst="rect">
                    <a:avLst/>
                  </a:prstGeom>
                  <a:noFill/>
                </p:spPr>
                <p:txBody>
                  <a:bodyPr wrap="none" lIns="0" tIns="0" rIns="0" bIns="0" rtlCol="0">
                    <a:spAutoFit/>
                  </a:bodyPr>
                  <a:lstStyle/>
                  <a:p>
                    <a:pPr>
                      <a:defRPr/>
                    </a:pPr>
                    <a14:m>
                      <m:oMathPara xmlns:m="http://schemas.openxmlformats.org/officeDocument/2006/math">
                        <m:oMathParaPr>
                          <m:jc m:val="centerGroup"/>
                        </m:oMathParaPr>
                        <m:oMath xmlns:m="http://schemas.openxmlformats.org/officeDocument/2006/math">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r>
                                <a:rPr lang="en-US" altLang="zh-CN" sz="1100" i="1" kern="0">
                                  <a:solidFill>
                                    <a:prstClr val="black"/>
                                  </a:solidFill>
                                  <a:latin typeface="Cambria Math"/>
                                </a:rPr>
                                <m:t>𝑖</m:t>
                              </m:r>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𝑙</m:t>
                              </m:r>
                            </m:e>
                            <m:sub>
                              <m:r>
                                <a:rPr lang="en-US" altLang="zh-CN" sz="1100" i="1" kern="0">
                                  <a:solidFill>
                                    <a:prstClr val="black"/>
                                  </a:solidFill>
                                  <a:latin typeface="Cambria Math" panose="02040503050406030204" pitchFamily="18" charset="0"/>
                                </a:rPr>
                                <m:t>1</m:t>
                              </m:r>
                            </m:sub>
                          </m:sSub>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𝑙</m:t>
                              </m:r>
                            </m:e>
                            <m:sub>
                              <m:r>
                                <a:rPr lang="en-US" altLang="zh-CN" sz="1100" i="1" kern="0">
                                  <a:solidFill>
                                    <a:prstClr val="black"/>
                                  </a:solidFill>
                                  <a:latin typeface="Cambria Math" panose="02040503050406030204" pitchFamily="18" charset="0"/>
                                </a:rPr>
                                <m:t>2</m:t>
                              </m:r>
                            </m:sub>
                          </m:sSub>
                          <m:r>
                            <a:rPr lang="en-US" altLang="zh-CN" sz="1100" i="1" kern="0">
                              <a:solidFill>
                                <a:prstClr val="black"/>
                              </a:solidFill>
                              <a:latin typeface="Cambria Math" panose="02040503050406030204" pitchFamily="18" charset="0"/>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𝑙</m:t>
                              </m:r>
                            </m:e>
                            <m:sub>
                              <m:r>
                                <a:rPr lang="en-US" altLang="zh-CN" sz="1100" i="1" kern="0">
                                  <a:solidFill>
                                    <a:prstClr val="black"/>
                                  </a:solidFill>
                                  <a:latin typeface="Cambria Math"/>
                                </a:rPr>
                                <m:t>|</m:t>
                              </m:r>
                              <m:sSub>
                                <m:sSubPr>
                                  <m:ctrlPr>
                                    <a:rPr lang="en-US" altLang="zh-CN" sz="1100" b="1" i="1" kern="0">
                                      <a:solidFill>
                                        <a:prstClr val="black"/>
                                      </a:solidFill>
                                      <a:latin typeface="Cambria Math" panose="02040503050406030204" pitchFamily="18" charset="0"/>
                                    </a:rPr>
                                  </m:ctrlPr>
                                </m:sSubPr>
                                <m:e>
                                  <m:r>
                                    <a:rPr lang="en-US" altLang="zh-CN" sz="1100" b="1" i="1" kern="0">
                                      <a:solidFill>
                                        <a:prstClr val="black"/>
                                      </a:solidFill>
                                      <a:latin typeface="Cambria Math"/>
                                    </a:rPr>
                                    <m:t>𝒙</m:t>
                                  </m:r>
                                </m:e>
                                <m:sub>
                                  <m:r>
                                    <a:rPr lang="en-US" altLang="zh-CN" sz="1100" b="1" i="1" kern="0">
                                      <a:solidFill>
                                        <a:prstClr val="black"/>
                                      </a:solidFill>
                                      <a:latin typeface="Cambria Math" panose="02040503050406030204" pitchFamily="18" charset="0"/>
                                    </a:rPr>
                                    <m:t>𝒊</m:t>
                                  </m:r>
                                </m:sub>
                              </m:sSub>
                              <m:r>
                                <a:rPr lang="en-US" altLang="zh-CN" sz="1100" i="1" kern="0">
                                  <a:solidFill>
                                    <a:prstClr val="black"/>
                                  </a:solidFill>
                                  <a:latin typeface="Cambria Math"/>
                                </a:rPr>
                                <m:t>|</m:t>
                              </m:r>
                            </m:sub>
                          </m:sSub>
                          <m:r>
                            <a:rPr lang="en-US" altLang="zh-CN" sz="1100" i="1" kern="0">
                              <a:solidFill>
                                <a:prstClr val="black"/>
                              </a:solidFill>
                              <a:latin typeface="Cambria Math" panose="02040503050406030204" pitchFamily="18" charset="0"/>
                            </a:rPr>
                            <m:t>}</m:t>
                          </m:r>
                        </m:oMath>
                      </m:oMathPara>
                    </a14:m>
                    <a:endParaRPr lang="zh-CN" altLang="en-US"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88" name="文本框 101"/>
                  <p:cNvSpPr txBox="1">
                    <a:spLocks noRot="1" noChangeAspect="1" noMove="1" noResize="1" noEditPoints="1" noAdjustHandles="1" noChangeArrowheads="1" noChangeShapeType="1" noTextEdit="1"/>
                  </p:cNvSpPr>
                  <p:nvPr/>
                </p:nvSpPr>
                <p:spPr>
                  <a:xfrm>
                    <a:off x="6601247" y="5305780"/>
                    <a:ext cx="1371145" cy="235770"/>
                  </a:xfrm>
                  <a:prstGeom prst="rect">
                    <a:avLst/>
                  </a:prstGeom>
                  <a:blipFill rotWithShape="1">
                    <a:blip r:embed="rId7"/>
                    <a:stretch>
                      <a:fillRect l="-444" t="-2564" r="-3111" b="-2051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 name="矩形 28"/>
                <p:cNvSpPr/>
                <p:nvPr/>
              </p:nvSpPr>
              <p:spPr>
                <a:xfrm>
                  <a:off x="6836497" y="3253368"/>
                  <a:ext cx="2524143" cy="341365"/>
                </a:xfrm>
                <a:prstGeom prst="rect">
                  <a:avLst/>
                </a:prstGeom>
                <a:noFill/>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(2). output </a:t>
                  </a:r>
                  <a14:m>
                    <m:oMath xmlns:m="http://schemas.openxmlformats.org/officeDocument/2006/math">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r>
                            <a:rPr lang="en-US" altLang="zh-CN" sz="1100" i="1" kern="0">
                              <a:solidFill>
                                <a:prstClr val="black"/>
                              </a:solidFill>
                              <a:latin typeface="Cambria Math"/>
                            </a:rPr>
                            <m:t>𝑖</m:t>
                          </m:r>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oMath>
                  </a14:m>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for each </a:t>
                  </a:r>
                  <a14:m>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panose="02040503050406030204" pitchFamily="18" charset="0"/>
                            </a:rPr>
                            <m:t>𝑖</m:t>
                          </m:r>
                        </m:sub>
                      </m:sSub>
                    </m:oMath>
                  </a14:m>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in bag </a:t>
                  </a:r>
                  <a14:m>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𝐵</m:t>
                          </m:r>
                        </m:e>
                        <m:sub>
                          <m:r>
                            <a:rPr lang="en-US" altLang="zh-CN" sz="1100" i="1" kern="0">
                              <a:solidFill>
                                <a:prstClr val="black"/>
                              </a:solidFill>
                              <a:latin typeface="Cambria Math"/>
                            </a:rPr>
                            <m:t>𝑚</m:t>
                          </m:r>
                        </m:sub>
                      </m:sSub>
                    </m:oMath>
                  </a14:m>
                  <a:endParaRPr lang="zh-CN" altLang="en-US" sz="1400" kern="0" dirty="0">
                    <a:solidFill>
                      <a:prstClr val="black"/>
                    </a:solidFill>
                    <a:latin typeface="Calibri" panose="020F0502020204030204"/>
                    <a:ea typeface="宋体" panose="02010600030101010101" pitchFamily="2"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6836495" y="3253368"/>
                  <a:ext cx="2446504" cy="323294"/>
                </a:xfrm>
                <a:prstGeom prst="rect">
                  <a:avLst/>
                </a:prstGeom>
                <a:blipFill rotWithShape="1">
                  <a:blip r:embed="rId8"/>
                  <a:stretch>
                    <a:fillRect b="-9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101"/>
                <p:cNvSpPr txBox="1"/>
                <p:nvPr/>
              </p:nvSpPr>
              <p:spPr>
                <a:xfrm>
                  <a:off x="6728175" y="2091027"/>
                  <a:ext cx="2206529" cy="330353"/>
                </a:xfrm>
                <a:prstGeom prst="rect">
                  <a:avLst/>
                </a:prstGeom>
                <a:noFill/>
              </p:spPr>
              <p:txBody>
                <a:bodyPr wrap="none" lIns="0" tIns="0" rIns="0" bIns="0" rtlCol="0">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(3). f</a:t>
                  </a:r>
                  <a14:m>
                    <m:oMath xmlns:m="http://schemas.openxmlformats.org/officeDocument/2006/math">
                      <m:r>
                        <m:rPr>
                          <m:sty m:val="p"/>
                        </m:rPr>
                        <a:rPr lang="en-US" altLang="zh-CN" sz="1100" kern="0">
                          <a:solidFill>
                            <a:prstClr val="black"/>
                          </a:solidFill>
                          <a:latin typeface="Cambria Math"/>
                        </a:rPr>
                        <m:t>ind</m:t>
                      </m:r>
                    </m:oMath>
                  </a14:m>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𝑖</m:t>
                              </m:r>
                            </m:e>
                            <m:sub/>
                            <m:sup>
                              <m:r>
                                <a:rPr lang="en-US" altLang="zh-CN" sz="1100" i="1" kern="0">
                                  <a:solidFill>
                                    <a:prstClr val="black"/>
                                  </a:solidFill>
                                  <a:latin typeface="Cambria Math"/>
                                </a:rPr>
                                <m:t>∗</m:t>
                              </m:r>
                            </m:sup>
                          </m:sSubSup>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r>
                        <a:rPr lang="en-US" altLang="zh-CN" sz="1100" i="1" kern="0">
                          <a:solidFill>
                            <a:prstClr val="black"/>
                          </a:solidFill>
                          <a:latin typeface="Cambria Math"/>
                        </a:rPr>
                        <m:t>=</m:t>
                      </m:r>
                      <m:func>
                        <m:funcPr>
                          <m:ctrlPr>
                            <a:rPr lang="en-US" altLang="zh-CN" sz="1100" i="1" kern="0">
                              <a:solidFill>
                                <a:prstClr val="black"/>
                              </a:solidFill>
                              <a:latin typeface="Cambria Math" panose="02040503050406030204" pitchFamily="18" charset="0"/>
                            </a:rPr>
                          </m:ctrlPr>
                        </m:funcPr>
                        <m:fName>
                          <m:limLow>
                            <m:limLowPr>
                              <m:ctrlPr>
                                <a:rPr lang="en-US" altLang="zh-CN" sz="1100" i="1" kern="0">
                                  <a:solidFill>
                                    <a:prstClr val="black"/>
                                  </a:solidFill>
                                  <a:latin typeface="Cambria Math" panose="02040503050406030204" pitchFamily="18" charset="0"/>
                                </a:rPr>
                              </m:ctrlPr>
                            </m:limLowPr>
                            <m:e>
                              <m:r>
                                <m:rPr>
                                  <m:sty m:val="p"/>
                                </m:rPr>
                                <a:rPr lang="en-US" altLang="zh-CN" sz="1100" kern="0">
                                  <a:solidFill>
                                    <a:prstClr val="black"/>
                                  </a:solidFill>
                                  <a:latin typeface="Cambria Math"/>
                                </a:rPr>
                                <m:t>arg</m:t>
                              </m:r>
                              <m:r>
                                <a:rPr lang="en-US" altLang="zh-CN" sz="1100" kern="0">
                                  <a:solidFill>
                                    <a:prstClr val="black"/>
                                  </a:solidFill>
                                  <a:latin typeface="Cambria Math"/>
                                </a:rPr>
                                <m:t> </m:t>
                              </m:r>
                              <m:r>
                                <m:rPr>
                                  <m:sty m:val="p"/>
                                </m:rPr>
                                <a:rPr lang="en-US" altLang="zh-CN" sz="1100" kern="0">
                                  <a:solidFill>
                                    <a:prstClr val="black"/>
                                  </a:solidFill>
                                  <a:latin typeface="Cambria Math"/>
                                </a:rPr>
                                <m:t>max</m:t>
                              </m:r>
                            </m:e>
                            <m:lim>
                              <m:r>
                                <a:rPr lang="en-US" altLang="zh-CN" sz="1100" i="1" kern="0">
                                  <a:solidFill>
                                    <a:prstClr val="black"/>
                                  </a:solidFill>
                                  <a:latin typeface="Cambria Math"/>
                                </a:rPr>
                                <m:t>𝑖</m:t>
                              </m:r>
                              <m:r>
                                <a:rPr lang="en-US" altLang="zh-CN" sz="1100" i="1" kern="0">
                                  <a:solidFill>
                                    <a:prstClr val="black"/>
                                  </a:solidFill>
                                  <a:latin typeface="Cambria Math"/>
                                </a:rPr>
                                <m:t>=1:</m:t>
                              </m:r>
                              <m:r>
                                <a:rPr lang="en-US" altLang="zh-CN" sz="1100" i="1" kern="0">
                                  <a:solidFill>
                                    <a:prstClr val="black"/>
                                  </a:solidFill>
                                  <a:latin typeface="Cambria Math"/>
                                </a:rPr>
                                <m:t>𝐾</m:t>
                              </m:r>
                            </m:lim>
                          </m:limLow>
                        </m:fName>
                        <m:e>
                          <m:r>
                            <a:rPr lang="en-US" altLang="zh-CN" sz="1100" i="1" kern="0">
                              <a:solidFill>
                                <a:prstClr val="black"/>
                              </a:solidFill>
                              <a:latin typeface="Cambria Math"/>
                            </a:rPr>
                            <m:t>𝑃</m:t>
                          </m:r>
                          <m:d>
                            <m:dPr>
                              <m:ctrlPr>
                                <a:rPr lang="en-US" altLang="zh-CN" sz="1100" i="1" kern="0">
                                  <a:solidFill>
                                    <a:prstClr val="black"/>
                                  </a:solidFill>
                                  <a:latin typeface="Cambria Math" panose="02040503050406030204" pitchFamily="18" charset="0"/>
                                </a:rPr>
                              </m:ctrlPr>
                            </m:dPr>
                            <m:e>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r>
                                    <a:rPr lang="en-US" altLang="zh-CN" sz="1100" i="1" kern="0">
                                      <a:solidFill>
                                        <a:prstClr val="black"/>
                                      </a:solidFill>
                                      <a:latin typeface="Cambria Math"/>
                                    </a:rPr>
                                    <m:t>𝑖</m:t>
                                  </m:r>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r>
                                <a:rPr lang="en-US" altLang="zh-CN" sz="1100" i="1" kern="0">
                                  <a:solidFill>
                                    <a:prstClr val="black"/>
                                  </a:solidFill>
                                  <a:latin typeface="Cambria Math"/>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a:rPr>
                                    <m:t>𝑖</m:t>
                                  </m:r>
                                </m:sub>
                              </m:sSub>
                            </m:e>
                          </m:d>
                        </m:e>
                      </m:func>
                    </m:oMath>
                  </a14:m>
                  <a:endParaRPr lang="zh-CN" altLang="en-US" sz="12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67" name="文本框 101"/>
                <p:cNvSpPr txBox="1">
                  <a:spLocks noRot="1" noChangeAspect="1" noMove="1" noResize="1" noEditPoints="1" noAdjustHandles="1" noChangeArrowheads="1" noChangeShapeType="1" noTextEdit="1"/>
                </p:cNvSpPr>
                <p:nvPr/>
              </p:nvSpPr>
              <p:spPr>
                <a:xfrm>
                  <a:off x="6728174" y="2091027"/>
                  <a:ext cx="2149435" cy="321178"/>
                </a:xfrm>
                <a:prstGeom prst="rect">
                  <a:avLst/>
                </a:prstGeom>
                <a:blipFill rotWithShape="1">
                  <a:blip r:embed="rId9"/>
                  <a:stretch>
                    <a:fillRect l="-4249" t="-1887"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099136" y="1422180"/>
                  <a:ext cx="1120682" cy="367490"/>
                </a:xfrm>
                <a:prstGeom prst="rect">
                  <a:avLst/>
                </a:prstGeom>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 output </a:t>
                  </a:r>
                  <a14:m>
                    <m:oMath xmlns:m="http://schemas.openxmlformats.org/officeDocument/2006/math">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𝑖</m:t>
                              </m:r>
                            </m:e>
                            <m:sub/>
                            <m:sup>
                              <m:r>
                                <a:rPr lang="en-US" altLang="zh-CN" sz="1100" i="1" kern="0">
                                  <a:solidFill>
                                    <a:prstClr val="black"/>
                                  </a:solidFill>
                                  <a:latin typeface="Cambria Math"/>
                                </a:rPr>
                                <m:t>∗</m:t>
                              </m:r>
                            </m:sup>
                          </m:sSubSup>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oMath>
                  </a14:m>
                  <a:endParaRPr lang="zh-CN" altLang="en-US" sz="1600" kern="0" dirty="0">
                    <a:solidFill>
                      <a:prstClr val="black"/>
                    </a:solidFill>
                    <a:latin typeface="Calibri" panose="020F0502020204030204"/>
                    <a:ea typeface="宋体" panose="02010600030101010101" pitchFamily="2"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6099137" y="1422180"/>
                  <a:ext cx="1077154" cy="348750"/>
                </a:xfrm>
                <a:prstGeom prst="rect">
                  <a:avLst/>
                </a:prstGeom>
                <a:blipFill rotWithShape="1">
                  <a:blip r:embed="rId30"/>
                  <a:stretch>
                    <a:fillRect l="-5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640578" y="3084356"/>
                  <a:ext cx="1118882" cy="367490"/>
                </a:xfrm>
                <a:prstGeom prst="rect">
                  <a:avLst/>
                </a:prstGeom>
                <a:solidFill>
                  <a:sysClr val="window" lastClr="FFFFFF"/>
                </a:solidFill>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(5). output </a:t>
                  </a:r>
                  <a14:m>
                    <m:oMath xmlns:m="http://schemas.openxmlformats.org/officeDocument/2006/math">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𝑖</m:t>
                              </m:r>
                            </m:e>
                            <m:sub/>
                            <m:sup>
                              <m:r>
                                <a:rPr lang="en-US" altLang="zh-CN" sz="1100" i="1" kern="0">
                                  <a:solidFill>
                                    <a:prstClr val="black"/>
                                  </a:solidFill>
                                  <a:latin typeface="Cambria Math"/>
                                </a:rPr>
                                <m:t>∗</m:t>
                              </m:r>
                            </m:sup>
                          </m:sSubSup>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𝑡</m:t>
                              </m:r>
                            </m:sub>
                          </m:sSub>
                        </m:sup>
                      </m:sSubSup>
                    </m:oMath>
                  </a14:m>
                  <a:endParaRPr lang="zh-CN" altLang="en-US" sz="1600" kern="0" dirty="0">
                    <a:solidFill>
                      <a:prstClr val="black"/>
                    </a:solidFill>
                    <a:latin typeface="Calibri" panose="020F0502020204030204"/>
                    <a:ea typeface="宋体" panose="02010600030101010101" pitchFamily="2" charset="-122"/>
                  </a:endParaRPr>
                </a:p>
              </p:txBody>
            </p:sp>
          </mc:Choice>
          <mc:Fallback xmlns="">
            <p:sp>
              <p:nvSpPr>
                <p:cNvPr id="70" name="矩形 69"/>
                <p:cNvSpPr>
                  <a:spLocks noRot="1" noChangeAspect="1" noMove="1" noResize="1" noEditPoints="1" noAdjustHandles="1" noChangeArrowheads="1" noChangeShapeType="1" noTextEdit="1"/>
                </p:cNvSpPr>
                <p:nvPr/>
              </p:nvSpPr>
              <p:spPr>
                <a:xfrm>
                  <a:off x="4640578" y="3084356"/>
                  <a:ext cx="1073948" cy="348878"/>
                </a:xfrm>
                <a:prstGeom prst="rect">
                  <a:avLst/>
                </a:prstGeom>
                <a:blipFill rotWithShape="1">
                  <a:blip r:embed="rId31"/>
                  <a:stretch>
                    <a:fillRect b="-1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573971" y="3909250"/>
                  <a:ext cx="977743" cy="293791"/>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d>
                          <m:dPr>
                            <m:ctrlPr>
                              <a:rPr lang="en-US" altLang="zh-CN" sz="1100" i="1" kern="0">
                                <a:solidFill>
                                  <a:prstClr val="black"/>
                                </a:solidFill>
                                <a:latin typeface="Cambria Math" panose="02040503050406030204" pitchFamily="18" charset="0"/>
                              </a:rPr>
                            </m:ctrlPr>
                          </m:dPr>
                          <m:e>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r>
                                  <a:rPr lang="en-US" altLang="zh-CN" sz="1100" i="1" kern="0">
                                    <a:solidFill>
                                      <a:prstClr val="black"/>
                                    </a:solidFill>
                                    <a:latin typeface="Cambria Math"/>
                                  </a:rPr>
                                  <m:t>𝑖</m:t>
                                </m:r>
                              </m:sub>
                              <m:sup/>
                            </m:sSubSup>
                            <m:r>
                              <a:rPr lang="en-US" altLang="zh-CN" sz="1100" i="1" kern="0">
                                <a:solidFill>
                                  <a:prstClr val="black"/>
                                </a:solidFill>
                                <a:latin typeface="Cambria Math"/>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panose="02040503050406030204" pitchFamily="18" charset="0"/>
                                  </a:rPr>
                                  <m:t>𝑖</m:t>
                                </m:r>
                              </m:sub>
                            </m:sSub>
                            <m:r>
                              <a:rPr lang="en-US" altLang="zh-CN" sz="1100" i="1" kern="0">
                                <a:solidFill>
                                  <a:prstClr val="black"/>
                                </a:solidFill>
                                <a:latin typeface="Cambria Math"/>
                              </a:rPr>
                              <m:t>;</m:t>
                            </m:r>
                            <m:r>
                              <a:rPr lang="zh-CN" altLang="en-US" sz="1100" i="1" kern="0">
                                <a:solidFill>
                                  <a:prstClr val="black"/>
                                </a:solidFill>
                                <a:latin typeface="Cambria Math"/>
                              </a:rPr>
                              <m:t>𝜃</m:t>
                            </m:r>
                          </m:e>
                        </m:d>
                      </m:oMath>
                    </m:oMathPara>
                  </a14:m>
                  <a:endParaRPr lang="zh-CN" altLang="en-US" sz="1100" kern="0" dirty="0">
                    <a:solidFill>
                      <a:prstClr val="black"/>
                    </a:solidFill>
                    <a:latin typeface="Calibri" panose="020F0502020204030204"/>
                    <a:ea typeface="宋体" panose="02010600030101010101" pitchFamily="2"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7573969" y="3909250"/>
                  <a:ext cx="933461" cy="277192"/>
                </a:xfrm>
                <a:prstGeom prst="rect">
                  <a:avLst/>
                </a:prstGeom>
                <a:blipFill rotWithShape="1">
                  <a:blip r:embed="rId18"/>
                  <a:stretch>
                    <a:fillRect b="-4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821562" y="4325698"/>
                  <a:ext cx="1326594" cy="293647"/>
                </a:xfrm>
                <a:prstGeom prst="rect">
                  <a:avLst/>
                </a:prstGeom>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(1). input bag </a:t>
                  </a:r>
                  <a14:m>
                    <m:oMath xmlns:m="http://schemas.openxmlformats.org/officeDocument/2006/math">
                      <m:sSup>
                        <m:sSupPr>
                          <m:ctrlPr>
                            <a:rPr lang="en-US" altLang="zh-CN" sz="1100" i="1" kern="0">
                              <a:solidFill>
                                <a:prstClr val="black"/>
                              </a:solidFill>
                              <a:latin typeface="Cambria Math" panose="02040503050406030204" pitchFamily="18" charset="0"/>
                            </a:rPr>
                          </m:ctrlPr>
                        </m:sSupPr>
                        <m:e>
                          <m:r>
                            <a:rPr lang="en-US" altLang="zh-CN" sz="1100" i="1" kern="0">
                              <a:solidFill>
                                <a:prstClr val="black"/>
                              </a:solidFill>
                              <a:latin typeface="Cambria Math"/>
                            </a:rPr>
                            <m:t>𝐵</m:t>
                          </m:r>
                        </m:e>
                        <m:sup>
                          <m:r>
                            <a:rPr lang="en-US" altLang="zh-CN" sz="1100" i="1" kern="0">
                              <a:solidFill>
                                <a:prstClr val="black"/>
                              </a:solidFill>
                              <a:latin typeface="Cambria Math"/>
                            </a:rPr>
                            <m:t>𝑚</m:t>
                          </m:r>
                        </m:sup>
                      </m:sSup>
                    </m:oMath>
                  </a14:m>
                  <a:endParaRPr lang="zh-CN" altLang="en-US" sz="1600" kern="0" dirty="0">
                    <a:solidFill>
                      <a:prstClr val="black"/>
                    </a:solidFill>
                    <a:latin typeface="Calibri" panose="020F0502020204030204"/>
                    <a:ea typeface="宋体" panose="02010600030101010101" pitchFamily="2"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5821562" y="4325698"/>
                  <a:ext cx="1277529" cy="276999"/>
                </a:xfrm>
                <a:prstGeom prst="rect">
                  <a:avLst/>
                </a:prstGeom>
                <a:blipFill rotWithShape="1">
                  <a:blip r:embed="rId32"/>
                  <a:stretch>
                    <a:fillRect l="-476"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972580" y="3595058"/>
                  <a:ext cx="1071956" cy="380014"/>
                </a:xfrm>
                <a:prstGeom prst="rect">
                  <a:avLst/>
                </a:prstGeom>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(7). update</a:t>
                  </a:r>
                  <a14:m>
                    <m:oMath xmlns:m="http://schemas.openxmlformats.org/officeDocument/2006/math">
                      <m:r>
                        <a:rPr lang="en-US" altLang="zh-CN" sz="1100" kern="0">
                          <a:solidFill>
                            <a:prstClr val="black"/>
                          </a:solidFill>
                          <a:latin typeface="Cambria Math"/>
                        </a:rPr>
                        <m:t> </m:t>
                      </m:r>
                      <m:r>
                        <a:rPr lang="zh-CN" altLang="en-US" sz="1100" i="1" kern="0">
                          <a:solidFill>
                            <a:prstClr val="black"/>
                          </a:solidFill>
                          <a:latin typeface="Cambria Math"/>
                        </a:rPr>
                        <m:t>𝜃</m:t>
                      </m:r>
                    </m:oMath>
                  </a14:m>
                  <a:r>
                    <a:rPr lang="zh-CN" altLang="en-US" sz="1600" kern="0" dirty="0">
                      <a:solidFill>
                        <a:prstClr val="black"/>
                      </a:solidFill>
                      <a:latin typeface="Calibri" panose="020F0502020204030204"/>
                      <a:ea typeface="宋体" panose="02010600030101010101" pitchFamily="2" charset="-122"/>
                    </a:rPr>
                    <a:t> </a:t>
                  </a:r>
                </a:p>
              </p:txBody>
            </p:sp>
          </mc:Choice>
          <mc:Fallback xmlns="">
            <p:sp>
              <p:nvSpPr>
                <p:cNvPr id="30" name="矩形 29"/>
                <p:cNvSpPr>
                  <a:spLocks noRot="1" noChangeAspect="1" noMove="1" noResize="1" noEditPoints="1" noAdjustHandles="1" noChangeArrowheads="1" noChangeShapeType="1" noTextEdit="1"/>
                </p:cNvSpPr>
                <p:nvPr/>
              </p:nvSpPr>
              <p:spPr>
                <a:xfrm>
                  <a:off x="5972580" y="3595058"/>
                  <a:ext cx="1030731" cy="369332"/>
                </a:xfrm>
                <a:prstGeom prst="rect">
                  <a:avLst/>
                </a:prstGeom>
                <a:blipFill rotWithShape="1">
                  <a:blip r:embed="rId33"/>
                  <a:stretch>
                    <a:fillRect l="-592" b="-6667"/>
                  </a:stretch>
                </a:blipFill>
              </p:spPr>
              <p:txBody>
                <a:bodyPr/>
                <a:lstStyle/>
                <a:p>
                  <a:r>
                    <a:rPr lang="zh-CN" altLang="en-US">
                      <a:noFill/>
                    </a:rPr>
                    <a:t> </a:t>
                  </a:r>
                </a:p>
              </p:txBody>
            </p:sp>
          </mc:Fallback>
        </mc:AlternateContent>
        <p:grpSp>
          <p:nvGrpSpPr>
            <p:cNvPr id="36" name="组合 35"/>
            <p:cNvGrpSpPr/>
            <p:nvPr/>
          </p:nvGrpSpPr>
          <p:grpSpPr>
            <a:xfrm>
              <a:off x="4651020" y="1980178"/>
              <a:ext cx="1726341" cy="864067"/>
              <a:chOff x="4710345" y="1559404"/>
              <a:chExt cx="1726341" cy="864067"/>
            </a:xfrm>
          </p:grpSpPr>
          <p:sp>
            <p:nvSpPr>
              <p:cNvPr id="41" name="圆角矩形 40"/>
              <p:cNvSpPr/>
              <p:nvPr/>
            </p:nvSpPr>
            <p:spPr>
              <a:xfrm>
                <a:off x="4710345" y="1559404"/>
                <a:ext cx="1726341" cy="814717"/>
              </a:xfrm>
              <a:prstGeom prst="roundRect">
                <a:avLst/>
              </a:prstGeom>
              <a:solidFill>
                <a:sysClr val="window" lastClr="FFFFFF"/>
              </a:solidFill>
              <a:ln w="28575" cap="flat" cmpd="sng" algn="ctr">
                <a:solidFill>
                  <a:srgbClr val="FFC000">
                    <a:lumMod val="75000"/>
                  </a:srgbClr>
                </a:solidFill>
                <a:prstDash val="solid"/>
                <a:miter lim="800000"/>
              </a:ln>
              <a:effectLst/>
            </p:spPr>
            <p:txBody>
              <a:bodyPr rtlCol="0" anchor="ctr"/>
              <a:lstStyle/>
              <a:p>
                <a:pPr algn="ctr">
                  <a:defRPr/>
                </a:pPr>
                <a:endParaRPr lang="zh-CN" altLang="en-US" sz="1600" kern="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2" name="组合 41"/>
              <p:cNvGrpSpPr/>
              <p:nvPr/>
            </p:nvGrpSpPr>
            <p:grpSpPr>
              <a:xfrm>
                <a:off x="4710346" y="1565239"/>
                <a:ext cx="1688111" cy="858232"/>
                <a:chOff x="4729396" y="1565239"/>
                <a:chExt cx="1688111" cy="858232"/>
              </a:xfrm>
            </p:grpSpPr>
            <mc:AlternateContent xmlns:mc="http://schemas.openxmlformats.org/markup-compatibility/2006" xmlns:a14="http://schemas.microsoft.com/office/drawing/2010/main">
              <mc:Choice Requires="a14">
                <p:sp>
                  <p:nvSpPr>
                    <p:cNvPr id="43" name="矩形 42"/>
                    <p:cNvSpPr/>
                    <p:nvPr/>
                  </p:nvSpPr>
                  <p:spPr>
                    <a:xfrm>
                      <a:off x="4729396" y="1764060"/>
                      <a:ext cx="1688111" cy="659411"/>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limLow>
                              <m:limLowPr>
                                <m:ctrlPr>
                                  <a:rPr lang="zh-CN" altLang="en-US" sz="1100" i="1" kern="0">
                                    <a:solidFill>
                                      <a:prstClr val="black"/>
                                    </a:solidFill>
                                    <a:latin typeface="Cambria Math" panose="02040503050406030204" pitchFamily="18" charset="0"/>
                                  </a:rPr>
                                </m:ctrlPr>
                              </m:limLowPr>
                              <m:e>
                                <m:r>
                                  <m:rPr>
                                    <m:sty m:val="p"/>
                                  </m:rPr>
                                  <a:rPr lang="zh-CN" altLang="en-US" sz="1100" kern="0">
                                    <a:solidFill>
                                      <a:prstClr val="black"/>
                                    </a:solidFill>
                                    <a:latin typeface="Cambria Math" panose="02040503050406030204" pitchFamily="18" charset="0"/>
                                  </a:rPr>
                                  <m:t>min</m:t>
                                </m:r>
                              </m:e>
                              <m:lim>
                                <m:r>
                                  <a:rPr lang="zh-CN" altLang="en-US" sz="1100" i="1" kern="0">
                                    <a:solidFill>
                                      <a:prstClr val="black"/>
                                    </a:solidFill>
                                    <a:latin typeface="Cambria Math" panose="02040503050406030204" pitchFamily="18" charset="0"/>
                                  </a:rPr>
                                  <m:t>𝜃</m:t>
                                </m:r>
                              </m:lim>
                            </m:limLow>
                            <m:nary>
                              <m:naryPr>
                                <m:chr m:val="∑"/>
                                <m:limLoc m:val="undOvr"/>
                                <m:grow m:val="on"/>
                                <m:ctrlPr>
                                  <a:rPr lang="zh-CN" altLang="en-US" sz="1100" i="1" kern="0">
                                    <a:solidFill>
                                      <a:prstClr val="black"/>
                                    </a:solidFill>
                                    <a:latin typeface="Cambria Math" panose="02040503050406030204" pitchFamily="18" charset="0"/>
                                  </a:rPr>
                                </m:ctrlPr>
                              </m:naryPr>
                              <m:sub>
                                <m:r>
                                  <m:rPr>
                                    <m:brk/>
                                    <m:aln/>
                                  </m:rPr>
                                  <a:rPr lang="en-US" altLang="zh-CN" sz="1100" i="1" kern="0">
                                    <a:solidFill>
                                      <a:prstClr val="black"/>
                                    </a:solidFill>
                                    <a:latin typeface="Cambria Math"/>
                                  </a:rPr>
                                  <m:t>𝑗</m:t>
                                </m:r>
                                <m:r>
                                  <a:rPr lang="zh-CN" altLang="en-US" sz="1100" i="1" kern="0">
                                    <a:solidFill>
                                      <a:prstClr val="black"/>
                                    </a:solidFill>
                                    <a:latin typeface="Cambria Math" panose="02040503050406030204" pitchFamily="18" charset="0"/>
                                  </a:rPr>
                                  <m:t>=</m:t>
                                </m:r>
                                <m:r>
                                  <a:rPr lang="zh-CN" altLang="en-US" sz="1100" kern="0">
                                    <a:solidFill>
                                      <a:prstClr val="black"/>
                                    </a:solidFill>
                                    <a:latin typeface="Cambria Math" panose="02040503050406030204" pitchFamily="18" charset="0"/>
                                  </a:rPr>
                                  <m:t>1</m:t>
                                </m:r>
                              </m:sub>
                              <m:sup>
                                <m:r>
                                  <a:rPr lang="en-US" altLang="zh-CN" sz="1100" i="1" kern="0">
                                    <a:solidFill>
                                      <a:prstClr val="black"/>
                                    </a:solidFill>
                                    <a:latin typeface="Cambria Math"/>
                                  </a:rPr>
                                  <m:t>𝑀</m:t>
                                </m:r>
                              </m:sup>
                              <m:e>
                                <m:d>
                                  <m:dPr>
                                    <m:begChr m:val=""/>
                                    <m:ctrlPr>
                                      <a:rPr lang="zh-CN" altLang="en-US" sz="1100" i="1" kern="0">
                                        <a:solidFill>
                                          <a:prstClr val="black"/>
                                        </a:solidFill>
                                        <a:latin typeface="Cambria Math" panose="02040503050406030204" pitchFamily="18" charset="0"/>
                                      </a:rPr>
                                    </m:ctrlPr>
                                  </m:dPr>
                                  <m:e>
                                    <m:sSub>
                                      <m:sSubPr>
                                        <m:ctrlPr>
                                          <a:rPr lang="zh-CN" altLang="en-US" sz="1100" i="1" kern="0">
                                            <a:solidFill>
                                              <a:prstClr val="black"/>
                                            </a:solidFill>
                                            <a:latin typeface="Cambria Math" panose="02040503050406030204" pitchFamily="18" charset="0"/>
                                          </a:rPr>
                                        </m:ctrlPr>
                                      </m:sSubPr>
                                      <m:e>
                                        <m:r>
                                          <a:rPr lang="zh-CN" altLang="en-US" sz="1100" i="1" kern="0">
                                            <a:solidFill>
                                              <a:prstClr val="black"/>
                                            </a:solidFill>
                                            <a:latin typeface="Cambria Math" panose="02040503050406030204" pitchFamily="18" charset="0"/>
                                          </a:rPr>
                                          <m:t>𝐷</m:t>
                                        </m:r>
                                      </m:e>
                                      <m:sub>
                                        <m:r>
                                          <a:rPr lang="zh-CN" altLang="en-US" sz="1100" i="1" kern="0">
                                            <a:solidFill>
                                              <a:prstClr val="black"/>
                                            </a:solidFill>
                                            <a:latin typeface="Cambria Math" panose="02040503050406030204" pitchFamily="18" charset="0"/>
                                          </a:rPr>
                                          <m:t>𝐾𝐿</m:t>
                                        </m:r>
                                      </m:sub>
                                    </m:sSub>
                                    <m:r>
                                      <a:rPr lang="zh-CN" altLang="en-US" sz="1100" kern="0">
                                        <a:solidFill>
                                          <a:prstClr val="black"/>
                                        </a:solidFill>
                                        <a:latin typeface="Cambria Math" panose="02040503050406030204" pitchFamily="18" charset="0"/>
                                      </a:rPr>
                                      <m:t>(</m:t>
                                    </m:r>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𝑖</m:t>
                                            </m:r>
                                          </m:e>
                                          <m:sub>
                                            <m:r>
                                              <a:rPr lang="en-US" altLang="zh-CN" sz="1100" i="1" kern="0">
                                                <a:solidFill>
                                                  <a:prstClr val="black"/>
                                                </a:solidFill>
                                                <a:latin typeface="Cambria Math"/>
                                              </a:rPr>
                                              <m:t>𝑗</m:t>
                                            </m:r>
                                          </m:sub>
                                          <m:sup>
                                            <m:r>
                                              <a:rPr lang="en-US" altLang="zh-CN" sz="1100" i="1" kern="0">
                                                <a:solidFill>
                                                  <a:prstClr val="black"/>
                                                </a:solidFill>
                                                <a:latin typeface="Cambria Math"/>
                                              </a:rPr>
                                              <m:t>∗</m:t>
                                            </m:r>
                                          </m:sup>
                                        </m:sSubSup>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𝑡</m:t>
                                            </m:r>
                                          </m:sub>
                                        </m:sSub>
                                      </m:sup>
                                    </m:sSubSup>
                                    <m:r>
                                      <a:rPr lang="zh-CN" altLang="en-US" sz="1100" kern="0">
                                        <a:solidFill>
                                          <a:prstClr val="black"/>
                                        </a:solidFill>
                                        <a:latin typeface="Cambria Math" panose="02040503050406030204" pitchFamily="18" charset="0"/>
                                      </a:rPr>
                                      <m:t>||</m:t>
                                    </m:r>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𝑖</m:t>
                                            </m:r>
                                          </m:e>
                                          <m:sub>
                                            <m:r>
                                              <a:rPr lang="en-US" altLang="zh-CN" sz="1100" i="1" kern="0">
                                                <a:solidFill>
                                                  <a:prstClr val="black"/>
                                                </a:solidFill>
                                                <a:latin typeface="Cambria Math"/>
                                              </a:rPr>
                                              <m:t>𝑗</m:t>
                                            </m:r>
                                          </m:sub>
                                          <m:sup>
                                            <m:r>
                                              <a:rPr lang="en-US" altLang="zh-CN" sz="1100" i="1" kern="0">
                                                <a:solidFill>
                                                  <a:prstClr val="black"/>
                                                </a:solidFill>
                                                <a:latin typeface="Cambria Math"/>
                                              </a:rPr>
                                              <m:t>∗</m:t>
                                            </m:r>
                                          </m:sup>
                                        </m:sSubSup>
                                      </m:sub>
                                      <m:sup>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𝑠</m:t>
                                            </m:r>
                                          </m:sub>
                                        </m:sSub>
                                      </m:sup>
                                    </m:sSubSup>
                                  </m:e>
                                </m:d>
                              </m:e>
                            </m:nary>
                          </m:oMath>
                        </m:oMathPara>
                      </a14:m>
                      <a:endParaRPr lang="zh-CN" altLang="en-US"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729396" y="1764060"/>
                      <a:ext cx="1623521" cy="632545"/>
                    </a:xfrm>
                    <a:prstGeom prst="rect">
                      <a:avLst/>
                    </a:prstGeom>
                    <a:blipFill rotWithShape="1">
                      <a:blip r:embed="rId38"/>
                      <a:stretch>
                        <a:fillRect/>
                      </a:stretch>
                    </a:blipFill>
                  </p:spPr>
                  <p:txBody>
                    <a:bodyPr/>
                    <a:lstStyle/>
                    <a:p>
                      <a:r>
                        <a:rPr lang="zh-CN" altLang="en-US">
                          <a:noFill/>
                        </a:rPr>
                        <a:t> </a:t>
                      </a:r>
                    </a:p>
                  </p:txBody>
                </p:sp>
              </mc:Fallback>
            </mc:AlternateContent>
            <p:sp>
              <p:nvSpPr>
                <p:cNvPr id="44" name="矩形 43"/>
                <p:cNvSpPr/>
                <p:nvPr/>
              </p:nvSpPr>
              <p:spPr>
                <a:xfrm>
                  <a:off x="4935085" y="1565239"/>
                  <a:ext cx="1315655" cy="293647"/>
                </a:xfrm>
                <a:prstGeom prst="rect">
                  <a:avLst/>
                </a:prstGeom>
              </p:spPr>
              <p:txBody>
                <a:bodyPr wrap="none">
                  <a:spAutoFit/>
                </a:bodyPr>
                <a:lstStyle/>
                <a:p>
                  <a:pPr>
                    <a:defRPr/>
                  </a:pPr>
                  <a:r>
                    <a:rPr lang="en-US" altLang="zh-CN" sz="1100" kern="0"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(6). minimize KL</a:t>
                  </a:r>
                  <a:endParaRPr lang="zh-CN" altLang="en-US" sz="1600" kern="0" dirty="0">
                    <a:solidFill>
                      <a:prstClr val="black"/>
                    </a:solidFill>
                    <a:latin typeface="Calibri" panose="020F0502020204030204"/>
                    <a:ea typeface="宋体" panose="02010600030101010101" pitchFamily="2" charset="-122"/>
                  </a:endParaRPr>
                </a:p>
              </p:txBody>
            </p:sp>
          </p:grpSp>
        </p:grpSp>
        <p:cxnSp>
          <p:nvCxnSpPr>
            <p:cNvPr id="37" name="肘形连接符 36"/>
            <p:cNvCxnSpPr>
              <a:stCxn id="8" idx="0"/>
              <a:endCxn id="41" idx="0"/>
            </p:cNvCxnSpPr>
            <p:nvPr/>
          </p:nvCxnSpPr>
          <p:spPr>
            <a:xfrm rot="16200000" flipV="1">
              <a:off x="6667437" y="826933"/>
              <a:ext cx="11753" cy="2318244"/>
            </a:xfrm>
            <a:prstGeom prst="bentConnector3">
              <a:avLst>
                <a:gd name="adj1" fmla="val 2045035"/>
              </a:avLst>
            </a:prstGeom>
            <a:noFill/>
            <a:ln w="28575" cap="flat" cmpd="sng" algn="ctr">
              <a:solidFill>
                <a:srgbClr val="5B9BD5">
                  <a:lumMod val="75000"/>
                </a:srgbClr>
              </a:solidFill>
              <a:prstDash val="solid"/>
              <a:miter lim="800000"/>
              <a:tailEnd type="triangle"/>
            </a:ln>
            <a:effectLst/>
          </p:spPr>
        </p:cxnSp>
        <p:cxnSp>
          <p:nvCxnSpPr>
            <p:cNvPr id="38" name="肘形连接符 37"/>
            <p:cNvCxnSpPr/>
            <p:nvPr/>
          </p:nvCxnSpPr>
          <p:spPr>
            <a:xfrm rot="16200000" flipH="1">
              <a:off x="6069176" y="2706835"/>
              <a:ext cx="1129741" cy="1305859"/>
            </a:xfrm>
            <a:prstGeom prst="bentConnector2">
              <a:avLst/>
            </a:prstGeom>
            <a:noFill/>
            <a:ln w="28575" cap="flat" cmpd="sng" algn="ctr">
              <a:solidFill>
                <a:srgbClr val="5B9BD5">
                  <a:lumMod val="75000"/>
                </a:srgbClr>
              </a:solidFill>
              <a:prstDash val="solid"/>
              <a:miter lim="800000"/>
              <a:tailEnd type="triangle"/>
            </a:ln>
            <a:effectLst/>
          </p:spPr>
        </p:cxnSp>
        <p:cxnSp>
          <p:nvCxnSpPr>
            <p:cNvPr id="39" name="肘形连接符 38"/>
            <p:cNvCxnSpPr>
              <a:endCxn id="14" idx="2"/>
            </p:cNvCxnSpPr>
            <p:nvPr/>
          </p:nvCxnSpPr>
          <p:spPr>
            <a:xfrm rot="10800000">
              <a:off x="5135975" y="4227054"/>
              <a:ext cx="2558607" cy="364251"/>
            </a:xfrm>
            <a:prstGeom prst="bentConnector2">
              <a:avLst/>
            </a:prstGeom>
            <a:noFill/>
            <a:ln w="28575" cap="flat" cmpd="sng" algn="ctr">
              <a:solidFill>
                <a:srgbClr val="5B9BD5">
                  <a:lumMod val="75000"/>
                </a:srgbClr>
              </a:solidFill>
              <a:prstDash val="solid"/>
              <a:miter lim="800000"/>
              <a:tailEnd type="triangle"/>
            </a:ln>
            <a:effectLst/>
          </p:spPr>
        </p:cxnSp>
        <mc:AlternateContent xmlns:mc="http://schemas.openxmlformats.org/markup-compatibility/2006" xmlns:a14="http://schemas.microsoft.com/office/drawing/2010/main">
          <mc:Choice Requires="a14">
            <p:sp>
              <p:nvSpPr>
                <p:cNvPr id="40" name="矩形 39"/>
                <p:cNvSpPr/>
                <p:nvPr/>
              </p:nvSpPr>
              <p:spPr>
                <a:xfrm>
                  <a:off x="4762162" y="3924637"/>
                  <a:ext cx="816886" cy="293791"/>
                </a:xfrm>
                <a:prstGeom prst="rect">
                  <a:avLst/>
                </a:prstGeom>
              </p:spPr>
              <p:txBody>
                <a:bodyPr wrap="none">
                  <a:spAutoFit/>
                </a:bodyPr>
                <a:lstStyle/>
                <a:p>
                  <a:pPr>
                    <a:defRPr/>
                  </a:pPr>
                  <a14:m>
                    <m:oMathPara xmlns:m="http://schemas.openxmlformats.org/officeDocument/2006/math">
                      <m:oMathParaPr>
                        <m:jc m:val="centerGroup"/>
                      </m:oMathParaPr>
                      <m:oMath xmlns:m="http://schemas.openxmlformats.org/officeDocument/2006/math">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𝑓</m:t>
                            </m:r>
                          </m:e>
                          <m:sub>
                            <m:r>
                              <a:rPr lang="en-US" altLang="zh-CN" sz="1100" i="1" kern="0">
                                <a:solidFill>
                                  <a:prstClr val="black"/>
                                </a:solidFill>
                                <a:latin typeface="Cambria Math"/>
                              </a:rPr>
                              <m:t>𝑡</m:t>
                            </m:r>
                          </m:sub>
                        </m:sSub>
                        <m:d>
                          <m:dPr>
                            <m:ctrlPr>
                              <a:rPr lang="en-US" altLang="zh-CN" sz="1100" i="1" kern="0">
                                <a:solidFill>
                                  <a:prstClr val="black"/>
                                </a:solidFill>
                                <a:latin typeface="Cambria Math" panose="02040503050406030204" pitchFamily="18" charset="0"/>
                              </a:rPr>
                            </m:ctrlPr>
                          </m:dPr>
                          <m:e>
                            <m:sSubSup>
                              <m:sSubSupPr>
                                <m:ctrlPr>
                                  <a:rPr lang="en-US" altLang="zh-CN" sz="1100" i="1" kern="0">
                                    <a:solidFill>
                                      <a:prstClr val="black"/>
                                    </a:solidFill>
                                    <a:latin typeface="Cambria Math" panose="02040503050406030204" pitchFamily="18" charset="0"/>
                                  </a:rPr>
                                </m:ctrlPr>
                              </m:sSubSupPr>
                              <m:e>
                                <m:r>
                                  <a:rPr lang="en-US" altLang="zh-CN" sz="1100" i="1" kern="0">
                                    <a:solidFill>
                                      <a:prstClr val="black"/>
                                    </a:solidFill>
                                    <a:latin typeface="Cambria Math"/>
                                  </a:rPr>
                                  <m:t>𝑦</m:t>
                                </m:r>
                              </m:e>
                              <m:sub>
                                <m:r>
                                  <a:rPr lang="en-US" altLang="zh-CN" sz="1100" i="1" kern="0">
                                    <a:solidFill>
                                      <a:prstClr val="black"/>
                                    </a:solidFill>
                                    <a:latin typeface="Cambria Math"/>
                                  </a:rPr>
                                  <m:t>𝑖</m:t>
                                </m:r>
                              </m:sub>
                              <m:sup/>
                            </m:sSubSup>
                            <m:r>
                              <a:rPr lang="en-US" altLang="zh-CN" sz="1100" i="1" kern="0">
                                <a:solidFill>
                                  <a:prstClr val="black"/>
                                </a:solidFill>
                                <a:latin typeface="Cambria Math"/>
                              </a:rPr>
                              <m:t>|</m:t>
                            </m:r>
                            <m:sSub>
                              <m:sSubPr>
                                <m:ctrlPr>
                                  <a:rPr lang="en-US" altLang="zh-CN" sz="1100" i="1" kern="0">
                                    <a:solidFill>
                                      <a:prstClr val="black"/>
                                    </a:solidFill>
                                    <a:latin typeface="Cambria Math" panose="02040503050406030204" pitchFamily="18" charset="0"/>
                                  </a:rPr>
                                </m:ctrlPr>
                              </m:sSubPr>
                              <m:e>
                                <m:r>
                                  <a:rPr lang="en-US" altLang="zh-CN" sz="1100" i="1" kern="0">
                                    <a:solidFill>
                                      <a:prstClr val="black"/>
                                    </a:solidFill>
                                    <a:latin typeface="Cambria Math"/>
                                  </a:rPr>
                                  <m:t>𝑥</m:t>
                                </m:r>
                              </m:e>
                              <m:sub>
                                <m:r>
                                  <a:rPr lang="en-US" altLang="zh-CN" sz="1100" i="1" kern="0">
                                    <a:solidFill>
                                      <a:prstClr val="black"/>
                                    </a:solidFill>
                                    <a:latin typeface="Cambria Math" panose="02040503050406030204" pitchFamily="18" charset="0"/>
                                  </a:rPr>
                                  <m:t>𝑖</m:t>
                                </m:r>
                              </m:sub>
                            </m:sSub>
                          </m:e>
                        </m:d>
                      </m:oMath>
                    </m:oMathPara>
                  </a14:m>
                  <a:endParaRPr lang="zh-CN" altLang="en-US" sz="1600" kern="0" dirty="0">
                    <a:solidFill>
                      <a:prstClr val="black"/>
                    </a:solidFill>
                    <a:latin typeface="Calibri" panose="020F0502020204030204"/>
                    <a:ea typeface="宋体" panose="02010600030101010101" pitchFamily="2" charset="-122"/>
                  </a:endParaRPr>
                </a:p>
              </p:txBody>
            </p:sp>
          </mc:Choice>
          <mc:Fallback xmlns="">
            <p:sp>
              <p:nvSpPr>
                <p:cNvPr id="47" name="矩形 46"/>
                <p:cNvSpPr>
                  <a:spLocks noRot="1" noChangeAspect="1" noMove="1" noResize="1" noEditPoints="1" noAdjustHandles="1" noChangeArrowheads="1" noChangeShapeType="1" noTextEdit="1"/>
                </p:cNvSpPr>
                <p:nvPr/>
              </p:nvSpPr>
              <p:spPr>
                <a:xfrm>
                  <a:off x="4762162" y="3924636"/>
                  <a:ext cx="778610" cy="277192"/>
                </a:xfrm>
                <a:prstGeom prst="rect">
                  <a:avLst/>
                </a:prstGeom>
                <a:blipFill rotWithShape="1">
                  <a:blip r:embed="rId34"/>
                  <a:stretch>
                    <a:fillRect b="-6667"/>
                  </a:stretch>
                </a:blipFill>
              </p:spPr>
              <p:txBody>
                <a:bodyPr/>
                <a:lstStyle/>
                <a:p>
                  <a:r>
                    <a:rPr lang="zh-CN" altLang="en-US">
                      <a:noFill/>
                    </a:rPr>
                    <a:t> </a:t>
                  </a:r>
                </a:p>
              </p:txBody>
            </p:sp>
          </mc:Fallback>
        </mc:AlternateContent>
      </p:grpSp>
      <p:pic>
        <p:nvPicPr>
          <p:cNvPr id="58" name="图片 57"/>
          <p:cNvPicPr>
            <a:picLocks noChangeAspect="1"/>
          </p:cNvPicPr>
          <p:nvPr/>
        </p:nvPicPr>
        <p:blipFill>
          <a:blip r:embed="rId39"/>
          <a:stretch>
            <a:fillRect/>
          </a:stretch>
        </p:blipFill>
        <p:spPr>
          <a:xfrm>
            <a:off x="5579405" y="1909101"/>
            <a:ext cx="2910628" cy="1933096"/>
          </a:xfrm>
          <a:prstGeom prst="rect">
            <a:avLst/>
          </a:prstGeom>
          <a:ln>
            <a:noFill/>
          </a:ln>
          <a:effectLst>
            <a:outerShdw blurRad="292100" dist="139700" dir="2700000" algn="tl" rotWithShape="0">
              <a:srgbClr val="333333">
                <a:alpha val="65000"/>
              </a:srgbClr>
            </a:outerShdw>
          </a:effectLst>
        </p:spPr>
      </p:pic>
      <p:sp>
        <p:nvSpPr>
          <p:cNvPr id="59" name="右箭头 58"/>
          <p:cNvSpPr/>
          <p:nvPr/>
        </p:nvSpPr>
        <p:spPr>
          <a:xfrm rot="19390506">
            <a:off x="3956710" y="3281030"/>
            <a:ext cx="1849721" cy="40337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055377"/>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26097"/>
            <a:ext cx="7993062" cy="538609"/>
          </a:xfrm>
          <a:prstGeom prst="rect">
            <a:avLst/>
          </a:prstGeom>
        </p:spPr>
        <p:txBody>
          <a:bodyPr vert="horz" wrap="square" lIns="0" tIns="0" rIns="0" bIns="0" rtlCol="0">
            <a:spAutoFit/>
          </a:bodyPr>
          <a:lstStyle/>
          <a:p>
            <a:pPr marL="12700">
              <a:lnSpc>
                <a:spcPct val="100000"/>
              </a:lnSpc>
            </a:pPr>
            <a:r>
              <a:rPr lang="en-US" altLang="zh-CN" sz="3500" spc="-5" dirty="0">
                <a:latin typeface="Times New Roman" charset="0"/>
                <a:ea typeface="Times New Roman" charset="0"/>
                <a:cs typeface="Times New Roman" charset="0"/>
              </a:rPr>
              <a:t>KG construction from Unstructured Data</a:t>
            </a:r>
            <a:endParaRPr lang="en-US" sz="3500" b="1" spc="-5" dirty="0">
              <a:latin typeface="Times New Roman" charset="0"/>
              <a:ea typeface="Times New Roman" charset="0"/>
              <a:cs typeface="Times New Roman"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3912282099"/>
              </p:ext>
            </p:extLst>
          </p:nvPr>
        </p:nvGraphicFramePr>
        <p:xfrm>
          <a:off x="566738" y="1196752"/>
          <a:ext cx="80010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man technolog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2323" y="1515810"/>
            <a:ext cx="1219200" cy="1343026"/>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rot="10800000">
            <a:off x="4427984" y="1620338"/>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1" name="右箭头 10"/>
          <p:cNvSpPr/>
          <p:nvPr/>
        </p:nvSpPr>
        <p:spPr bwMode="auto">
          <a:xfrm rot="9000000">
            <a:off x="4979674" y="2644477"/>
            <a:ext cx="720080" cy="383481"/>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2" name="右箭头 11"/>
          <p:cNvSpPr/>
          <p:nvPr/>
        </p:nvSpPr>
        <p:spPr bwMode="auto">
          <a:xfrm rot="7200000">
            <a:off x="5854176" y="3398224"/>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3" name="右箭头 12"/>
          <p:cNvSpPr/>
          <p:nvPr/>
        </p:nvSpPr>
        <p:spPr bwMode="auto">
          <a:xfrm rot="5400000">
            <a:off x="6854948" y="3885332"/>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4" name="矩形 13"/>
          <p:cNvSpPr/>
          <p:nvPr/>
        </p:nvSpPr>
        <p:spPr>
          <a:xfrm>
            <a:off x="6037174" y="1052736"/>
            <a:ext cx="1909497"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Human in the loop</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618487443"/>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lvl="0"/>
            <a:r>
              <a:rPr lang="en-US" altLang="zh-CN" dirty="0"/>
              <a:t>2. Mention Disambiguation</a:t>
            </a:r>
            <a:endParaRPr lang="zh-CN" altLang="zh-CN" dirty="0"/>
          </a:p>
        </p:txBody>
      </p:sp>
      <p:sp>
        <p:nvSpPr>
          <p:cNvPr id="3" name="内容占位符 2"/>
          <p:cNvSpPr>
            <a:spLocks noGrp="1"/>
          </p:cNvSpPr>
          <p:nvPr>
            <p:ph idx="1"/>
          </p:nvPr>
        </p:nvSpPr>
        <p:spPr/>
        <p:txBody>
          <a:bodyPr/>
          <a:lstStyle/>
          <a:p>
            <a:r>
              <a:rPr lang="en-US" altLang="zh-CN" dirty="0"/>
              <a:t>Dealing with Ambiguity of Natural Language</a:t>
            </a:r>
          </a:p>
          <a:p>
            <a:pPr lvl="1"/>
            <a:r>
              <a:rPr lang="en-US" altLang="zh-CN" dirty="0"/>
              <a:t>Mentions of entities and concepts could have multiple meanings</a:t>
            </a:r>
          </a:p>
          <a:p>
            <a:r>
              <a:rPr lang="en-US" altLang="zh-CN" dirty="0"/>
              <a:t>Dealing with Variability of Natural Language </a:t>
            </a:r>
          </a:p>
          <a:p>
            <a:pPr lvl="1"/>
            <a:r>
              <a:rPr lang="en-US" altLang="zh-CN" dirty="0"/>
              <a:t>A given concept could be expressed in many ways</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576" y="2996952"/>
            <a:ext cx="7524328" cy="3031319"/>
          </a:xfrm>
          <a:prstGeom prst="rect">
            <a:avLst/>
          </a:prstGeom>
        </p:spPr>
      </p:pic>
    </p:spTree>
    <p:extLst>
      <p:ext uri="{BB962C8B-B14F-4D97-AF65-F5344CB8AC3E}">
        <p14:creationId xmlns:p14="http://schemas.microsoft.com/office/powerpoint/2010/main" val="1930250907"/>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Mention Disambiguation</a:t>
            </a:r>
            <a:endParaRPr lang="zh-CN" altLang="en-US" dirty="0"/>
          </a:p>
        </p:txBody>
      </p:sp>
      <p:sp>
        <p:nvSpPr>
          <p:cNvPr id="3" name="内容占位符 2"/>
          <p:cNvSpPr>
            <a:spLocks noGrp="1"/>
          </p:cNvSpPr>
          <p:nvPr>
            <p:ph idx="1"/>
          </p:nvPr>
        </p:nvSpPr>
        <p:spPr/>
        <p:txBody>
          <a:bodyPr/>
          <a:lstStyle/>
          <a:p>
            <a:r>
              <a:rPr lang="en-US" altLang="zh-CN" kern="1200" dirty="0">
                <a:solidFill>
                  <a:schemeClr val="dk1"/>
                </a:solidFill>
              </a:rPr>
              <a:t>Tri-lingual (English, Chinese and Spanish) Entity Discovery and Linking</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46</a:t>
            </a:fld>
            <a:endParaRPr lang="en-US" altLang="zh-CN">
              <a:solidFill>
                <a:srgbClr val="000000"/>
              </a:solidFill>
            </a:endParaRPr>
          </a:p>
        </p:txBody>
      </p:sp>
      <p:grpSp>
        <p:nvGrpSpPr>
          <p:cNvPr id="6" name="组合 5"/>
          <p:cNvGrpSpPr/>
          <p:nvPr/>
        </p:nvGrpSpPr>
        <p:grpSpPr>
          <a:xfrm>
            <a:off x="983584" y="1900298"/>
            <a:ext cx="7927034" cy="4060327"/>
            <a:chOff x="1271464" y="1556792"/>
            <a:chExt cx="9655226" cy="4945528"/>
          </a:xfrm>
        </p:grpSpPr>
        <p:sp>
          <p:nvSpPr>
            <p:cNvPr id="7" name="Rectangle 3"/>
            <p:cNvSpPr/>
            <p:nvPr/>
          </p:nvSpPr>
          <p:spPr>
            <a:xfrm>
              <a:off x="4263166" y="1922017"/>
              <a:ext cx="2406477" cy="1012165"/>
            </a:xfrm>
            <a:prstGeom prst="rect">
              <a:avLst/>
            </a:prstGeom>
            <a:solidFill>
              <a:srgbClr val="EBFFB9"/>
            </a:solidFill>
          </p:spPr>
          <p:txBody>
            <a:bodyPr wrap="square">
              <a:spAutoFit/>
            </a:bodyPr>
            <a:lstStyle/>
            <a:p>
              <a:r>
                <a:rPr lang="en-US" sz="1200" dirty="0">
                  <a:solidFill>
                    <a:prstClr val="black"/>
                  </a:solidFill>
                </a:rPr>
                <a:t>Now, Ms. </a:t>
              </a:r>
              <a:r>
                <a:rPr lang="en-US" sz="1200" b="1" dirty="0">
                  <a:solidFill>
                    <a:srgbClr val="C00000"/>
                  </a:solidFill>
                </a:rPr>
                <a:t>Yang</a:t>
              </a:r>
              <a:r>
                <a:rPr lang="en-US" sz="1200" dirty="0">
                  <a:solidFill>
                    <a:prstClr val="black"/>
                  </a:solidFill>
                </a:rPr>
                <a:t>, </a:t>
              </a:r>
              <a:r>
                <a:rPr lang="en-US" sz="1200" dirty="0"/>
                <a:t>one</a:t>
              </a:r>
              <a:r>
                <a:rPr lang="en-US" sz="1200" dirty="0">
                  <a:solidFill>
                    <a:prstClr val="black"/>
                  </a:solidFill>
                </a:rPr>
                <a:t> of </a:t>
              </a:r>
              <a:r>
                <a:rPr lang="en-US" sz="1200" b="1" dirty="0">
                  <a:solidFill>
                    <a:prstClr val="black"/>
                  </a:solidFill>
                </a:rPr>
                <a:t>China</a:t>
              </a:r>
              <a:r>
                <a:rPr lang="en-US" sz="1200" dirty="0">
                  <a:solidFill>
                    <a:prstClr val="black"/>
                  </a:solidFill>
                </a:rPr>
                <a:t>'s best-known dancers, is the </a:t>
              </a:r>
              <a:r>
                <a:rPr lang="en-US" sz="1200" b="1" dirty="0">
                  <a:solidFill>
                    <a:srgbClr val="C00000"/>
                  </a:solidFill>
                </a:rPr>
                <a:t>director</a:t>
              </a:r>
              <a:r>
                <a:rPr lang="en-US" sz="1200" dirty="0">
                  <a:solidFill>
                    <a:prstClr val="black"/>
                  </a:solidFill>
                </a:rPr>
                <a:t> of …</a:t>
              </a:r>
            </a:p>
          </p:txBody>
        </p:sp>
        <p:sp>
          <p:nvSpPr>
            <p:cNvPr id="8" name="Rectangle 4"/>
            <p:cNvSpPr/>
            <p:nvPr/>
          </p:nvSpPr>
          <p:spPr>
            <a:xfrm>
              <a:off x="1436406" y="1911457"/>
              <a:ext cx="2654725" cy="1237090"/>
            </a:xfrm>
            <a:prstGeom prst="rect">
              <a:avLst/>
            </a:prstGeom>
            <a:solidFill>
              <a:srgbClr val="FAE2F6"/>
            </a:solidFill>
          </p:spPr>
          <p:txBody>
            <a:bodyPr wrap="square">
              <a:spAutoFit/>
            </a:bodyPr>
            <a:lstStyle/>
            <a:p>
              <a:r>
                <a:rPr lang="en-US" altLang="zh-CN" sz="1200" dirty="0">
                  <a:solidFill>
                    <a:prstClr val="black"/>
                  </a:solidFill>
                </a:rPr>
                <a:t>13</a:t>
              </a:r>
              <a:r>
                <a:rPr lang="zh-CN" altLang="en-US" sz="1200" dirty="0">
                  <a:solidFill>
                    <a:prstClr val="black"/>
                  </a:solidFill>
                </a:rPr>
                <a:t>岁以前的</a:t>
              </a:r>
              <a:r>
                <a:rPr lang="zh-CN" altLang="en-US" sz="1200" b="1" dirty="0">
                  <a:solidFill>
                    <a:srgbClr val="C00000"/>
                  </a:solidFill>
                </a:rPr>
                <a:t>杨丽萍</a:t>
              </a:r>
              <a:r>
                <a:rPr lang="zh-CN" altLang="en-US" sz="1200" dirty="0">
                  <a:solidFill>
                    <a:prstClr val="black"/>
                  </a:solidFill>
                </a:rPr>
                <a:t>，是</a:t>
              </a:r>
              <a:r>
                <a:rPr lang="zh-CN" altLang="en-US" sz="1200" b="1" dirty="0">
                  <a:solidFill>
                    <a:prstClr val="black"/>
                  </a:solidFill>
                </a:rPr>
                <a:t>云南</a:t>
              </a:r>
              <a:r>
                <a:rPr lang="zh-CN" altLang="en-US" sz="1200" dirty="0">
                  <a:solidFill>
                    <a:prstClr val="black"/>
                  </a:solidFill>
                </a:rPr>
                <a:t>一个山村小镇里光着脚丫到处拾麦穗的乡下</a:t>
              </a:r>
              <a:r>
                <a:rPr lang="zh-CN" altLang="en-US" sz="1200" b="1" dirty="0">
                  <a:solidFill>
                    <a:srgbClr val="C00000"/>
                  </a:solidFill>
                </a:rPr>
                <a:t>小姑娘</a:t>
              </a:r>
              <a:r>
                <a:rPr lang="zh-CN" altLang="en-US" sz="1200" dirty="0">
                  <a:solidFill>
                    <a:prstClr val="black"/>
                  </a:solidFill>
                </a:rPr>
                <a:t>，在洱海之源过着艰苦而又不无乐趣的童年生活。</a:t>
              </a:r>
              <a:endParaRPr lang="en-US" sz="1200" dirty="0">
                <a:solidFill>
                  <a:prstClr val="black"/>
                </a:solidFill>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4369" y="3790318"/>
              <a:ext cx="1927038" cy="2120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Content Placeholder 2"/>
            <p:cNvSpPr txBox="1">
              <a:spLocks/>
            </p:cNvSpPr>
            <p:nvPr/>
          </p:nvSpPr>
          <p:spPr>
            <a:xfrm>
              <a:off x="1271464" y="1556792"/>
              <a:ext cx="8229600" cy="386982"/>
            </a:xfrm>
            <a:prstGeom prst="rect">
              <a:avLst/>
            </a:prstGeom>
          </p:spPr>
          <p:txBody>
            <a:bodyPr/>
            <a:lstStyle>
              <a:lvl1pPr marL="342900" indent="-342900" algn="l" rtl="0" eaLnBrk="0" fontAlgn="base" hangingPunct="0">
                <a:spcBef>
                  <a:spcPct val="20000"/>
                </a:spcBef>
                <a:spcAft>
                  <a:spcPct val="0"/>
                </a:spcAft>
                <a:buClr>
                  <a:srgbClr val="990000"/>
                </a:buClr>
                <a:buSzPct val="70000"/>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lr>
                  <a:srgbClr val="990000"/>
                </a:buClr>
                <a:buSzPct val="70000"/>
                <a:buFont typeface="Wingdings" panose="05000000000000000000" pitchFamily="2" charset="2"/>
                <a:buChar char="§"/>
                <a:defRPr sz="24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990000"/>
                </a:buClr>
                <a:buSzPct val="70000"/>
                <a:buFont typeface="Wingdings" panose="05000000000000000000" pitchFamily="2" charset="2"/>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990000"/>
                </a:buClr>
                <a:buSzPct val="70000"/>
                <a:buFont typeface="Wingdings" panose="05000000000000000000" pitchFamily="2" charset="2"/>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990000"/>
                </a:buClr>
                <a:buSzPct val="70000"/>
                <a:buFont typeface="Wingdings" panose="05000000000000000000" pitchFamily="2" charset="2"/>
                <a:buChar char="§"/>
                <a:defRPr sz="2000">
                  <a:solidFill>
                    <a:schemeClr val="tx1"/>
                  </a:solidFill>
                  <a:latin typeface="+mn-lt"/>
                  <a:ea typeface="MS PGothic" pitchFamily="34" charset="-128"/>
                </a:defRPr>
              </a:lvl5pPr>
              <a:lvl6pPr marL="25146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6pPr>
              <a:lvl7pPr marL="29718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7pPr>
              <a:lvl8pPr marL="34290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8pPr>
              <a:lvl9pPr marL="38862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9pPr>
            </a:lstStyle>
            <a:p>
              <a:pPr marL="0" indent="0">
                <a:lnSpc>
                  <a:spcPct val="80000"/>
                </a:lnSpc>
                <a:buNone/>
              </a:pPr>
              <a:r>
                <a:rPr lang="en-US" altLang="zh-CN" sz="2000" i="1" dirty="0">
                  <a:solidFill>
                    <a:srgbClr val="7030A0"/>
                  </a:solidFill>
                </a:rPr>
                <a:t>Source Collection</a:t>
              </a:r>
              <a:endParaRPr lang="en-US" altLang="zh-CN" sz="2000" dirty="0">
                <a:solidFill>
                  <a:prstClr val="black"/>
                </a:solidFill>
              </a:endParaRPr>
            </a:p>
          </p:txBody>
        </p:sp>
        <p:sp>
          <p:nvSpPr>
            <p:cNvPr id="11" name="Content Placeholder 2"/>
            <p:cNvSpPr txBox="1">
              <a:spLocks/>
            </p:cNvSpPr>
            <p:nvPr/>
          </p:nvSpPr>
          <p:spPr>
            <a:xfrm>
              <a:off x="1271464" y="3460469"/>
              <a:ext cx="3887183" cy="409179"/>
            </a:xfrm>
            <a:prstGeom prst="rect">
              <a:avLst/>
            </a:prstGeom>
          </p:spPr>
          <p:txBody>
            <a:bodyPr/>
            <a:lstStyle>
              <a:lvl1pPr marL="342900" indent="-342900" algn="l" rtl="0" eaLnBrk="0" fontAlgn="base" hangingPunct="0">
                <a:spcBef>
                  <a:spcPct val="20000"/>
                </a:spcBef>
                <a:spcAft>
                  <a:spcPct val="0"/>
                </a:spcAft>
                <a:buClr>
                  <a:srgbClr val="990000"/>
                </a:buClr>
                <a:buSzPct val="70000"/>
                <a:buFont typeface="Wingdings" panose="05000000000000000000" pitchFamily="2" charset="2"/>
                <a:buChar char="§"/>
                <a:defRPr sz="2800">
                  <a:solidFill>
                    <a:schemeClr val="tx1"/>
                  </a:solidFill>
                  <a:latin typeface="+mn-lt"/>
                  <a:ea typeface="MS PGothic" pitchFamily="34" charset="-128"/>
                  <a:cs typeface="ＭＳ Ｐゴシック" charset="0"/>
                </a:defRPr>
              </a:lvl1pPr>
              <a:lvl2pPr marL="742950" indent="-285750" algn="l" rtl="0" eaLnBrk="0" fontAlgn="base" hangingPunct="0">
                <a:spcBef>
                  <a:spcPct val="20000"/>
                </a:spcBef>
                <a:spcAft>
                  <a:spcPct val="0"/>
                </a:spcAft>
                <a:buClr>
                  <a:srgbClr val="990000"/>
                </a:buClr>
                <a:buSzPct val="70000"/>
                <a:buFont typeface="Wingdings" panose="05000000000000000000" pitchFamily="2" charset="2"/>
                <a:buChar char="§"/>
                <a:defRPr sz="2400">
                  <a:solidFill>
                    <a:schemeClr val="tx1"/>
                  </a:solidFill>
                  <a:latin typeface="+mn-lt"/>
                  <a:ea typeface="MS PGothic" pitchFamily="34" charset="-128"/>
                </a:defRPr>
              </a:lvl2pPr>
              <a:lvl3pPr marL="1143000" indent="-228600" algn="l" rtl="0" eaLnBrk="0" fontAlgn="base" hangingPunct="0">
                <a:spcBef>
                  <a:spcPct val="20000"/>
                </a:spcBef>
                <a:spcAft>
                  <a:spcPct val="0"/>
                </a:spcAft>
                <a:buClr>
                  <a:srgbClr val="990000"/>
                </a:buClr>
                <a:buSzPct val="70000"/>
                <a:buFont typeface="Wingdings" panose="05000000000000000000" pitchFamily="2" charset="2"/>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lr>
                  <a:srgbClr val="990000"/>
                </a:buClr>
                <a:buSzPct val="70000"/>
                <a:buFont typeface="Wingdings" panose="05000000000000000000" pitchFamily="2" charset="2"/>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lr>
                  <a:srgbClr val="990000"/>
                </a:buClr>
                <a:buSzPct val="70000"/>
                <a:buFont typeface="Wingdings" panose="05000000000000000000" pitchFamily="2" charset="2"/>
                <a:buChar char="§"/>
                <a:defRPr sz="2000">
                  <a:solidFill>
                    <a:schemeClr val="tx1"/>
                  </a:solidFill>
                  <a:latin typeface="+mn-lt"/>
                  <a:ea typeface="MS PGothic" pitchFamily="34" charset="-128"/>
                </a:defRPr>
              </a:lvl5pPr>
              <a:lvl6pPr marL="25146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6pPr>
              <a:lvl7pPr marL="29718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7pPr>
              <a:lvl8pPr marL="34290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8pPr>
              <a:lvl9pPr marL="3886200" indent="-228600" algn="l" rtl="0" fontAlgn="base">
                <a:spcBef>
                  <a:spcPct val="20000"/>
                </a:spcBef>
                <a:spcAft>
                  <a:spcPct val="0"/>
                </a:spcAft>
                <a:buClr>
                  <a:srgbClr val="990000"/>
                </a:buClr>
                <a:buSzPct val="70000"/>
                <a:buFont typeface="Wingdings" charset="0"/>
                <a:buChar char="§"/>
                <a:defRPr sz="2000">
                  <a:solidFill>
                    <a:schemeClr val="tx1"/>
                  </a:solidFill>
                  <a:latin typeface="+mn-lt"/>
                  <a:ea typeface="+mn-ea"/>
                </a:defRPr>
              </a:lvl9pPr>
            </a:lstStyle>
            <a:p>
              <a:pPr marL="0" indent="0">
                <a:lnSpc>
                  <a:spcPct val="80000"/>
                </a:lnSpc>
                <a:buNone/>
              </a:pPr>
              <a:r>
                <a:rPr lang="en-US" altLang="zh-CN" sz="2000" i="1" dirty="0">
                  <a:solidFill>
                    <a:srgbClr val="7030A0"/>
                  </a:solidFill>
                </a:rPr>
                <a:t>KB</a:t>
              </a:r>
              <a:endParaRPr lang="en-US" altLang="zh-CN" sz="2000" dirty="0">
                <a:solidFill>
                  <a:prstClr val="black"/>
                </a:solidFill>
              </a:endParaRPr>
            </a:p>
          </p:txBody>
        </p:sp>
        <p:sp>
          <p:nvSpPr>
            <p:cNvPr id="12" name="Rectangle 10"/>
            <p:cNvSpPr/>
            <p:nvPr/>
          </p:nvSpPr>
          <p:spPr>
            <a:xfrm>
              <a:off x="6832929" y="1880679"/>
              <a:ext cx="3416058" cy="1368296"/>
            </a:xfrm>
            <a:prstGeom prst="rect">
              <a:avLst/>
            </a:prstGeom>
            <a:solidFill>
              <a:srgbClr val="BECEFA"/>
            </a:solidFill>
          </p:spPr>
          <p:txBody>
            <a:bodyPr wrap="square">
              <a:spAutoFit/>
            </a:bodyPr>
            <a:lstStyle/>
            <a:p>
              <a:r>
                <a:rPr lang="es-ES" sz="1100" dirty="0">
                  <a:solidFill>
                    <a:prstClr val="black"/>
                  </a:solidFill>
                </a:rPr>
                <a:t>Aunque nacida en </a:t>
              </a:r>
              <a:r>
                <a:rPr lang="es-ES" sz="1100" b="1" dirty="0">
                  <a:solidFill>
                    <a:prstClr val="black"/>
                  </a:solidFill>
                </a:rPr>
                <a:t>Dali</a:t>
              </a:r>
              <a:r>
                <a:rPr lang="es-ES" sz="1100" dirty="0">
                  <a:solidFill>
                    <a:prstClr val="black"/>
                  </a:solidFill>
                </a:rPr>
                <a:t>, a la edad de nueve años</a:t>
              </a:r>
              <a:r>
                <a:rPr lang="es-ES" sz="1200" b="1" dirty="0">
                  <a:solidFill>
                    <a:srgbClr val="C00000"/>
                  </a:solidFill>
                </a:rPr>
                <a:t> Yang </a:t>
              </a:r>
              <a:r>
                <a:rPr lang="es-ES" sz="1100" dirty="0">
                  <a:solidFill>
                    <a:prstClr val="black"/>
                  </a:solidFill>
                </a:rPr>
                <a:t>se mudó con su familia a </a:t>
              </a:r>
              <a:r>
                <a:rPr lang="es-ES" sz="1100" b="1" dirty="0">
                  <a:solidFill>
                    <a:prstClr val="black"/>
                  </a:solidFill>
                </a:rPr>
                <a:t>Xishuangbanna</a:t>
              </a:r>
              <a:r>
                <a:rPr lang="es-ES" sz="1100" dirty="0">
                  <a:solidFill>
                    <a:prstClr val="black"/>
                  </a:solidFill>
                </a:rPr>
                <a:t>. Debido a su extraordinario talento, la eligieron para integrar la Agrupación Artística de Canto …</a:t>
              </a:r>
            </a:p>
          </p:txBody>
        </p:sp>
        <p:sp>
          <p:nvSpPr>
            <p:cNvPr id="13" name="Rectangle 8"/>
            <p:cNvSpPr>
              <a:spLocks noChangeArrowheads="1"/>
            </p:cNvSpPr>
            <p:nvPr/>
          </p:nvSpPr>
          <p:spPr bwMode="auto">
            <a:xfrm>
              <a:off x="10277508" y="2352652"/>
              <a:ext cx="649182" cy="35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rgbClr val="6076B4"/>
                </a:buClr>
                <a:buSzPct val="65000"/>
              </a:pPr>
              <a:r>
                <a:rPr lang="en-US" b="1" dirty="0">
                  <a:solidFill>
                    <a:prstClr val="black"/>
                  </a:solidFill>
                  <a:ea typeface="宋体" pitchFamily="2" charset="-122"/>
                </a:rPr>
                <a:t>…</a:t>
              </a:r>
            </a:p>
          </p:txBody>
        </p:sp>
        <p:sp>
          <p:nvSpPr>
            <p:cNvPr id="14" name="Rectangle 8"/>
            <p:cNvSpPr>
              <a:spLocks noChangeArrowheads="1"/>
            </p:cNvSpPr>
            <p:nvPr/>
          </p:nvSpPr>
          <p:spPr bwMode="auto">
            <a:xfrm>
              <a:off x="4881792" y="3796926"/>
              <a:ext cx="149327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rgbClr val="6076B4"/>
                </a:buClr>
                <a:buSzPct val="65000"/>
              </a:pPr>
              <a:r>
                <a:rPr lang="en-US" sz="1200" b="1" dirty="0">
                  <a:solidFill>
                    <a:prstClr val="black"/>
                  </a:solidFill>
                  <a:ea typeface="宋体" pitchFamily="2" charset="-122"/>
                </a:rPr>
                <a:t>Liping Yang</a:t>
              </a:r>
              <a:endParaRPr lang="en-US" altLang="zh-CN" sz="1200" b="1" dirty="0">
                <a:solidFill>
                  <a:prstClr val="black"/>
                </a:solidFill>
                <a:ea typeface="宋体" pitchFamily="2" charset="-122"/>
              </a:endParaRPr>
            </a:p>
            <a:p>
              <a:pPr marL="342900" indent="-342900" algn="ctr">
                <a:lnSpc>
                  <a:spcPct val="80000"/>
                </a:lnSpc>
                <a:spcBef>
                  <a:spcPct val="20000"/>
                </a:spcBef>
                <a:buClr>
                  <a:srgbClr val="6076B4"/>
                </a:buClr>
                <a:buSzPct val="65000"/>
              </a:pPr>
              <a:endParaRPr lang="en-US" sz="1200" b="1" dirty="0">
                <a:solidFill>
                  <a:prstClr val="black"/>
                </a:solidFill>
                <a:ea typeface="宋体" pitchFamily="2" charset="-122"/>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2966" y="4013620"/>
              <a:ext cx="1572096" cy="182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4997" y="4158862"/>
              <a:ext cx="1340280" cy="1672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8"/>
            <p:cNvSpPr>
              <a:spLocks noChangeArrowheads="1"/>
            </p:cNvSpPr>
            <p:nvPr/>
          </p:nvSpPr>
          <p:spPr bwMode="auto">
            <a:xfrm>
              <a:off x="7315291" y="3790318"/>
              <a:ext cx="1493270" cy="368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342900" indent="-342900" algn="ctr">
                <a:lnSpc>
                  <a:spcPct val="80000"/>
                </a:lnSpc>
                <a:spcBef>
                  <a:spcPct val="20000"/>
                </a:spcBef>
                <a:buClr>
                  <a:srgbClr val="6076B4"/>
                </a:buClr>
                <a:buSzPct val="65000"/>
              </a:pPr>
              <a:r>
                <a:rPr lang="en-US" sz="1200" b="1" dirty="0">
                  <a:solidFill>
                    <a:prstClr val="black"/>
                  </a:solidFill>
                  <a:ea typeface="宋体" pitchFamily="2" charset="-122"/>
                </a:rPr>
                <a:t>Liping Yang</a:t>
              </a:r>
              <a:endParaRPr lang="en-US" altLang="zh-CN" sz="1200" b="1" dirty="0">
                <a:solidFill>
                  <a:prstClr val="black"/>
                </a:solidFill>
                <a:ea typeface="宋体" pitchFamily="2" charset="-122"/>
              </a:endParaRPr>
            </a:p>
            <a:p>
              <a:pPr marL="342900" indent="-342900" algn="ctr">
                <a:lnSpc>
                  <a:spcPct val="80000"/>
                </a:lnSpc>
                <a:spcBef>
                  <a:spcPct val="20000"/>
                </a:spcBef>
                <a:buClr>
                  <a:srgbClr val="6076B4"/>
                </a:buClr>
                <a:buSzPct val="65000"/>
              </a:pPr>
              <a:endParaRPr lang="en-US" sz="1200" b="1" dirty="0">
                <a:solidFill>
                  <a:prstClr val="black"/>
                </a:solidFill>
                <a:ea typeface="宋体" pitchFamily="2" charset="-122"/>
              </a:endParaRPr>
            </a:p>
          </p:txBody>
        </p:sp>
        <p:sp>
          <p:nvSpPr>
            <p:cNvPr id="18" name="TextBox 17"/>
            <p:cNvSpPr txBox="1"/>
            <p:nvPr/>
          </p:nvSpPr>
          <p:spPr>
            <a:xfrm>
              <a:off x="1432333" y="6127444"/>
              <a:ext cx="4842535" cy="374876"/>
            </a:xfrm>
            <a:prstGeom prst="rect">
              <a:avLst/>
            </a:prstGeom>
            <a:noFill/>
          </p:spPr>
          <p:txBody>
            <a:bodyPr wrap="none" rtlCol="0">
              <a:spAutoFit/>
            </a:bodyPr>
            <a:lstStyle/>
            <a:p>
              <a:r>
                <a:rPr lang="zh-CN" altLang="en-US" sz="1400" dirty="0"/>
                <a:t>另外，对于链不到知识库中的</a:t>
              </a:r>
              <a:r>
                <a:rPr lang="en-US" altLang="zh-CN" sz="1400" dirty="0"/>
                <a:t>mention</a:t>
              </a:r>
              <a:r>
                <a:rPr lang="zh-CN" altLang="en-US" sz="1400" dirty="0"/>
                <a:t>进行聚类</a:t>
              </a:r>
            </a:p>
          </p:txBody>
        </p:sp>
        <p:sp>
          <p:nvSpPr>
            <p:cNvPr id="19" name="TextBox 18"/>
            <p:cNvSpPr txBox="1"/>
            <p:nvPr/>
          </p:nvSpPr>
          <p:spPr>
            <a:xfrm>
              <a:off x="3496926" y="4289925"/>
              <a:ext cx="752095" cy="937189"/>
            </a:xfrm>
            <a:prstGeom prst="rect">
              <a:avLst/>
            </a:prstGeom>
            <a:noFill/>
          </p:spPr>
          <p:txBody>
            <a:bodyPr wrap="none" rtlCol="0">
              <a:spAutoFit/>
            </a:bodyPr>
            <a:lstStyle/>
            <a:p>
              <a:r>
                <a:rPr lang="zh-CN" altLang="en-US" sz="4400" dirty="0">
                  <a:solidFill>
                    <a:srgbClr val="FF0000"/>
                  </a:solidFill>
                  <a:sym typeface="Wingdings 2" panose="05020102010507070707" pitchFamily="18" charset="2"/>
                </a:rPr>
                <a:t></a:t>
              </a:r>
              <a:endParaRPr lang="zh-CN" altLang="en-US" sz="4400" dirty="0">
                <a:solidFill>
                  <a:srgbClr val="FF0000"/>
                </a:solidFill>
              </a:endParaRPr>
            </a:p>
          </p:txBody>
        </p:sp>
        <p:cxnSp>
          <p:nvCxnSpPr>
            <p:cNvPr id="20" name="Straight Arrow Connector 18"/>
            <p:cNvCxnSpPr/>
            <p:nvPr/>
          </p:nvCxnSpPr>
          <p:spPr>
            <a:xfrm flipH="1">
              <a:off x="2184330" y="2214279"/>
              <a:ext cx="613955" cy="1470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432525" y="2214279"/>
              <a:ext cx="2886891" cy="1405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2"/>
            <p:cNvCxnSpPr/>
            <p:nvPr/>
          </p:nvCxnSpPr>
          <p:spPr>
            <a:xfrm flipH="1">
              <a:off x="2314960" y="2640035"/>
              <a:ext cx="901336" cy="953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4"/>
            <p:cNvCxnSpPr/>
            <p:nvPr/>
          </p:nvCxnSpPr>
          <p:spPr>
            <a:xfrm flipH="1">
              <a:off x="2798285" y="2640035"/>
              <a:ext cx="2886891" cy="97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4"/>
            <p:cNvCxnSpPr/>
            <p:nvPr/>
          </p:nvCxnSpPr>
          <p:spPr>
            <a:xfrm flipH="1">
              <a:off x="3621407" y="2352652"/>
              <a:ext cx="4532649" cy="1437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0485179"/>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Entity Linking</a:t>
            </a:r>
          </a:p>
        </p:txBody>
      </p:sp>
      <p:sp>
        <p:nvSpPr>
          <p:cNvPr id="3" name="内容占位符 2"/>
          <p:cNvSpPr>
            <a:spLocks noGrp="1"/>
          </p:cNvSpPr>
          <p:nvPr>
            <p:ph idx="1"/>
          </p:nvPr>
        </p:nvSpPr>
        <p:spPr/>
        <p:txBody>
          <a:bodyPr/>
          <a:lstStyle/>
          <a:p>
            <a:r>
              <a:rPr lang="en-US" altLang="zh-CN" dirty="0"/>
              <a:t>The task consists of:</a:t>
            </a:r>
          </a:p>
          <a:p>
            <a:pPr lvl="1">
              <a:buFont typeface="+mj-lt"/>
              <a:buAutoNum type="arabicPeriod"/>
            </a:pPr>
            <a:r>
              <a:rPr lang="en-US" altLang="zh-CN" dirty="0"/>
              <a:t>A definition of the mentions (concepts, entities) to highlight</a:t>
            </a:r>
          </a:p>
          <a:p>
            <a:pPr lvl="1">
              <a:buFont typeface="+mj-lt"/>
              <a:buAutoNum type="arabicPeriod"/>
            </a:pPr>
            <a:r>
              <a:rPr lang="en-US" altLang="zh-CN" dirty="0"/>
              <a:t>A mention: a phrase used to refer to something in the world</a:t>
            </a:r>
          </a:p>
          <a:p>
            <a:pPr lvl="1">
              <a:buFont typeface="+mj-lt"/>
              <a:buAutoNum type="arabicPeriod"/>
            </a:pPr>
            <a:r>
              <a:rPr lang="en-US" altLang="zh-CN" dirty="0"/>
              <a:t>Named entity (person, organization, place), object, substance, event, philosophy, mental state, rule …</a:t>
            </a:r>
          </a:p>
          <a:p>
            <a:pPr lvl="1">
              <a:buFont typeface="+mj-lt"/>
              <a:buAutoNum type="arabicPeriod"/>
            </a:pPr>
            <a:r>
              <a:rPr lang="en-US" altLang="zh-CN" dirty="0"/>
              <a:t>Determining the target encyclopedic resource (KB)</a:t>
            </a:r>
          </a:p>
          <a:p>
            <a:pPr lvl="1">
              <a:buFont typeface="+mj-lt"/>
              <a:buAutoNum type="arabicPeriod"/>
            </a:pPr>
            <a:endParaRPr lang="en-US" altLang="zh-CN" dirty="0"/>
          </a:p>
          <a:p>
            <a:pPr lvl="1">
              <a:buFont typeface="+mj-lt"/>
              <a:buAutoNum type="arabicPeriod"/>
            </a:pPr>
            <a:endParaRPr lang="en-US" altLang="zh-CN" dirty="0"/>
          </a:p>
          <a:p>
            <a:pPr lvl="1">
              <a:buFont typeface="+mj-lt"/>
              <a:buAutoNum type="arabicPeriod"/>
            </a:pPr>
            <a:endParaRPr lang="en-US" altLang="zh-CN" dirty="0"/>
          </a:p>
          <a:p>
            <a:pPr lvl="1">
              <a:buFont typeface="+mj-lt"/>
              <a:buAutoNum type="arabicPeriod"/>
            </a:pPr>
            <a:endParaRPr lang="en-US" altLang="zh-CN" dirty="0"/>
          </a:p>
          <a:p>
            <a:pPr lvl="1">
              <a:buFont typeface="+mj-lt"/>
              <a:buAutoNum type="arabicPeriod"/>
            </a:pPr>
            <a:endParaRPr lang="en-US" altLang="zh-CN" dirty="0"/>
          </a:p>
          <a:p>
            <a:pPr lvl="1">
              <a:buFont typeface="+mj-lt"/>
              <a:buAutoNum type="arabicPeriod"/>
            </a:pPr>
            <a:r>
              <a:rPr lang="en-US" altLang="zh-CN" dirty="0"/>
              <a:t>Defining what to point to in the KB (title)</a:t>
            </a:r>
          </a:p>
          <a:p>
            <a:pPr lvl="1">
              <a:buFont typeface="+mj-lt"/>
              <a:buAutoNum type="arabicPeriod"/>
            </a:pPr>
            <a:r>
              <a:rPr lang="en-US" altLang="zh-CN" dirty="0"/>
              <a:t>NIL Clustering</a:t>
            </a:r>
          </a:p>
          <a:p>
            <a:pPr lvl="1">
              <a:buFont typeface="+mj-lt"/>
              <a:buAutoNum type="arabicPeriod"/>
            </a:pPr>
            <a:r>
              <a:rPr lang="en-US" altLang="zh-CN" dirty="0"/>
              <a:t>cluster relevant mentions representing a single concept or entity</a:t>
            </a:r>
          </a:p>
          <a:p>
            <a:endParaRPr lang="zh-CN" altLang="en-US" dirty="0"/>
          </a:p>
        </p:txBody>
      </p:sp>
      <p:grpSp>
        <p:nvGrpSpPr>
          <p:cNvPr id="6" name="组合 8"/>
          <p:cNvGrpSpPr/>
          <p:nvPr/>
        </p:nvGrpSpPr>
        <p:grpSpPr>
          <a:xfrm>
            <a:off x="1547664" y="3284984"/>
            <a:ext cx="4586839" cy="809625"/>
            <a:chOff x="1952291" y="3987279"/>
            <a:chExt cx="4586839" cy="809625"/>
          </a:xfrm>
        </p:grpSpPr>
        <p:pic>
          <p:nvPicPr>
            <p:cNvPr id="7" name="图片 6"/>
            <p:cNvPicPr>
              <a:picLocks noChangeAspect="1"/>
            </p:cNvPicPr>
            <p:nvPr/>
          </p:nvPicPr>
          <p:blipFill>
            <a:blip r:embed="rId3"/>
            <a:stretch>
              <a:fillRect/>
            </a:stretch>
          </p:blipFill>
          <p:spPr>
            <a:xfrm>
              <a:off x="3187341" y="4137796"/>
              <a:ext cx="520473" cy="508590"/>
            </a:xfrm>
            <a:prstGeom prst="rect">
              <a:avLst/>
            </a:prstGeom>
          </p:spPr>
        </p:pic>
        <p:pic>
          <p:nvPicPr>
            <p:cNvPr id="8" name="图片 7"/>
            <p:cNvPicPr>
              <a:picLocks noChangeAspect="1"/>
            </p:cNvPicPr>
            <p:nvPr/>
          </p:nvPicPr>
          <p:blipFill>
            <a:blip r:embed="rId4"/>
            <a:stretch>
              <a:fillRect/>
            </a:stretch>
          </p:blipFill>
          <p:spPr>
            <a:xfrm>
              <a:off x="3988530" y="4137796"/>
              <a:ext cx="1043336" cy="508590"/>
            </a:xfrm>
            <a:prstGeom prst="rect">
              <a:avLst/>
            </a:prstGeom>
          </p:spPr>
        </p:pic>
        <p:pic>
          <p:nvPicPr>
            <p:cNvPr id="10" name="图片 9"/>
            <p:cNvPicPr>
              <a:picLocks noChangeAspect="1"/>
            </p:cNvPicPr>
            <p:nvPr/>
          </p:nvPicPr>
          <p:blipFill>
            <a:blip r:embed="rId5"/>
            <a:stretch>
              <a:fillRect/>
            </a:stretch>
          </p:blipFill>
          <p:spPr>
            <a:xfrm>
              <a:off x="5312582" y="4052795"/>
              <a:ext cx="1226548" cy="678593"/>
            </a:xfrm>
            <a:prstGeom prst="rect">
              <a:avLst/>
            </a:prstGeom>
          </p:spPr>
        </p:pic>
        <p:pic>
          <p:nvPicPr>
            <p:cNvPr id="11" name="图片 10"/>
            <p:cNvPicPr>
              <a:picLocks noChangeAspect="1"/>
            </p:cNvPicPr>
            <p:nvPr/>
          </p:nvPicPr>
          <p:blipFill>
            <a:blip r:embed="rId6"/>
            <a:stretch>
              <a:fillRect/>
            </a:stretch>
          </p:blipFill>
          <p:spPr>
            <a:xfrm>
              <a:off x="1952291" y="3987279"/>
              <a:ext cx="865333" cy="809625"/>
            </a:xfrm>
            <a:prstGeom prst="rect">
              <a:avLst/>
            </a:prstGeom>
          </p:spPr>
        </p:pic>
      </p:grpSp>
    </p:spTree>
    <p:extLst>
      <p:ext uri="{BB962C8B-B14F-4D97-AF65-F5344CB8AC3E}">
        <p14:creationId xmlns:p14="http://schemas.microsoft.com/office/powerpoint/2010/main" val="1268793718"/>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kumimoji="1" lang="en-US" altLang="zh-CN" dirty="0">
                <a:solidFill>
                  <a:sysClr val="windowText" lastClr="000000"/>
                </a:solidFill>
                <a:latin typeface="Times New Roman" charset="0"/>
                <a:ea typeface="Times New Roman" charset="0"/>
                <a:cs typeface="Times New Roman" charset="0"/>
              </a:rPr>
              <a:t>Entity Linking</a:t>
            </a:r>
          </a:p>
        </p:txBody>
      </p:sp>
      <p:sp>
        <p:nvSpPr>
          <p:cNvPr id="3" name="内容占位符 2"/>
          <p:cNvSpPr>
            <a:spLocks noGrp="1"/>
          </p:cNvSpPr>
          <p:nvPr>
            <p:ph idx="1"/>
          </p:nvPr>
        </p:nvSpPr>
        <p:spPr/>
        <p:txBody>
          <a:bodyPr/>
          <a:lstStyle/>
          <a:p>
            <a:r>
              <a:rPr lang="en-US" altLang="zh-CN" sz="2400" dirty="0"/>
              <a:t>A General Architecture</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9" name="文本框 8"/>
          <p:cNvSpPr txBox="1"/>
          <p:nvPr/>
        </p:nvSpPr>
        <p:spPr bwMode="auto">
          <a:xfrm>
            <a:off x="623401" y="1340768"/>
            <a:ext cx="7909039"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sp>
        <p:nvSpPr>
          <p:cNvPr id="5" name="内容占位符 2"/>
          <p:cNvSpPr txBox="1">
            <a:spLocks/>
          </p:cNvSpPr>
          <p:nvPr/>
        </p:nvSpPr>
        <p:spPr bwMode="auto">
          <a:xfrm>
            <a:off x="971600" y="1484784"/>
            <a:ext cx="7870751"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normAutofit fontScale="92500" lnSpcReduction="10000"/>
          </a:bodyPr>
          <a:lstStyle>
            <a:lvl1pPr marL="469900" lvl="0" indent="-469900" algn="l" rtl="0" eaLnBrk="1" fontAlgn="base" hangingPunct="1">
              <a:spcBef>
                <a:spcPts val="0"/>
              </a:spcBef>
              <a:spcAft>
                <a:spcPct val="0"/>
              </a:spcAft>
              <a:buClr>
                <a:schemeClr val="accent2"/>
              </a:buClr>
              <a:buFont typeface="Wingdings" pitchFamily="2" charset="2"/>
              <a:buChar char="o"/>
              <a:defRPr sz="2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1pPr>
            <a:lvl2pPr marL="908050" lvl="1" indent="-436563" algn="l" rtl="0" eaLnBrk="1" fontAlgn="base" hangingPunct="1">
              <a:spcBef>
                <a:spcPts val="0"/>
              </a:spcBef>
              <a:spcAft>
                <a:spcPct val="0"/>
              </a:spcAft>
              <a:buClr>
                <a:schemeClr val="accent2"/>
              </a:buClr>
              <a:buFont typeface="Wingdings" pitchFamily="2" charset="2"/>
              <a:buChar char="n"/>
              <a:defRPr sz="24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2pPr>
            <a:lvl3pPr marL="1304925" lvl="2" indent="-395288" algn="l" rtl="0" eaLnBrk="1" fontAlgn="base" hangingPunct="1">
              <a:spcBef>
                <a:spcPts val="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3pPr>
            <a:lvl4pPr marL="1693863" lvl="3" indent="-387350" algn="l" rtl="0" eaLnBrk="1" fontAlgn="base" hangingPunct="1">
              <a:spcBef>
                <a:spcPts val="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4pPr>
            <a:lvl5pPr marL="2093913" lvl="4" indent="-398463" algn="l" rtl="0" eaLnBrk="1" fontAlgn="base" hangingPunct="1">
              <a:spcBef>
                <a:spcPts val="0"/>
              </a:spcBef>
              <a:spcAft>
                <a:spcPct val="0"/>
              </a:spcAft>
              <a:buClr>
                <a:schemeClr val="accent2"/>
              </a:buClr>
              <a:buFont typeface="Wingdings" pitchFamily="2" charset="2"/>
              <a:buChar char="§"/>
              <a:defRPr sz="1800">
                <a:solidFill>
                  <a:schemeClr val="tx1"/>
                </a:solidFill>
                <a:latin typeface="Times New Roman" panose="02020603050405020304" pitchFamily="18" charset="0"/>
                <a:ea typeface="微软雅黑" panose="020B0503020204020204" pitchFamily="34" charset="-122"/>
                <a:cs typeface="Times New Roman" panose="02020603050405020304" pitchFamily="18" charset="0"/>
              </a:defRPr>
            </a:lvl5pPr>
            <a:lvl6pPr marL="2551113" lvl="5" indent="-398463" algn="l" rtl="0" eaLnBrk="1" fontAlgn="base" hangingPunct="1">
              <a:spcBef>
                <a:spcPts val="0"/>
              </a:spcBef>
              <a:spcAft>
                <a:spcPct val="0"/>
              </a:spcAft>
              <a:buClr>
                <a:schemeClr val="accent2"/>
              </a:buClr>
              <a:buFont typeface="Wingdings" pitchFamily="2" charset="2"/>
              <a:buChar char="§"/>
              <a:defRPr sz="2000">
                <a:solidFill>
                  <a:schemeClr val="tx1"/>
                </a:solidFill>
                <a:latin typeface="+mn-lt"/>
                <a:ea typeface="+mn-ea"/>
              </a:defRPr>
            </a:lvl6pPr>
            <a:lvl7pPr marL="3008313" lvl="6" indent="-398463" algn="l" rtl="0" eaLnBrk="1" fontAlgn="base" hangingPunct="1">
              <a:spcBef>
                <a:spcPts val="0"/>
              </a:spcBef>
              <a:spcAft>
                <a:spcPct val="0"/>
              </a:spcAft>
              <a:buClr>
                <a:schemeClr val="accent2"/>
              </a:buClr>
              <a:buFont typeface="Wingdings" pitchFamily="2" charset="2"/>
              <a:buChar char="§"/>
              <a:defRPr sz="2000">
                <a:solidFill>
                  <a:schemeClr val="tx1"/>
                </a:solidFill>
                <a:latin typeface="+mn-lt"/>
                <a:ea typeface="+mn-ea"/>
              </a:defRPr>
            </a:lvl7pPr>
            <a:lvl8pPr marL="3465513" lvl="7" indent="-398463" algn="l" rtl="0" eaLnBrk="1" fontAlgn="base" hangingPunct="1">
              <a:spcBef>
                <a:spcPts val="0"/>
              </a:spcBef>
              <a:spcAft>
                <a:spcPct val="0"/>
              </a:spcAft>
              <a:buClr>
                <a:schemeClr val="accent2"/>
              </a:buClr>
              <a:buFont typeface="Wingdings" pitchFamily="2" charset="2"/>
              <a:buChar char="§"/>
              <a:defRPr sz="2000">
                <a:solidFill>
                  <a:schemeClr val="tx1"/>
                </a:solidFill>
                <a:latin typeface="+mn-lt"/>
                <a:ea typeface="+mn-ea"/>
              </a:defRPr>
            </a:lvl8pPr>
            <a:lvl9pPr marL="3922713" lvl="8" indent="-398463" algn="l" rtl="0" eaLnBrk="1" fontAlgn="base" hangingPunct="1">
              <a:spcBef>
                <a:spcPts val="0"/>
              </a:spcBef>
              <a:spcAft>
                <a:spcPct val="0"/>
              </a:spcAft>
              <a:buClr>
                <a:schemeClr val="accent2"/>
              </a:buClr>
              <a:buFont typeface="Wingdings" pitchFamily="2" charset="2"/>
              <a:buChar char="§"/>
              <a:defRPr sz="2000">
                <a:solidFill>
                  <a:schemeClr val="tx1"/>
                </a:solidFill>
                <a:latin typeface="+mn-lt"/>
                <a:ea typeface="+mn-ea"/>
              </a:defRPr>
            </a:lvl9pPr>
          </a:lstStyle>
          <a:p>
            <a:pPr marL="0" indent="0">
              <a:buClr>
                <a:srgbClr val="FF0000"/>
              </a:buClr>
              <a:buNone/>
            </a:pPr>
            <a:r>
              <a:rPr lang="en-US" altLang="en-US" sz="2200" kern="0" dirty="0">
                <a:solidFill>
                  <a:srgbClr val="C00000"/>
                </a:solidFill>
              </a:rPr>
              <a:t>Input:</a:t>
            </a:r>
            <a:r>
              <a:rPr lang="en-US" altLang="en-US" sz="2200" kern="0" dirty="0"/>
              <a:t> A text document d;              </a:t>
            </a:r>
            <a:r>
              <a:rPr lang="en-US" altLang="en-US" sz="2200" kern="0" dirty="0">
                <a:solidFill>
                  <a:srgbClr val="C00000"/>
                </a:solidFill>
              </a:rPr>
              <a:t>Output: </a:t>
            </a:r>
            <a:r>
              <a:rPr lang="en-US" altLang="en-US" sz="2200" kern="0" dirty="0"/>
              <a:t>a set of pairs (</a:t>
            </a:r>
            <a:r>
              <a:rPr lang="en-US" altLang="en-US" sz="2200" kern="0" dirty="0">
                <a:latin typeface="Palatino Linotype"/>
              </a:rPr>
              <a:t>m</a:t>
            </a:r>
            <a:r>
              <a:rPr lang="en-US" altLang="en-US" sz="2200" kern="0" baseline="-25000" dirty="0">
                <a:latin typeface="Palatino Linotype"/>
              </a:rPr>
              <a:t>i</a:t>
            </a:r>
            <a:r>
              <a:rPr lang="en-US" altLang="en-US" sz="2200" kern="0" dirty="0">
                <a:latin typeface="Palatino Linotype"/>
              </a:rPr>
              <a:t> ,</a:t>
            </a:r>
            <a:r>
              <a:rPr lang="en-US" altLang="en-US" sz="2200" kern="0" dirty="0" err="1">
                <a:latin typeface="Palatino Linotype"/>
              </a:rPr>
              <a:t>t</a:t>
            </a:r>
            <a:r>
              <a:rPr lang="en-US" altLang="en-US" sz="2200" kern="0" baseline="-25000" dirty="0" err="1"/>
              <a:t>i</a:t>
            </a:r>
            <a:r>
              <a:rPr lang="en-US" altLang="en-US" sz="2200" kern="0" dirty="0"/>
              <a:t>) </a:t>
            </a:r>
          </a:p>
          <a:p>
            <a:pPr marL="471487" lvl="1" indent="0">
              <a:buClr>
                <a:srgbClr val="FF0000"/>
              </a:buClr>
              <a:buNone/>
            </a:pPr>
            <a:r>
              <a:rPr lang="en-US" altLang="en-US" sz="1900" kern="0" dirty="0">
                <a:solidFill>
                  <a:srgbClr val="C00000"/>
                </a:solidFill>
                <a:latin typeface="Palatino Linotype"/>
              </a:rPr>
              <a:t>m</a:t>
            </a:r>
            <a:r>
              <a:rPr lang="en-US" altLang="en-US" sz="1900" kern="0" baseline="-25000" dirty="0">
                <a:solidFill>
                  <a:srgbClr val="C00000"/>
                </a:solidFill>
              </a:rPr>
              <a:t>i</a:t>
            </a:r>
            <a:r>
              <a:rPr lang="en-US" altLang="en-US" sz="1900" kern="0" dirty="0"/>
              <a:t> are mentions in d; </a:t>
            </a:r>
            <a:r>
              <a:rPr lang="en-US" altLang="en-US" sz="1900" kern="0" dirty="0" err="1">
                <a:solidFill>
                  <a:srgbClr val="C00000"/>
                </a:solidFill>
                <a:latin typeface="Palatino Linotype"/>
              </a:rPr>
              <a:t>t</a:t>
            </a:r>
            <a:r>
              <a:rPr lang="en-US" altLang="en-US" sz="1900" kern="0" baseline="-25000" dirty="0" err="1">
                <a:solidFill>
                  <a:srgbClr val="C00000"/>
                </a:solidFill>
              </a:rPr>
              <a:t>j</a:t>
            </a:r>
            <a:r>
              <a:rPr lang="en-US" altLang="en-US" sz="1900" kern="0" dirty="0"/>
              <a:t>(</a:t>
            </a:r>
            <a:r>
              <a:rPr lang="en-US" altLang="en-US" sz="1900" kern="0" dirty="0">
                <a:solidFill>
                  <a:srgbClr val="C00000"/>
                </a:solidFill>
                <a:latin typeface="Palatino Linotype"/>
              </a:rPr>
              <a:t>m</a:t>
            </a:r>
            <a:r>
              <a:rPr lang="en-US" altLang="en-US" sz="1900" kern="0" baseline="-25000" dirty="0">
                <a:solidFill>
                  <a:srgbClr val="C00000"/>
                </a:solidFill>
              </a:rPr>
              <a:t>i </a:t>
            </a:r>
            <a:r>
              <a:rPr lang="en-US" altLang="en-US" sz="1900" kern="0" dirty="0"/>
              <a:t>) are corresponding Wikipedia titles, or NIL id. </a:t>
            </a:r>
          </a:p>
          <a:p>
            <a:pPr marL="0" indent="0">
              <a:buClr>
                <a:srgbClr val="FF0000"/>
              </a:buClr>
              <a:buNone/>
            </a:pPr>
            <a:endParaRPr lang="en-US" altLang="en-US" sz="2200" kern="0" dirty="0">
              <a:solidFill>
                <a:srgbClr val="C00000"/>
              </a:solidFill>
            </a:endParaRPr>
          </a:p>
          <a:p>
            <a:pPr marL="0" indent="0">
              <a:buClr>
                <a:srgbClr val="FF0000"/>
              </a:buClr>
              <a:buNone/>
            </a:pPr>
            <a:r>
              <a:rPr lang="en-US" altLang="en-US" sz="2200" kern="0" dirty="0">
                <a:solidFill>
                  <a:srgbClr val="C00000"/>
                </a:solidFill>
              </a:rPr>
              <a:t>(a) Identify Mentions </a:t>
            </a:r>
            <a:r>
              <a:rPr lang="en-US" altLang="en-US" sz="2200" kern="0" dirty="0">
                <a:solidFill>
                  <a:srgbClr val="C00000"/>
                </a:solidFill>
                <a:latin typeface="Palatino Linotype"/>
              </a:rPr>
              <a:t>m</a:t>
            </a:r>
            <a:r>
              <a:rPr lang="en-US" altLang="en-US" sz="2200" kern="0" baseline="-25000" dirty="0">
                <a:solidFill>
                  <a:srgbClr val="C00000"/>
                </a:solidFill>
              </a:rPr>
              <a:t>i</a:t>
            </a:r>
            <a:r>
              <a:rPr lang="en-US" altLang="en-US" sz="2200" kern="0" dirty="0">
                <a:solidFill>
                  <a:srgbClr val="C00000"/>
                </a:solidFill>
              </a:rPr>
              <a:t> in d</a:t>
            </a:r>
          </a:p>
          <a:p>
            <a:pPr marL="0" indent="0">
              <a:buClr>
                <a:srgbClr val="FF0000"/>
              </a:buClr>
              <a:buNone/>
            </a:pPr>
            <a:r>
              <a:rPr lang="en-US" altLang="en-US" sz="2200" kern="0" dirty="0">
                <a:solidFill>
                  <a:srgbClr val="C00000"/>
                </a:solidFill>
              </a:rPr>
              <a:t>(b) Identify a set of relevant titles T(mi )</a:t>
            </a:r>
          </a:p>
          <a:p>
            <a:pPr marL="0" indent="0">
              <a:buClr>
                <a:srgbClr val="FF0000"/>
              </a:buClr>
              <a:buNone/>
            </a:pPr>
            <a:r>
              <a:rPr lang="en-US" altLang="en-US" sz="2200" kern="0" dirty="0">
                <a:solidFill>
                  <a:srgbClr val="C00000"/>
                </a:solidFill>
              </a:rPr>
              <a:t>(d) Local Inference</a:t>
            </a:r>
          </a:p>
          <a:p>
            <a:pPr marL="471487" lvl="1" indent="0">
              <a:buClr>
                <a:srgbClr val="FF0000"/>
              </a:buClr>
              <a:buNone/>
            </a:pPr>
            <a:r>
              <a:rPr lang="en-US" altLang="en-US" sz="1900" kern="0" dirty="0"/>
              <a:t>For </a:t>
            </a:r>
            <a:r>
              <a:rPr lang="en-US" altLang="en-US" sz="1900" kern="0" dirty="0">
                <a:solidFill>
                  <a:srgbClr val="FF0000"/>
                </a:solidFill>
              </a:rPr>
              <a:t>each </a:t>
            </a:r>
            <a:r>
              <a:rPr lang="en-US" altLang="en-US" sz="1900" kern="0" dirty="0">
                <a:solidFill>
                  <a:srgbClr val="FF0000"/>
                </a:solidFill>
                <a:latin typeface="Palatino Linotype"/>
              </a:rPr>
              <a:t>m</a:t>
            </a:r>
            <a:r>
              <a:rPr lang="en-US" altLang="en-US" sz="1900" kern="0" baseline="-25000" dirty="0">
                <a:solidFill>
                  <a:srgbClr val="FF0000"/>
                </a:solidFill>
              </a:rPr>
              <a:t>i</a:t>
            </a:r>
            <a:r>
              <a:rPr lang="en-US" altLang="en-US" sz="1900" kern="0" dirty="0">
                <a:solidFill>
                  <a:srgbClr val="FF0000"/>
                </a:solidFill>
              </a:rPr>
              <a:t> </a:t>
            </a:r>
            <a:r>
              <a:rPr lang="en-US" altLang="en-US" sz="1900" kern="0" dirty="0"/>
              <a:t>in d:     </a:t>
            </a:r>
          </a:p>
          <a:p>
            <a:pPr marL="909637" lvl="2" indent="0">
              <a:buClr>
                <a:srgbClr val="FF0000"/>
              </a:buClr>
              <a:buNone/>
            </a:pPr>
            <a:r>
              <a:rPr lang="en-US" altLang="en-US" sz="1900" kern="0" dirty="0"/>
              <a:t>Rank titles </a:t>
            </a:r>
            <a:r>
              <a:rPr lang="en-US" altLang="en-US" sz="1900" kern="0" dirty="0" err="1">
                <a:latin typeface="Palatino Linotype"/>
              </a:rPr>
              <a:t>t</a:t>
            </a:r>
            <a:r>
              <a:rPr lang="en-US" altLang="en-US" sz="1900" kern="0" baseline="-25000" dirty="0" err="1"/>
              <a:t>i</a:t>
            </a:r>
            <a:r>
              <a:rPr lang="en-US" altLang="en-US" sz="1900" kern="0" dirty="0"/>
              <a:t> </a:t>
            </a:r>
            <a:r>
              <a:rPr lang="en-US" altLang="en-US" sz="1900" kern="0" dirty="0">
                <a:latin typeface="cmsy10"/>
              </a:rPr>
              <a:t>∈</a:t>
            </a:r>
            <a:r>
              <a:rPr lang="en-US" altLang="en-US" sz="1900" kern="0" dirty="0"/>
              <a:t> T(</a:t>
            </a:r>
            <a:r>
              <a:rPr lang="en-US" altLang="en-US" sz="1900" kern="0" dirty="0">
                <a:latin typeface="Palatino Linotype"/>
              </a:rPr>
              <a:t>m</a:t>
            </a:r>
            <a:r>
              <a:rPr lang="en-US" altLang="en-US" sz="1900" kern="0" baseline="-25000" dirty="0"/>
              <a:t>i </a:t>
            </a:r>
            <a:r>
              <a:rPr lang="en-US" altLang="en-US" sz="1900" kern="0" dirty="0"/>
              <a:t>)</a:t>
            </a:r>
          </a:p>
          <a:p>
            <a:pPr marL="914400" lvl="2" indent="0">
              <a:buClr>
                <a:srgbClr val="FF0000"/>
              </a:buClr>
              <a:buNone/>
            </a:pPr>
            <a:r>
              <a:rPr lang="en-US" altLang="en-US" sz="1900" kern="0" dirty="0"/>
              <a:t>[E.g., consider local statistics of edges [</a:t>
            </a:r>
            <a:r>
              <a:rPr lang="en-US" altLang="en-US" sz="1900" kern="0" dirty="0">
                <a:solidFill>
                  <a:srgbClr val="C00000"/>
                </a:solidFill>
              </a:rPr>
              <a:t>(</a:t>
            </a:r>
            <a:r>
              <a:rPr lang="en-US" altLang="en-US" sz="1900" kern="0" dirty="0">
                <a:solidFill>
                  <a:srgbClr val="C00000"/>
                </a:solidFill>
                <a:latin typeface="Palatino Linotype"/>
              </a:rPr>
              <a:t>m</a:t>
            </a:r>
            <a:r>
              <a:rPr lang="en-US" altLang="en-US" sz="1900" kern="0" baseline="-25000" dirty="0">
                <a:solidFill>
                  <a:srgbClr val="C00000"/>
                </a:solidFill>
                <a:latin typeface="Palatino Linotype"/>
              </a:rPr>
              <a:t>i</a:t>
            </a:r>
            <a:r>
              <a:rPr lang="en-US" altLang="en-US" sz="1900" kern="0" dirty="0">
                <a:solidFill>
                  <a:srgbClr val="C00000"/>
                </a:solidFill>
                <a:latin typeface="Palatino Linotype"/>
              </a:rPr>
              <a:t> ,</a:t>
            </a:r>
            <a:r>
              <a:rPr lang="en-US" altLang="en-US" sz="1900" kern="0" dirty="0" err="1">
                <a:solidFill>
                  <a:srgbClr val="C00000"/>
                </a:solidFill>
                <a:latin typeface="Palatino Linotype"/>
              </a:rPr>
              <a:t>t</a:t>
            </a:r>
            <a:r>
              <a:rPr lang="en-US" altLang="en-US" sz="1900" kern="0" baseline="-25000" dirty="0" err="1">
                <a:solidFill>
                  <a:srgbClr val="C00000"/>
                </a:solidFill>
              </a:rPr>
              <a:t>i</a:t>
            </a:r>
            <a:r>
              <a:rPr lang="en-US" altLang="en-US" sz="1900" kern="0" dirty="0">
                <a:solidFill>
                  <a:srgbClr val="C00000"/>
                </a:solidFill>
              </a:rPr>
              <a:t>) , (</a:t>
            </a:r>
            <a:r>
              <a:rPr lang="en-US" altLang="en-US" sz="1900" kern="0" dirty="0">
                <a:solidFill>
                  <a:srgbClr val="C00000"/>
                </a:solidFill>
                <a:latin typeface="Palatino Linotype"/>
              </a:rPr>
              <a:t>m</a:t>
            </a:r>
            <a:r>
              <a:rPr lang="en-US" altLang="en-US" sz="1900" kern="0" baseline="-25000" dirty="0">
                <a:solidFill>
                  <a:srgbClr val="C00000"/>
                </a:solidFill>
              </a:rPr>
              <a:t>i</a:t>
            </a:r>
            <a:r>
              <a:rPr lang="en-US" altLang="en-US" sz="1900" kern="0" dirty="0">
                <a:solidFill>
                  <a:srgbClr val="C00000"/>
                </a:solidFill>
              </a:rPr>
              <a:t> ,*), </a:t>
            </a:r>
            <a:r>
              <a:rPr lang="en-US" altLang="en-US" sz="1900" kern="0" dirty="0"/>
              <a:t>and </a:t>
            </a:r>
            <a:r>
              <a:rPr lang="en-US" altLang="en-US" sz="1900" kern="0" dirty="0">
                <a:solidFill>
                  <a:srgbClr val="C00000"/>
                </a:solidFill>
              </a:rPr>
              <a:t>(*, </a:t>
            </a:r>
            <a:r>
              <a:rPr lang="en-US" altLang="en-US" sz="1900" kern="0" dirty="0" err="1">
                <a:solidFill>
                  <a:srgbClr val="C00000"/>
                </a:solidFill>
                <a:latin typeface="Palatino Linotype"/>
              </a:rPr>
              <a:t>t</a:t>
            </a:r>
            <a:r>
              <a:rPr lang="en-US" altLang="en-US" sz="1900" kern="0" baseline="-25000" dirty="0" err="1">
                <a:solidFill>
                  <a:srgbClr val="C00000"/>
                </a:solidFill>
              </a:rPr>
              <a:t>i</a:t>
            </a:r>
            <a:r>
              <a:rPr lang="en-US" altLang="en-US" sz="1900" kern="0" dirty="0">
                <a:solidFill>
                  <a:srgbClr val="C00000"/>
                </a:solidFill>
              </a:rPr>
              <a:t> )] </a:t>
            </a:r>
            <a:r>
              <a:rPr lang="en-US" altLang="en-US" sz="1900" kern="0" dirty="0"/>
              <a:t>occurrences in the Wikipedia graph] </a:t>
            </a:r>
          </a:p>
          <a:p>
            <a:pPr marL="0" indent="0">
              <a:buClr>
                <a:srgbClr val="FF0000"/>
              </a:buClr>
              <a:buNone/>
            </a:pPr>
            <a:r>
              <a:rPr lang="en-US" altLang="en-US" sz="2200" kern="0" dirty="0">
                <a:solidFill>
                  <a:srgbClr val="C00000"/>
                </a:solidFill>
              </a:rPr>
              <a:t>(d) Global Inference</a:t>
            </a:r>
          </a:p>
          <a:p>
            <a:pPr marL="471487" lvl="1" indent="0">
              <a:buClr>
                <a:srgbClr val="FF0000"/>
              </a:buClr>
              <a:buNone/>
            </a:pPr>
            <a:r>
              <a:rPr lang="en-US" altLang="en-US" sz="1900" kern="0" dirty="0"/>
              <a:t>For each document d: </a:t>
            </a:r>
          </a:p>
          <a:p>
            <a:pPr marL="909637" lvl="2" indent="0">
              <a:buClr>
                <a:srgbClr val="FF0000"/>
              </a:buClr>
              <a:buNone/>
            </a:pPr>
            <a:r>
              <a:rPr lang="en-US" altLang="en-US" sz="1900" kern="0" dirty="0"/>
              <a:t>Consider </a:t>
            </a:r>
            <a:r>
              <a:rPr lang="en-US" altLang="en-US" sz="1900" u="sng" kern="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all m</a:t>
            </a:r>
            <a:r>
              <a:rPr lang="en-US" altLang="en-US" sz="1900" u="sng" kern="0" baseline="-2500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i</a:t>
            </a:r>
            <a:r>
              <a:rPr lang="en-US" altLang="en-US" sz="1900" u="sng" kern="0"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 ∈ d</a:t>
            </a:r>
            <a:r>
              <a:rPr lang="en-US" altLang="en-US" sz="1900" kern="0" dirty="0"/>
              <a:t>; and all </a:t>
            </a:r>
            <a:r>
              <a:rPr lang="en-US" altLang="en-US" sz="1900" kern="0" dirty="0" err="1">
                <a:latin typeface="Palatino Linotype"/>
              </a:rPr>
              <a:t>t</a:t>
            </a:r>
            <a:r>
              <a:rPr lang="en-US" altLang="en-US" sz="1900" kern="0" baseline="-25000" dirty="0" err="1"/>
              <a:t>i</a:t>
            </a:r>
            <a:r>
              <a:rPr lang="en-US" altLang="en-US" sz="1900" kern="0" dirty="0"/>
              <a:t> </a:t>
            </a:r>
            <a:r>
              <a:rPr lang="en-US" altLang="en-US" sz="1900" kern="0" dirty="0">
                <a:latin typeface="cmsy10"/>
              </a:rPr>
              <a:t>∈</a:t>
            </a:r>
            <a:r>
              <a:rPr lang="en-US" altLang="en-US" sz="1900" kern="0" dirty="0"/>
              <a:t> T(</a:t>
            </a:r>
            <a:r>
              <a:rPr lang="en-US" altLang="en-US" sz="1900" kern="0" dirty="0">
                <a:latin typeface="Palatino Linotype"/>
              </a:rPr>
              <a:t>m</a:t>
            </a:r>
            <a:r>
              <a:rPr lang="en-US" altLang="en-US" sz="1900" kern="0" baseline="-25000" dirty="0"/>
              <a:t>i </a:t>
            </a:r>
            <a:r>
              <a:rPr lang="en-US" altLang="en-US" sz="1900" kern="0" dirty="0"/>
              <a:t>)</a:t>
            </a:r>
          </a:p>
          <a:p>
            <a:pPr marL="909637" lvl="2" indent="0">
              <a:buClr>
                <a:srgbClr val="FF0000"/>
              </a:buClr>
              <a:buNone/>
            </a:pPr>
            <a:r>
              <a:rPr lang="en-US" altLang="en-US" sz="1900" kern="0" dirty="0"/>
              <a:t>Re-rank titles </a:t>
            </a:r>
            <a:r>
              <a:rPr lang="en-US" altLang="en-US" sz="1900" kern="0" dirty="0" err="1">
                <a:latin typeface="Palatino Linotype"/>
              </a:rPr>
              <a:t>t</a:t>
            </a:r>
            <a:r>
              <a:rPr lang="en-US" altLang="en-US" sz="1900" kern="0" baseline="-25000" dirty="0" err="1"/>
              <a:t>i</a:t>
            </a:r>
            <a:r>
              <a:rPr lang="en-US" altLang="en-US" sz="1900" kern="0" dirty="0"/>
              <a:t> </a:t>
            </a:r>
            <a:r>
              <a:rPr lang="en-US" altLang="en-US" sz="1900" kern="0" dirty="0">
                <a:latin typeface="cmsy10"/>
              </a:rPr>
              <a:t>∈</a:t>
            </a:r>
            <a:r>
              <a:rPr lang="en-US" altLang="en-US" sz="1900" kern="0" dirty="0"/>
              <a:t> T(</a:t>
            </a:r>
            <a:r>
              <a:rPr lang="en-US" altLang="en-US" sz="1900" kern="0" dirty="0">
                <a:latin typeface="Palatino Linotype"/>
              </a:rPr>
              <a:t>m</a:t>
            </a:r>
            <a:r>
              <a:rPr lang="en-US" altLang="en-US" sz="1900" kern="0" baseline="-25000" dirty="0"/>
              <a:t>i </a:t>
            </a:r>
            <a:r>
              <a:rPr lang="en-US" altLang="en-US" sz="1900" kern="0" dirty="0"/>
              <a:t>)</a:t>
            </a:r>
          </a:p>
          <a:p>
            <a:pPr marL="914400" lvl="2" indent="0">
              <a:buClr>
                <a:srgbClr val="FF0000"/>
              </a:buClr>
              <a:buNone/>
            </a:pPr>
            <a:r>
              <a:rPr lang="en-US" altLang="en-US" sz="1900" kern="0" dirty="0"/>
              <a:t>[E.g., if </a:t>
            </a:r>
            <a:r>
              <a:rPr lang="en-US" altLang="en-US" sz="1900" kern="0" dirty="0">
                <a:solidFill>
                  <a:srgbClr val="C00000"/>
                </a:solidFill>
              </a:rPr>
              <a:t>m, m’ </a:t>
            </a:r>
            <a:r>
              <a:rPr lang="en-US" altLang="en-US" sz="1900" kern="0" dirty="0"/>
              <a:t>are related by virtue of being in </a:t>
            </a:r>
            <a:r>
              <a:rPr lang="en-US" altLang="en-US" sz="1900" kern="0" dirty="0">
                <a:solidFill>
                  <a:srgbClr val="C00000"/>
                </a:solidFill>
              </a:rPr>
              <a:t>d</a:t>
            </a:r>
            <a:r>
              <a:rPr lang="en-US" altLang="en-US" sz="1900" kern="0" dirty="0"/>
              <a:t>, their corresponding titles </a:t>
            </a:r>
            <a:r>
              <a:rPr lang="en-US" altLang="en-US" sz="1900" kern="0" dirty="0">
                <a:solidFill>
                  <a:srgbClr val="C00000"/>
                </a:solidFill>
              </a:rPr>
              <a:t>t, t’</a:t>
            </a:r>
            <a:r>
              <a:rPr lang="en-US" altLang="en-US" sz="1900" kern="0" dirty="0"/>
              <a:t> may also be related]</a:t>
            </a:r>
          </a:p>
          <a:p>
            <a:pPr marL="0" indent="0">
              <a:buClr>
                <a:srgbClr val="FF0000"/>
              </a:buClr>
              <a:buNone/>
            </a:pPr>
            <a:r>
              <a:rPr lang="en-US" altLang="en-US" sz="2200" kern="0" dirty="0">
                <a:solidFill>
                  <a:srgbClr val="C00000"/>
                </a:solidFill>
              </a:rPr>
              <a:t>(e) NIL Clustering</a:t>
            </a:r>
          </a:p>
          <a:p>
            <a:pPr marL="471487" lvl="1" indent="0">
              <a:buClr>
                <a:srgbClr val="FF0000"/>
              </a:buClr>
              <a:buNone/>
            </a:pPr>
            <a:r>
              <a:rPr lang="en-US" altLang="en-US" sz="1900" kern="0" dirty="0"/>
              <a:t>decide </a:t>
            </a:r>
            <a:r>
              <a:rPr lang="en-US" altLang="zh-CN" sz="1900" kern="0" dirty="0"/>
              <a:t>NIL Links  and </a:t>
            </a:r>
            <a:r>
              <a:rPr lang="en-US" altLang="en-US" sz="1900" kern="0" dirty="0">
                <a:sym typeface="Wingdings" panose="05000000000000000000" pitchFamily="2" charset="2"/>
              </a:rPr>
              <a:t>cluster relevant mentions</a:t>
            </a:r>
            <a:endParaRPr lang="en-US" altLang="zh-CN" sz="1900" kern="0" dirty="0">
              <a:sym typeface="Wingdings" panose="05000000000000000000" pitchFamily="2" charset="2"/>
            </a:endParaRPr>
          </a:p>
        </p:txBody>
      </p:sp>
    </p:spTree>
    <p:extLst>
      <p:ext uri="{BB962C8B-B14F-4D97-AF65-F5344CB8AC3E}">
        <p14:creationId xmlns:p14="http://schemas.microsoft.com/office/powerpoint/2010/main" val="1234092876"/>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t>a. Identify Mentions </a:t>
            </a:r>
            <a:endParaRPr lang="zh-CN" altLang="en-US" sz="3600" b="1" dirty="0"/>
          </a:p>
        </p:txBody>
      </p:sp>
      <p:sp>
        <p:nvSpPr>
          <p:cNvPr id="4" name="内容占位符 3"/>
          <p:cNvSpPr>
            <a:spLocks noGrp="1"/>
          </p:cNvSpPr>
          <p:nvPr>
            <p:ph idx="1"/>
          </p:nvPr>
        </p:nvSpPr>
        <p:spPr/>
        <p:txBody>
          <a:bodyPr/>
          <a:lstStyle/>
          <a:p>
            <a:r>
              <a:rPr lang="en-US" altLang="zh-CN" dirty="0"/>
              <a:t>every n-gram is a potential concept mention</a:t>
            </a:r>
          </a:p>
          <a:p>
            <a:pPr lvl="1"/>
            <a:r>
              <a:rPr lang="en-US" altLang="zh-CN" dirty="0"/>
              <a:t>Intractable for larger documents</a:t>
            </a:r>
          </a:p>
          <a:p>
            <a:r>
              <a:rPr lang="en-US" altLang="zh-CN" dirty="0"/>
              <a:t>Surface form based filtering</a:t>
            </a:r>
          </a:p>
          <a:p>
            <a:pPr lvl="1"/>
            <a:r>
              <a:rPr lang="en-US" altLang="zh-CN" dirty="0"/>
              <a:t>Shallow parsing (especially NP chunks), NP’s augmented with surrounding tokens, capitalized words</a:t>
            </a:r>
          </a:p>
          <a:p>
            <a:pPr lvl="1"/>
            <a:r>
              <a:rPr lang="en-US" altLang="zh-CN" dirty="0"/>
              <a:t>Remove: single characters, “stop words”, punctuation, etc.</a:t>
            </a:r>
          </a:p>
          <a:p>
            <a:r>
              <a:rPr lang="en-US" altLang="zh-CN" dirty="0"/>
              <a:t>Statistics based filtering</a:t>
            </a:r>
          </a:p>
          <a:p>
            <a:pPr lvl="1"/>
            <a:r>
              <a:rPr lang="en-US" altLang="zh-CN" dirty="0"/>
              <a:t>Name tagging (</a:t>
            </a:r>
            <a:r>
              <a:rPr lang="en-US" altLang="zh-CN" dirty="0" err="1"/>
              <a:t>Finkel</a:t>
            </a:r>
            <a:r>
              <a:rPr lang="en-US" altLang="zh-CN" dirty="0"/>
              <a:t> et al., 2005; </a:t>
            </a:r>
            <a:r>
              <a:rPr lang="en-US" altLang="zh-CN" dirty="0" err="1"/>
              <a:t>Ratinov</a:t>
            </a:r>
            <a:r>
              <a:rPr lang="en-US" altLang="zh-CN" dirty="0"/>
              <a:t> and Roth, 2009; Li et al., 2012)</a:t>
            </a:r>
          </a:p>
          <a:p>
            <a:pPr lvl="1"/>
            <a:r>
              <a:rPr lang="en-US" altLang="zh-CN" dirty="0"/>
              <a:t>Mention extraction (Florian et al., 2006, Li and Ji, 2014)</a:t>
            </a:r>
          </a:p>
          <a:p>
            <a:pPr lvl="1"/>
            <a:r>
              <a:rPr lang="en-US" altLang="zh-CN" dirty="0"/>
              <a:t>Key phrase extraction, independence tests (</a:t>
            </a:r>
            <a:r>
              <a:rPr lang="en-US" altLang="zh-CN" dirty="0" err="1"/>
              <a:t>Mihalcea</a:t>
            </a:r>
            <a:r>
              <a:rPr lang="en-US" altLang="zh-CN" dirty="0"/>
              <a:t> and </a:t>
            </a:r>
            <a:r>
              <a:rPr lang="en-US" altLang="zh-CN" dirty="0" err="1"/>
              <a:t>Csomai</a:t>
            </a:r>
            <a:r>
              <a:rPr lang="en-US" altLang="zh-CN" dirty="0"/>
              <a:t>, 2007),  common word removal (Mendes et al., 2012; )</a:t>
            </a:r>
          </a:p>
          <a:p>
            <a:r>
              <a:rPr lang="en-US" altLang="zh-CN" dirty="0"/>
              <a:t>Mention Expansion</a:t>
            </a:r>
          </a:p>
          <a:p>
            <a:pPr lvl="1"/>
            <a:r>
              <a:rPr lang="en-US" altLang="zh-CN" dirty="0"/>
              <a:t>Optional post-processing</a:t>
            </a:r>
          </a:p>
          <a:p>
            <a:pPr lvl="1"/>
            <a:r>
              <a:rPr lang="en-US" altLang="zh-CN" dirty="0"/>
              <a:t>Co-reference resolution, Known Aliases, Acronym</a:t>
            </a:r>
          </a:p>
          <a:p>
            <a:endParaRPr lang="zh-CN" altLang="en-US" dirty="0"/>
          </a:p>
        </p:txBody>
      </p:sp>
    </p:spTree>
    <p:extLst>
      <p:ext uri="{BB962C8B-B14F-4D97-AF65-F5344CB8AC3E}">
        <p14:creationId xmlns:p14="http://schemas.microsoft.com/office/powerpoint/2010/main" val="2033635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z="3600" b="1" spc="-5" dirty="0">
                <a:latin typeface="Times New Roman" charset="0"/>
                <a:ea typeface="Times New Roman" charset="0"/>
                <a:cs typeface="Times New Roman" charset="0"/>
              </a:rPr>
              <a:t>What</a:t>
            </a:r>
            <a:r>
              <a:rPr lang="zh-CN" altLang="en-US" sz="3600" b="1"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is</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a</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knowledge</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graph?</a:t>
            </a:r>
            <a:endParaRPr lang="en-US" sz="3600" b="1" spc="-5" dirty="0">
              <a:latin typeface="Times New Roman" charset="0"/>
              <a:ea typeface="Times New Roman" charset="0"/>
              <a:cs typeface="Times New Roman" charset="0"/>
            </a:endParaRPr>
          </a:p>
        </p:txBody>
      </p:sp>
      <p:sp>
        <p:nvSpPr>
          <p:cNvPr id="5" name="内容占位符 4"/>
          <p:cNvSpPr>
            <a:spLocks noGrp="1"/>
          </p:cNvSpPr>
          <p:nvPr>
            <p:ph idx="1"/>
          </p:nvPr>
        </p:nvSpPr>
        <p:spPr/>
        <p:txBody>
          <a:bodyPr/>
          <a:lstStyle/>
          <a:p>
            <a:r>
              <a:rPr lang="en-US" altLang="zh-CN" dirty="0"/>
              <a:t>Knowledge in graph form</a:t>
            </a:r>
          </a:p>
          <a:p>
            <a:r>
              <a:rPr lang="en-US" altLang="zh-CN" dirty="0"/>
              <a:t>Captures entities, attributes, and relationships</a:t>
            </a:r>
          </a:p>
          <a:p>
            <a:r>
              <a:rPr lang="en-US" altLang="zh-CN" dirty="0"/>
              <a:t>Nodes are entities </a:t>
            </a:r>
          </a:p>
          <a:p>
            <a:r>
              <a:rPr lang="en-US" altLang="zh-CN" dirty="0"/>
              <a:t>Nodes are labeled with attributes</a:t>
            </a:r>
          </a:p>
          <a:p>
            <a:r>
              <a:rPr lang="en-US" altLang="zh-CN" dirty="0"/>
              <a:t>Typed edges between two nodes capture a relationship between entities</a:t>
            </a:r>
          </a:p>
          <a:p>
            <a:endParaRPr lang="zh-CN" altLang="en-US" dirty="0"/>
          </a:p>
          <a:p>
            <a:endParaRPr lang="zh-CN" altLang="en-US" dirty="0"/>
          </a:p>
        </p:txBody>
      </p:sp>
      <p:pic>
        <p:nvPicPr>
          <p:cNvPr id="3" name="图片 2"/>
          <p:cNvPicPr>
            <a:picLocks noChangeAspect="1"/>
          </p:cNvPicPr>
          <p:nvPr/>
        </p:nvPicPr>
        <p:blipFill>
          <a:blip r:embed="rId3"/>
          <a:stretch>
            <a:fillRect/>
          </a:stretch>
        </p:blipFill>
        <p:spPr>
          <a:xfrm>
            <a:off x="623054" y="3068960"/>
            <a:ext cx="7981047" cy="3421440"/>
          </a:xfrm>
          <a:prstGeom prst="rect">
            <a:avLst/>
          </a:prstGeom>
          <a:noFill/>
          <a:ln>
            <a:noFill/>
          </a:ln>
        </p:spPr>
      </p:pic>
    </p:spTree>
    <p:extLst>
      <p:ext uri="{BB962C8B-B14F-4D97-AF65-F5344CB8AC3E}">
        <p14:creationId xmlns:p14="http://schemas.microsoft.com/office/powerpoint/2010/main" val="1751779342"/>
      </p:ext>
    </p:extLst>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a:t>b. Generating Candidate Titles </a:t>
            </a:r>
            <a:endParaRPr lang="zh-CN" altLang="en-US" sz="3600" b="1" dirty="0"/>
          </a:p>
        </p:txBody>
      </p:sp>
      <p:sp>
        <p:nvSpPr>
          <p:cNvPr id="6" name="内容占位符 5"/>
          <p:cNvSpPr>
            <a:spLocks noGrp="1"/>
          </p:cNvSpPr>
          <p:nvPr>
            <p:ph idx="1"/>
          </p:nvPr>
        </p:nvSpPr>
        <p:spPr/>
        <p:txBody>
          <a:bodyPr/>
          <a:lstStyle/>
          <a:p>
            <a:r>
              <a:rPr lang="en-US" altLang="zh-CN" dirty="0"/>
              <a:t>Named Dictionary Based</a:t>
            </a:r>
          </a:p>
          <a:p>
            <a:pPr lvl="1"/>
            <a:r>
              <a:rPr lang="en-US" altLang="zh-CN" dirty="0"/>
              <a:t>The main approach</a:t>
            </a:r>
          </a:p>
          <a:p>
            <a:pPr lvl="1"/>
            <a:r>
              <a:rPr lang="en-US" altLang="zh-CN" dirty="0"/>
              <a:t>Dictionary D is constructed by leveraging features from Wikipedia or data mining</a:t>
            </a:r>
          </a:p>
          <a:p>
            <a:pPr lvl="2"/>
            <a:r>
              <a:rPr lang="en-US" altLang="zh-CN" dirty="0"/>
              <a:t>Entity pages, Redirect pages, Disambiguation pages, Bold phrases from the first paragraphs, hyperlinks in Wikipedia articles</a:t>
            </a:r>
          </a:p>
          <a:p>
            <a:pPr lvl="1"/>
            <a:r>
              <a:rPr lang="en-US" altLang="zh-CN" dirty="0"/>
              <a:t>Looking up methods:</a:t>
            </a:r>
          </a:p>
          <a:p>
            <a:pPr lvl="2"/>
            <a:r>
              <a:rPr lang="en-US" altLang="zh-CN" dirty="0"/>
              <a:t>Exact matching, Super or substring of the mention, String similarity</a:t>
            </a:r>
          </a:p>
          <a:p>
            <a:r>
              <a:rPr lang="en-US" altLang="zh-CN" dirty="0"/>
              <a:t>Search Engine based</a:t>
            </a:r>
          </a:p>
          <a:p>
            <a:pPr lvl="1"/>
            <a:r>
              <a:rPr lang="en-US" altLang="zh-CN" dirty="0"/>
              <a:t>Effective at identifying some very difficult mapping</a:t>
            </a:r>
          </a:p>
          <a:p>
            <a:pPr lvl="1"/>
            <a:r>
              <a:rPr lang="en-US" altLang="zh-CN" dirty="0"/>
              <a:t>Morph (Chris Christie, Jabba the Hutt),  Acronym (</a:t>
            </a:r>
            <a:r>
              <a:rPr lang="en-US" altLang="zh-CN" dirty="0" err="1"/>
              <a:t>CCP</a:t>
            </a:r>
            <a:r>
              <a:rPr lang="en-US" altLang="zh-CN" dirty="0"/>
              <a:t>, Communist Party of China)</a:t>
            </a:r>
          </a:p>
          <a:p>
            <a:endParaRPr lang="en-US" altLang="zh-CN" dirty="0"/>
          </a:p>
          <a:p>
            <a:endParaRPr lang="zh-CN" altLang="en-US" dirty="0"/>
          </a:p>
        </p:txBody>
      </p:sp>
      <p:pic>
        <p:nvPicPr>
          <p:cNvPr id="4" name="图片 3"/>
          <p:cNvPicPr>
            <a:picLocks noChangeAspect="1"/>
          </p:cNvPicPr>
          <p:nvPr/>
        </p:nvPicPr>
        <p:blipFill>
          <a:blip r:embed="rId2"/>
          <a:stretch>
            <a:fillRect/>
          </a:stretch>
        </p:blipFill>
        <p:spPr>
          <a:xfrm>
            <a:off x="1415887" y="4941168"/>
            <a:ext cx="2706665" cy="1154204"/>
          </a:xfrm>
          <a:prstGeom prst="rect">
            <a:avLst/>
          </a:prstGeom>
        </p:spPr>
      </p:pic>
      <p:pic>
        <p:nvPicPr>
          <p:cNvPr id="5" name="图片 4"/>
          <p:cNvPicPr>
            <a:picLocks noChangeAspect="1"/>
          </p:cNvPicPr>
          <p:nvPr/>
        </p:nvPicPr>
        <p:blipFill>
          <a:blip r:embed="rId3"/>
          <a:stretch>
            <a:fillRect/>
          </a:stretch>
        </p:blipFill>
        <p:spPr>
          <a:xfrm>
            <a:off x="4411437" y="4941168"/>
            <a:ext cx="3243794" cy="1085624"/>
          </a:xfrm>
          <a:prstGeom prst="rect">
            <a:avLst/>
          </a:prstGeom>
        </p:spPr>
      </p:pic>
    </p:spTree>
    <p:extLst>
      <p:ext uri="{BB962C8B-B14F-4D97-AF65-F5344CB8AC3E}">
        <p14:creationId xmlns:p14="http://schemas.microsoft.com/office/powerpoint/2010/main" val="2309802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实体链接任务</a:t>
            </a:r>
          </a:p>
        </p:txBody>
      </p:sp>
      <p:sp>
        <p:nvSpPr>
          <p:cNvPr id="3" name="内容占位符 2"/>
          <p:cNvSpPr>
            <a:spLocks noGrp="1"/>
          </p:cNvSpPr>
          <p:nvPr>
            <p:ph idx="1"/>
          </p:nvPr>
        </p:nvSpPr>
        <p:spPr/>
        <p:txBody>
          <a:bodyPr/>
          <a:lstStyle/>
          <a:p>
            <a:r>
              <a:rPr lang="zh-CN" altLang="en-US" dirty="0"/>
              <a:t>常见通用实体链接目标知识库</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常用的实体链接策略</a:t>
            </a:r>
            <a:endParaRPr lang="en-US" altLang="zh-CN" dirty="0"/>
          </a:p>
          <a:p>
            <a:pPr lvl="1"/>
            <a:r>
              <a:rPr lang="zh-CN" altLang="en-US" dirty="0"/>
              <a:t>实体的热度：</a:t>
            </a:r>
            <a:r>
              <a:rPr lang="en-US" altLang="zh-CN" dirty="0"/>
              <a:t>mention</a:t>
            </a:r>
            <a:r>
              <a:rPr lang="zh-CN" altLang="en-US" dirty="0"/>
              <a:t>所对应潜在实体列表中实体的热度（</a:t>
            </a:r>
            <a:r>
              <a:rPr lang="en-US" altLang="zh-CN" dirty="0"/>
              <a:t>popularity/commonness</a:t>
            </a:r>
            <a:r>
              <a:rPr lang="zh-CN" altLang="en-US" dirty="0"/>
              <a:t>）</a:t>
            </a:r>
            <a:endParaRPr lang="en-US" altLang="zh-CN" dirty="0"/>
          </a:p>
          <a:p>
            <a:pPr lvl="1"/>
            <a:r>
              <a:rPr lang="zh-CN" altLang="en-US" dirty="0"/>
              <a:t>上下文相似性：</a:t>
            </a:r>
            <a:r>
              <a:rPr lang="en-US" altLang="zh-CN" dirty="0"/>
              <a:t>mention</a:t>
            </a:r>
            <a:r>
              <a:rPr lang="zh-CN" altLang="en-US" dirty="0"/>
              <a:t>所在上下文与知识库中对于</a:t>
            </a:r>
            <a:r>
              <a:rPr lang="en-US" altLang="zh-CN" dirty="0"/>
              <a:t>entity</a:t>
            </a:r>
            <a:r>
              <a:rPr lang="zh-CN" altLang="en-US" dirty="0"/>
              <a:t>的描述之间的相似性</a:t>
            </a:r>
            <a:endParaRPr lang="en-US" altLang="zh-CN" dirty="0"/>
          </a:p>
          <a:p>
            <a:pPr lvl="1"/>
            <a:r>
              <a:rPr lang="zh-CN" altLang="en-US" dirty="0"/>
              <a:t>主题相关性：同一个文档或者段落中出现的实体，往往会共享相同的主题</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51</a:t>
            </a:fld>
            <a:endParaRPr lang="en-US" altLang="zh-CN">
              <a:solidFill>
                <a:srgbClr val="000000"/>
              </a:solidFill>
            </a:endParaRPr>
          </a:p>
        </p:txBody>
      </p:sp>
      <p:graphicFrame>
        <p:nvGraphicFramePr>
          <p:cNvPr id="6" name="内容占位符 4"/>
          <p:cNvGraphicFramePr>
            <a:graphicFrameLocks/>
          </p:cNvGraphicFramePr>
          <p:nvPr>
            <p:extLst>
              <p:ext uri="{D42A27DB-BD31-4B8C-83A1-F6EECF244321}">
                <p14:modId xmlns:p14="http://schemas.microsoft.com/office/powerpoint/2010/main" val="2769051587"/>
              </p:ext>
            </p:extLst>
          </p:nvPr>
        </p:nvGraphicFramePr>
        <p:xfrm>
          <a:off x="1259632" y="1556792"/>
          <a:ext cx="6489193" cy="1988840"/>
        </p:xfrm>
        <a:graphic>
          <a:graphicData uri="http://schemas.openxmlformats.org/drawingml/2006/table">
            <a:tbl>
              <a:tblPr firstRow="1" bandRow="1">
                <a:tableStyleId>{5C22544A-7EE6-4342-B048-85BDC9FD1C3A}</a:tableStyleId>
              </a:tblPr>
              <a:tblGrid>
                <a:gridCol w="1078294">
                  <a:extLst>
                    <a:ext uri="{9D8B030D-6E8A-4147-A177-3AD203B41FA5}">
                      <a16:colId xmlns:a16="http://schemas.microsoft.com/office/drawing/2014/main" val="20000"/>
                    </a:ext>
                  </a:extLst>
                </a:gridCol>
                <a:gridCol w="2142236">
                  <a:extLst>
                    <a:ext uri="{9D8B030D-6E8A-4147-A177-3AD203B41FA5}">
                      <a16:colId xmlns:a16="http://schemas.microsoft.com/office/drawing/2014/main" val="20001"/>
                    </a:ext>
                  </a:extLst>
                </a:gridCol>
                <a:gridCol w="919480">
                  <a:extLst>
                    <a:ext uri="{9D8B030D-6E8A-4147-A177-3AD203B41FA5}">
                      <a16:colId xmlns:a16="http://schemas.microsoft.com/office/drawing/2014/main" val="20002"/>
                    </a:ext>
                  </a:extLst>
                </a:gridCol>
                <a:gridCol w="1109980">
                  <a:extLst>
                    <a:ext uri="{9D8B030D-6E8A-4147-A177-3AD203B41FA5}">
                      <a16:colId xmlns:a16="http://schemas.microsoft.com/office/drawing/2014/main" val="20003"/>
                    </a:ext>
                  </a:extLst>
                </a:gridCol>
                <a:gridCol w="1239203">
                  <a:extLst>
                    <a:ext uri="{9D8B030D-6E8A-4147-A177-3AD203B41FA5}">
                      <a16:colId xmlns:a16="http://schemas.microsoft.com/office/drawing/2014/main" val="20004"/>
                    </a:ext>
                  </a:extLst>
                </a:gridCol>
              </a:tblGrid>
              <a:tr h="397768">
                <a:tc>
                  <a:txBody>
                    <a:bodyPr/>
                    <a:lstStyle/>
                    <a:p>
                      <a:r>
                        <a:rPr lang="en-US" altLang="zh-CN" sz="1800" b="1" i="0" u="none" strike="noStrike" kern="1200" baseline="0" dirty="0">
                          <a:solidFill>
                            <a:schemeClr val="lt1"/>
                          </a:solidFill>
                          <a:latin typeface="Times New Roman" panose="02020603050405020304" pitchFamily="18" charset="0"/>
                          <a:ea typeface="+mn-ea"/>
                          <a:cs typeface="Times New Roman" panose="02020603050405020304" pitchFamily="18" charset="0"/>
                        </a:rPr>
                        <a:t>Name</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lt1"/>
                          </a:solidFill>
                          <a:latin typeface="Times New Roman" panose="02020603050405020304" pitchFamily="18" charset="0"/>
                          <a:ea typeface="+mn-ea"/>
                          <a:cs typeface="Times New Roman" panose="02020603050405020304" pitchFamily="18" charset="0"/>
                        </a:rPr>
                        <a:t>Source</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lt1"/>
                          </a:solidFill>
                          <a:latin typeface="Times New Roman" panose="02020603050405020304" pitchFamily="18" charset="0"/>
                          <a:ea typeface="+mn-ea"/>
                          <a:cs typeface="Times New Roman" panose="02020603050405020304" pitchFamily="18" charset="0"/>
                        </a:rPr>
                        <a:t># types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lt1"/>
                          </a:solidFill>
                          <a:latin typeface="Times New Roman" panose="02020603050405020304" pitchFamily="18" charset="0"/>
                          <a:ea typeface="+mn-ea"/>
                          <a:cs typeface="Times New Roman" panose="02020603050405020304" pitchFamily="18" charset="0"/>
                        </a:rPr>
                        <a:t># entities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lt1"/>
                          </a:solidFill>
                          <a:latin typeface="Times New Roman" panose="02020603050405020304" pitchFamily="18" charset="0"/>
                          <a:ea typeface="+mn-ea"/>
                          <a:cs typeface="Times New Roman" panose="02020603050405020304" pitchFamily="18" charset="0"/>
                        </a:rPr>
                        <a:t>Hierarchy</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97768">
                <a:tc>
                  <a:txBody>
                    <a:bodyPr/>
                    <a:lstStyle/>
                    <a:p>
                      <a:r>
                        <a:rPr lang="en-US" altLang="zh-CN" sz="18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Dbpedia</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Wikipedia </a:t>
                      </a:r>
                      <a:r>
                        <a:rPr lang="en-US" altLang="zh-CN" sz="18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infoboxes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529</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3M</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Tree</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97768">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YAGO2s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Wiki, WordNet,</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350K</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10M</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Tree</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397768">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Freebase</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Miscellaneous</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23K</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dk1"/>
                          </a:solidFill>
                          <a:latin typeface="Times New Roman" panose="02020603050405020304" pitchFamily="18" charset="0"/>
                          <a:ea typeface="+mn-ea"/>
                          <a:cs typeface="Times New Roman" panose="02020603050405020304" pitchFamily="18" charset="0"/>
                        </a:rPr>
                        <a:t>23M</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Flat</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97768">
                <a:tc>
                  <a:txBody>
                    <a:bodyPr/>
                    <a:lstStyle/>
                    <a:p>
                      <a:r>
                        <a:rPr lang="en-US" altLang="zh-CN" sz="1800" b="0" i="0" u="none" strike="noStrike" kern="1200" baseline="0" dirty="0" err="1">
                          <a:solidFill>
                            <a:schemeClr val="dk1"/>
                          </a:solidFill>
                          <a:latin typeface="Times New Roman" panose="02020603050405020304" pitchFamily="18" charset="0"/>
                          <a:ea typeface="+mn-ea"/>
                          <a:cs typeface="Times New Roman" panose="02020603050405020304" pitchFamily="18" charset="0"/>
                        </a:rPr>
                        <a:t>Probase</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Web text</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1" i="0" u="none" strike="noStrike" kern="1200" baseline="0" dirty="0">
                          <a:solidFill>
                            <a:schemeClr val="dk1"/>
                          </a:solidFill>
                          <a:latin typeface="Times New Roman" panose="02020603050405020304" pitchFamily="18" charset="0"/>
                          <a:ea typeface="+mn-ea"/>
                          <a:cs typeface="Times New Roman" panose="02020603050405020304" pitchFamily="18" charset="0"/>
                        </a:rPr>
                        <a:t>2M</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5M</a:t>
                      </a:r>
                      <a:endParaRPr lang="zh-CN" altLang="en-US" dirty="0">
                        <a:latin typeface="Times New Roman" panose="02020603050405020304" pitchFamily="18" charset="0"/>
                        <a:cs typeface="Times New Roman" panose="02020603050405020304" pitchFamily="18" charset="0"/>
                      </a:endParaRPr>
                    </a:p>
                  </a:txBody>
                  <a:tcPr/>
                </a:tc>
                <a:tc>
                  <a:txBody>
                    <a:bodyPr/>
                    <a:lstStyle/>
                    <a:p>
                      <a:r>
                        <a:rPr lang="en-US" altLang="zh-CN" sz="1800" b="0" i="0" u="none" strike="noStrike" kern="1200" baseline="0" dirty="0">
                          <a:solidFill>
                            <a:schemeClr val="dk1"/>
                          </a:solidFill>
                          <a:latin typeface="Times New Roman" panose="02020603050405020304" pitchFamily="18" charset="0"/>
                          <a:ea typeface="+mn-ea"/>
                          <a:cs typeface="Times New Roman" panose="02020603050405020304" pitchFamily="18" charset="0"/>
                        </a:rPr>
                        <a:t>DAG</a:t>
                      </a:r>
                      <a:endParaRPr lang="zh-CN" alt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61910730"/>
      </p:ext>
    </p:extLst>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实体链接算法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文档向量作为实体链接的主要依据之一，对于实体链接的性能有着重要的影响，目前主流的文档向量学习方法普遍没有考虑实体链接的需要，即在学习文档向量的过程中，将文本中的实体与其它单词统一对待，不做区分。</a:t>
                </a:r>
                <a:endParaRPr lang="en-US" altLang="zh-CN" dirty="0"/>
              </a:p>
              <a:p>
                <a:r>
                  <a:rPr lang="zh-CN" altLang="en-US" dirty="0"/>
                  <a:t>上下文感知的文档向量学习</a:t>
                </a:r>
                <a:endParaRPr lang="en-US" altLang="zh-CN" dirty="0"/>
              </a:p>
              <a:p>
                <a:pPr lvl="1"/>
                <a:r>
                  <a:rPr lang="zh-CN" altLang="en-US" dirty="0"/>
                  <a:t>对文档</a:t>
                </a:r>
                <a:r>
                  <a:rPr lang="en-US" altLang="zh-CN" dirty="0"/>
                  <a:t>(</a:t>
                </a:r>
                <a:r>
                  <a:rPr lang="zh-CN" altLang="en-US" dirty="0"/>
                  <a:t>文本段</a:t>
                </a:r>
                <a:r>
                  <a:rPr lang="en-US" altLang="zh-CN" dirty="0"/>
                  <a:t>)</a:t>
                </a:r>
                <a14:m>
                  <m:oMath xmlns:m="http://schemas.openxmlformats.org/officeDocument/2006/math">
                    <m:r>
                      <a:rPr lang="en-US" altLang="zh-CN" i="1">
                        <a:latin typeface="Cambria Math" panose="02040503050406030204" pitchFamily="18" charset="0"/>
                      </a:rPr>
                      <m:t>𝑑</m:t>
                    </m:r>
                  </m:oMath>
                </a14:m>
                <a:r>
                  <a:rPr lang="zh-CN" altLang="en-US" dirty="0"/>
                  <a:t>中词的分布建模：</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𝑑</m:t>
                        </m:r>
                      </m:sub>
                    </m:sSub>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𝑑𝑤</m:t>
                        </m:r>
                      </m:sup>
                    </m:sSup>
                    <m:r>
                      <a:rPr lang="en-US" altLang="zh-CN" i="1">
                        <a:latin typeface="Cambria Math" panose="02040503050406030204" pitchFamily="18" charset="0"/>
                      </a:rPr>
                      <m:t>)</m:t>
                    </m:r>
                  </m:oMath>
                </a14:m>
                <a:r>
                  <a:rPr lang="zh-CN" altLang="en-US" dirty="0"/>
                  <a:t>，去近似实际的分布：</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𝑃</m:t>
                        </m:r>
                      </m:e>
                      <m:sub>
                        <m:r>
                          <a:rPr lang="en-US" altLang="zh-CN" i="1">
                            <a:latin typeface="Cambria Math" panose="02040503050406030204" pitchFamily="18" charset="0"/>
                          </a:rPr>
                          <m:t>𝑑</m:t>
                        </m:r>
                      </m:sub>
                      <m:sup>
                        <m:r>
                          <a:rPr lang="en-US" altLang="zh-CN" i="1">
                            <a:latin typeface="Cambria Math" panose="02040503050406030204" pitchFamily="18" charset="0"/>
                          </a:rPr>
                          <m:t>∗</m:t>
                        </m:r>
                      </m:sup>
                    </m:sSubSup>
                    <m:r>
                      <a:rPr lang="en-US" altLang="zh-CN" i="1">
                        <a:latin typeface="Cambria Math" panose="02040503050406030204" pitchFamily="18" charset="0"/>
                      </a:rPr>
                      <m:t>(</m:t>
                    </m:r>
                    <m:r>
                      <a:rPr lang="en-US" altLang="zh-CN" i="1">
                        <a:latin typeface="Cambria Math" panose="02040503050406030204" pitchFamily="18" charset="0"/>
                      </a:rPr>
                      <m:t>𝑤</m:t>
                    </m:r>
                    <m:r>
                      <a:rPr lang="en-US" altLang="zh-CN" i="1">
                        <a:latin typeface="Cambria Math" panose="02040503050406030204" pitchFamily="18" charset="0"/>
                      </a:rPr>
                      <m:t>)</m:t>
                    </m:r>
                  </m:oMath>
                </a14:m>
                <a:endParaRPr lang="en-US" altLang="zh-CN" dirty="0"/>
              </a:p>
              <a:p>
                <a:pPr lvl="1"/>
                <a:r>
                  <a:rPr lang="zh-CN" altLang="en-US" dirty="0"/>
                  <a:t>同样，对文档</a:t>
                </a:r>
                <a14:m>
                  <m:oMath xmlns:m="http://schemas.openxmlformats.org/officeDocument/2006/math">
                    <m:r>
                      <a:rPr lang="en-US" altLang="zh-CN" i="1">
                        <a:latin typeface="Cambria Math" panose="02040503050406030204" pitchFamily="18" charset="0"/>
                      </a:rPr>
                      <m:t>𝑑</m:t>
                    </m:r>
                  </m:oMath>
                </a14:m>
                <a:r>
                  <a:rPr lang="zh-CN" altLang="en-US" dirty="0"/>
                  <a:t>中提及实体的分布建模：</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𝑑</m:t>
                        </m:r>
                      </m:sub>
                    </m:sSub>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𝑑𝑒</m:t>
                        </m:r>
                      </m:sup>
                    </m:sSup>
                    <m:r>
                      <a:rPr lang="en-US" altLang="zh-CN" i="1">
                        <a:latin typeface="Cambria Math" panose="02040503050406030204" pitchFamily="18" charset="0"/>
                      </a:rPr>
                      <m:t>)</m:t>
                    </m:r>
                  </m:oMath>
                </a14:m>
                <a:r>
                  <a:rPr lang="zh-CN" altLang="en-US" dirty="0"/>
                  <a:t>；对与实体</a:t>
                </a:r>
                <a14:m>
                  <m:oMath xmlns:m="http://schemas.openxmlformats.org/officeDocument/2006/math">
                    <m:r>
                      <a:rPr lang="en-US" altLang="zh-CN" i="1">
                        <a:latin typeface="Cambria Math" panose="02040503050406030204" pitchFamily="18" charset="0"/>
                      </a:rPr>
                      <m:t>𝑒</m:t>
                    </m:r>
                  </m:oMath>
                </a14:m>
                <a:r>
                  <a:rPr lang="zh-CN" altLang="en-US" dirty="0"/>
                  <a:t>共同出现的实体的分布建模：</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𝑒</m:t>
                        </m:r>
                      </m:sub>
                    </m:sSub>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𝜃</m:t>
                        </m:r>
                      </m:e>
                      <m:sup>
                        <m:r>
                          <a:rPr lang="en-US" altLang="zh-CN" i="1">
                            <a:latin typeface="Cambria Math" panose="02040503050406030204" pitchFamily="18" charset="0"/>
                          </a:rPr>
                          <m:t>𝑒𝑒</m:t>
                        </m:r>
                      </m:sup>
                    </m:sSup>
                    <m:r>
                      <a:rPr lang="en-US" altLang="zh-CN" i="1">
                        <a:latin typeface="Cambria Math" panose="02040503050406030204" pitchFamily="18" charset="0"/>
                      </a:rPr>
                      <m:t>)</m:t>
                    </m:r>
                  </m:oMath>
                </a14:m>
                <a:endParaRPr lang="zh-CN" altLang="en-US" dirty="0"/>
              </a:p>
              <a:p>
                <a:endParaRPr lang="zh-CN" altLang="en-US"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686" t="-552" r="-15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52</a:t>
            </a:fld>
            <a:endParaRPr lang="en-US" altLang="zh-CN">
              <a:solidFill>
                <a:srgbClr val="000000"/>
              </a:solidFill>
            </a:endParaRPr>
          </a:p>
        </p:txBody>
      </p:sp>
      <p:grpSp>
        <p:nvGrpSpPr>
          <p:cNvPr id="6" name="组合 5"/>
          <p:cNvGrpSpPr/>
          <p:nvPr/>
        </p:nvGrpSpPr>
        <p:grpSpPr>
          <a:xfrm>
            <a:off x="1016923" y="4059895"/>
            <a:ext cx="7075698" cy="2160120"/>
            <a:chOff x="1259632" y="3284984"/>
            <a:chExt cx="7075698" cy="2160120"/>
          </a:xfrm>
        </p:grpSpPr>
        <mc:AlternateContent xmlns:mc="http://schemas.openxmlformats.org/markup-compatibility/2006" xmlns:a14="http://schemas.microsoft.com/office/drawing/2010/main">
          <mc:Choice Requires="a14">
            <p:sp>
              <p:nvSpPr>
                <p:cNvPr id="7" name="TextBox 6"/>
                <p:cNvSpPr txBox="1"/>
                <p:nvPr/>
              </p:nvSpPr>
              <p:spPr>
                <a:xfrm>
                  <a:off x="1561552" y="3284984"/>
                  <a:ext cx="2506392" cy="592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𝑃</m:t>
                            </m:r>
                          </m:e>
                          <m:sub>
                            <m:r>
                              <a:rPr lang="en-US" altLang="zh-CN" sz="1400" i="1">
                                <a:latin typeface="Cambria Math" panose="02040503050406030204" pitchFamily="18" charset="0"/>
                              </a:rPr>
                              <m:t>𝑑</m:t>
                            </m:r>
                          </m:sub>
                        </m:sSub>
                        <m:r>
                          <a:rPr lang="en-US" altLang="zh-CN" sz="1400" i="1">
                            <a:latin typeface="Cambria Math" panose="02040503050406030204" pitchFamily="18" charset="0"/>
                          </a:rPr>
                          <m:t>(</m:t>
                        </m:r>
                        <m:r>
                          <a:rPr lang="en-US" altLang="zh-CN" sz="1400" i="1">
                            <a:latin typeface="Cambria Math" panose="02040503050406030204" pitchFamily="18" charset="0"/>
                          </a:rPr>
                          <m:t>𝑤</m:t>
                        </m:r>
                        <m:r>
                          <a:rPr lang="en-US" altLang="zh-CN" sz="1400" i="1">
                            <a:latin typeface="Cambria Math" panose="02040503050406030204" pitchFamily="18" charset="0"/>
                          </a:rPr>
                          <m:t>|</m:t>
                        </m:r>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𝑑𝑤</m:t>
                            </m:r>
                          </m:sup>
                        </m:sSup>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func>
                              <m:funcPr>
                                <m:ctrlPr>
                                  <a:rPr lang="en-US" altLang="zh-CN" sz="1400" i="1">
                                    <a:latin typeface="Cambria Math" panose="02040503050406030204" pitchFamily="18" charset="0"/>
                                  </a:rPr>
                                </m:ctrlPr>
                              </m:funcPr>
                              <m:fName>
                                <m:r>
                                  <m:rPr>
                                    <m:sty m:val="p"/>
                                  </m:rPr>
                                  <a:rPr lang="en-US" altLang="zh-CN" sz="1400">
                                    <a:latin typeface="Cambria Math" panose="02040503050406030204" pitchFamily="18" charset="0"/>
                                  </a:rPr>
                                  <m:t>exp</m:t>
                                </m:r>
                              </m:fName>
                              <m:e>
                                <m:d>
                                  <m:dPr>
                                    <m:ctrlPr>
                                      <a:rPr lang="en-US" altLang="zh-CN" sz="1400" i="1">
                                        <a:latin typeface="Cambria Math" panose="02040503050406030204" pitchFamily="18" charset="0"/>
                                      </a:rPr>
                                    </m:ctrlPr>
                                  </m:dPr>
                                  <m:e>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𝑑</m:t>
                                        </m:r>
                                      </m:sub>
                                      <m:sup>
                                        <m:r>
                                          <a:rPr lang="en-US" altLang="zh-CN" sz="1400" i="1">
                                            <a:latin typeface="Cambria Math" panose="02040503050406030204" pitchFamily="18" charset="0"/>
                                          </a:rPr>
                                          <m:t>𝑇</m:t>
                                        </m:r>
                                      </m:sup>
                                    </m:sSubSup>
                                    <m:r>
                                      <a:rPr lang="en-US" altLang="zh-CN" sz="1400" i="1">
                                        <a:latin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𝑤</m:t>
                                        </m:r>
                                      </m:sub>
                                    </m:sSub>
                                  </m:e>
                                </m:d>
                              </m:e>
                            </m:func>
                          </m:num>
                          <m:den>
                            <m:nary>
                              <m:naryPr>
                                <m:chr m:val="∑"/>
                                <m:supHide m:val="on"/>
                                <m:ctrlPr>
                                  <a:rPr lang="en-US" altLang="zh-CN" sz="1400" i="1">
                                    <a:latin typeface="Cambria Math" panose="02040503050406030204" pitchFamily="18" charset="0"/>
                                  </a:rPr>
                                </m:ctrlPr>
                              </m:naryPr>
                              <m:sub>
                                <m:r>
                                  <a:rPr lang="en-US" altLang="zh-CN" sz="1400" i="1">
                                    <a:latin typeface="Cambria Math" panose="02040503050406030204" pitchFamily="18" charset="0"/>
                                  </a:rPr>
                                  <m:t>𝑤</m:t>
                                </m:r>
                                <m:r>
                                  <a:rPr lang="en-US" altLang="zh-CN" sz="1400" i="1">
                                    <a:latin typeface="Cambria Math" panose="02040503050406030204" pitchFamily="18" charset="0"/>
                                  </a:rPr>
                                  <m:t>′</m:t>
                                </m:r>
                              </m:sub>
                              <m:sup/>
                              <m:e>
                                <m:r>
                                  <m:rPr>
                                    <m:sty m:val="p"/>
                                  </m:rPr>
                                  <a:rPr lang="en-US" altLang="zh-CN" sz="1400">
                                    <a:latin typeface="Cambria Math" panose="02040503050406030204" pitchFamily="18" charset="0"/>
                                  </a:rPr>
                                  <m:t>exp</m:t>
                                </m:r>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𝑑</m:t>
                                    </m:r>
                                  </m:sub>
                                  <m:sup>
                                    <m:r>
                                      <a:rPr lang="en-US" altLang="zh-CN" sz="1400" i="1">
                                        <a:latin typeface="Cambria Math" panose="02040503050406030204" pitchFamily="18" charset="0"/>
                                      </a:rPr>
                                      <m:t>𝑇</m:t>
                                    </m:r>
                                  </m:sup>
                                </m:sSubSup>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𝑤</m:t>
                                        </m:r>
                                      </m:e>
                                      <m:sup>
                                        <m:r>
                                          <a:rPr lang="en-US" altLang="zh-CN" sz="1400" i="1">
                                            <a:latin typeface="Cambria Math" panose="02040503050406030204" pitchFamily="18" charset="0"/>
                                          </a:rPr>
                                          <m:t>′</m:t>
                                        </m:r>
                                      </m:sup>
                                    </m:sSup>
                                  </m:sub>
                                </m:sSub>
                                <m:r>
                                  <a:rPr lang="en-US" altLang="zh-CN" sz="1400" i="1">
                                    <a:latin typeface="Cambria Math" panose="02040503050406030204" pitchFamily="18" charset="0"/>
                                  </a:rPr>
                                  <m:t>)</m:t>
                                </m:r>
                              </m:e>
                            </m:nary>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561552" y="3284984"/>
                  <a:ext cx="2506392" cy="592022"/>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301970" y="3485198"/>
                  <a:ext cx="3265061" cy="311817"/>
                </a:xfrm>
                <a:prstGeom prst="rect">
                  <a:avLst/>
                </a:prstGeom>
                <a:noFill/>
              </p:spPr>
              <p:txBody>
                <a:bodyPr wrap="none" rtlCol="0">
                  <a:spAutoFit/>
                </a:bodyPr>
                <a:lstStyle/>
                <a:p>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𝑑𝑤</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𝑑</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𝑤</m:t>
                          </m:r>
                        </m:sub>
                      </m:sSub>
                      <m:r>
                        <a:rPr lang="en-US" altLang="zh-CN" sz="1400" i="1">
                          <a:latin typeface="Cambria Math" panose="02040503050406030204" pitchFamily="18" charset="0"/>
                        </a:rPr>
                        <m:t>}</m:t>
                      </m:r>
                    </m:oMath>
                  </a14:m>
                  <a:r>
                    <a:rPr lang="en-US" altLang="zh-CN" sz="1400" dirty="0"/>
                    <a:t>; </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𝑑𝑒</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𝑑</m:t>
                          </m:r>
                        </m:sub>
                      </m:sSub>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𝑒</m:t>
                          </m:r>
                        </m:sub>
                        <m:sup>
                          <m:r>
                            <a:rPr lang="en-US" altLang="zh-CN" sz="1400" i="1">
                              <a:latin typeface="Cambria Math" panose="02040503050406030204" pitchFamily="18" charset="0"/>
                            </a:rPr>
                            <m:t>′</m:t>
                          </m:r>
                        </m:sup>
                      </m:sSubSup>
                      <m:r>
                        <a:rPr lang="en-US" altLang="zh-CN" sz="1400" i="1">
                          <a:latin typeface="Cambria Math" panose="02040503050406030204" pitchFamily="18" charset="0"/>
                        </a:rPr>
                        <m:t>}</m:t>
                      </m:r>
                    </m:oMath>
                  </a14:m>
                  <a:r>
                    <a:rPr lang="en-US" altLang="zh-CN" sz="1400" dirty="0"/>
                    <a:t>; </a:t>
                  </a:r>
                  <a14:m>
                    <m:oMath xmlns:m="http://schemas.openxmlformats.org/officeDocument/2006/math">
                      <m:sSup>
                        <m:sSupPr>
                          <m:ctrlPr>
                            <a:rPr lang="en-US" altLang="zh-CN" sz="1400" i="1">
                              <a:latin typeface="Cambria Math" panose="02040503050406030204" pitchFamily="18" charset="0"/>
                            </a:rPr>
                          </m:ctrlPr>
                        </m:sSupPr>
                        <m:e>
                          <m:r>
                            <a:rPr lang="en-US" altLang="zh-CN" sz="1400" i="1">
                              <a:latin typeface="Cambria Math" panose="02040503050406030204" pitchFamily="18" charset="0"/>
                            </a:rPr>
                            <m:t>𝜃</m:t>
                          </m:r>
                        </m:e>
                        <m:sup>
                          <m:r>
                            <a:rPr lang="en-US" altLang="zh-CN" sz="1400" i="1">
                              <a:latin typeface="Cambria Math" panose="02040503050406030204" pitchFamily="18" charset="0"/>
                            </a:rPr>
                            <m:t>𝑒𝑒</m:t>
                          </m:r>
                        </m:sup>
                      </m:sSup>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𝑒</m:t>
                          </m:r>
                        </m:sub>
                      </m:sSub>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𝑣</m:t>
                          </m:r>
                        </m:e>
                        <m:sub>
                          <m:r>
                            <a:rPr lang="en-US" altLang="zh-CN" sz="1400" i="1">
                              <a:latin typeface="Cambria Math" panose="02040503050406030204" pitchFamily="18" charset="0"/>
                            </a:rPr>
                            <m:t>𝑒</m:t>
                          </m:r>
                        </m:sub>
                        <m:sup>
                          <m:r>
                            <a:rPr lang="en-US" altLang="zh-CN" sz="1400" i="1">
                              <a:latin typeface="Cambria Math" panose="02040503050406030204" pitchFamily="18" charset="0"/>
                            </a:rPr>
                            <m:t>′</m:t>
                          </m:r>
                        </m:sup>
                      </m:sSubSup>
                      <m:r>
                        <a:rPr lang="en-US" altLang="zh-CN" sz="1400" i="1">
                          <a:latin typeface="Cambria Math" panose="02040503050406030204" pitchFamily="18" charset="0"/>
                        </a:rPr>
                        <m:t>}</m:t>
                      </m:r>
                    </m:oMath>
                  </a14:m>
                  <a:endParaRPr lang="zh-CN" altLang="en-US"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4301970" y="3485198"/>
                  <a:ext cx="3265061" cy="311817"/>
                </a:xfrm>
                <a:prstGeom prst="rect">
                  <a:avLst/>
                </a:prstGeom>
                <a:blipFill rotWithShape="1">
                  <a:blip r:embed="rId4"/>
                  <a:stretch>
                    <a:fillRect t="-1961" b="-176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259632" y="4013509"/>
                  <a:ext cx="7075698" cy="6151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rPr>
                          <m:t>𝐽</m:t>
                        </m:r>
                        <m:r>
                          <a:rPr lang="en-US" altLang="zh-CN" sz="140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i="1">
                                <a:latin typeface="Cambria Math"/>
                              </a:rPr>
                              <m:t>𝜆</m:t>
                            </m:r>
                          </m:e>
                          <m:sub>
                            <m:r>
                              <a:rPr lang="en-US" altLang="zh-CN" sz="1400" i="1">
                                <a:latin typeface="Cambria Math"/>
                              </a:rPr>
                              <m:t>1</m:t>
                            </m:r>
                          </m:sub>
                        </m:sSub>
                        <m:nary>
                          <m:naryPr>
                            <m:chr m:val="∑"/>
                            <m:supHide m:val="on"/>
                            <m:ctrlPr>
                              <a:rPr lang="zh-CN" altLang="zh-CN" sz="1400" i="1">
                                <a:latin typeface="Cambria Math" panose="02040503050406030204" pitchFamily="18" charset="0"/>
                              </a:rPr>
                            </m:ctrlPr>
                          </m:naryPr>
                          <m:sub>
                            <m:r>
                              <a:rPr lang="en-US" altLang="zh-CN" sz="1400" i="1">
                                <a:latin typeface="Cambria Math"/>
                              </a:rPr>
                              <m:t>𝑑</m:t>
                            </m:r>
                          </m:sub>
                          <m:sup/>
                          <m:e>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𝑑</m:t>
                                </m:r>
                              </m:sub>
                            </m:sSub>
                            <m:r>
                              <a:rPr lang="en-US" altLang="zh-CN" sz="1400" i="1">
                                <a:latin typeface="Cambria Math" panose="02040503050406030204" pitchFamily="18" charset="0"/>
                              </a:rPr>
                              <m:t>|</m:t>
                            </m:r>
                            <m:r>
                              <a:rPr lang="en-US" altLang="zh-CN" sz="1400" i="1">
                                <a:latin typeface="Cambria Math"/>
                              </a:rPr>
                              <m:t>𝐻</m:t>
                            </m:r>
                            <m:r>
                              <a:rPr lang="en-US" altLang="zh-CN" sz="1400" i="1">
                                <a:latin typeface="Cambria Math"/>
                              </a:rPr>
                              <m:t>(</m:t>
                            </m:r>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𝑃</m:t>
                                </m:r>
                              </m:e>
                              <m:sub>
                                <m:r>
                                  <a:rPr lang="en-US" altLang="zh-CN" sz="1400" i="1">
                                    <a:latin typeface="Cambria Math" panose="02040503050406030204" pitchFamily="18" charset="0"/>
                                  </a:rPr>
                                  <m:t>𝑑</m:t>
                                </m:r>
                              </m:sub>
                              <m:sup>
                                <m:r>
                                  <a:rPr lang="en-US" altLang="zh-CN" sz="1400" i="1">
                                    <a:latin typeface="Cambria Math" panose="02040503050406030204" pitchFamily="18" charset="0"/>
                                  </a:rPr>
                                  <m:t>∗</m:t>
                                </m:r>
                              </m:sup>
                            </m:sSubSup>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𝑃</m:t>
                                </m:r>
                              </m:e>
                              <m:sub>
                                <m:r>
                                  <a:rPr lang="en-US" altLang="zh-CN" sz="1400" i="1">
                                    <a:latin typeface="Cambria Math"/>
                                  </a:rPr>
                                  <m:t>𝑑</m:t>
                                </m:r>
                              </m:sub>
                            </m:sSub>
                            <m:r>
                              <a:rPr lang="en-US" altLang="zh-CN" sz="1400" i="1">
                                <a:latin typeface="Cambria Math"/>
                              </a:rPr>
                              <m:t>)</m:t>
                            </m:r>
                          </m:e>
                        </m:nary>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𝜆</m:t>
                            </m:r>
                          </m:e>
                          <m:sub>
                            <m:r>
                              <a:rPr lang="en-US" altLang="zh-CN" sz="1400" i="1">
                                <a:latin typeface="Cambria Math"/>
                              </a:rPr>
                              <m:t>2</m:t>
                            </m:r>
                          </m:sub>
                        </m:sSub>
                        <m:nary>
                          <m:naryPr>
                            <m:chr m:val="∑"/>
                            <m:supHide m:val="on"/>
                            <m:ctrlPr>
                              <a:rPr lang="zh-CN" altLang="zh-CN" sz="1400" i="1">
                                <a:latin typeface="Cambria Math" panose="02040503050406030204" pitchFamily="18" charset="0"/>
                              </a:rPr>
                            </m:ctrlPr>
                          </m:naryPr>
                          <m:sub>
                            <m:r>
                              <a:rPr lang="en-US" altLang="zh-CN" sz="1400" i="1">
                                <a:latin typeface="Cambria Math"/>
                              </a:rPr>
                              <m:t>𝑑</m:t>
                            </m:r>
                          </m:sub>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𝐸</m:t>
                                </m:r>
                              </m:e>
                              <m:sub>
                                <m:r>
                                  <a:rPr lang="en-US" altLang="zh-CN" sz="1400" i="1">
                                    <a:latin typeface="Cambria Math"/>
                                  </a:rPr>
                                  <m:t>𝑑</m:t>
                                </m:r>
                              </m:sub>
                            </m:sSub>
                            <m:r>
                              <a:rPr lang="en-US" altLang="zh-CN" sz="1400" i="1">
                                <a:latin typeface="Cambria Math" panose="02040503050406030204" pitchFamily="18" charset="0"/>
                              </a:rPr>
                              <m:t>|</m:t>
                            </m:r>
                            <m:r>
                              <a:rPr lang="en-US" altLang="zh-CN" sz="1400" i="1">
                                <a:latin typeface="Cambria Math"/>
                              </a:rPr>
                              <m:t>𝐻</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𝑄</m:t>
                                    </m:r>
                                  </m:e>
                                  <m:sub>
                                    <m:r>
                                      <a:rPr lang="en-US" altLang="zh-CN" sz="1400" i="1">
                                        <a:latin typeface="Cambria Math"/>
                                      </a:rPr>
                                      <m:t>𝑑</m:t>
                                    </m:r>
                                  </m:sub>
                                  <m:sup>
                                    <m:r>
                                      <a:rPr lang="en-US" altLang="zh-CN" sz="1400" i="1">
                                        <a:latin typeface="Cambria Math"/>
                                      </a:rPr>
                                      <m:t>∗</m:t>
                                    </m:r>
                                  </m:sup>
                                </m:sSubSup>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𝑄</m:t>
                                    </m:r>
                                  </m:e>
                                  <m:sub>
                                    <m:r>
                                      <a:rPr lang="en-US" altLang="zh-CN" sz="1400" i="1">
                                        <a:latin typeface="Cambria Math"/>
                                      </a:rPr>
                                      <m:t>𝑑</m:t>
                                    </m:r>
                                  </m:sub>
                                </m:sSub>
                              </m:e>
                            </m:d>
                          </m:e>
                        </m:nary>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𝜆</m:t>
                            </m:r>
                          </m:e>
                          <m:sub>
                            <m:r>
                              <a:rPr lang="en-US" altLang="zh-CN" sz="1400" i="1">
                                <a:latin typeface="Cambria Math"/>
                              </a:rPr>
                              <m:t>3</m:t>
                            </m:r>
                          </m:sub>
                        </m:sSub>
                        <m:nary>
                          <m:naryPr>
                            <m:chr m:val="∑"/>
                            <m:supHide m:val="on"/>
                            <m:ctrlPr>
                              <a:rPr lang="zh-CN" altLang="zh-CN" sz="1400" i="1">
                                <a:latin typeface="Cambria Math" panose="02040503050406030204" pitchFamily="18" charset="0"/>
                              </a:rPr>
                            </m:ctrlPr>
                          </m:naryPr>
                          <m:sub>
                            <m:r>
                              <a:rPr lang="en-US" altLang="zh-CN" sz="1400" i="1">
                                <a:latin typeface="Cambria Math"/>
                              </a:rPr>
                              <m:t>𝑒</m:t>
                            </m:r>
                          </m:sub>
                          <m:sup/>
                          <m:e>
                            <m:sSub>
                              <m:sSubPr>
                                <m:ctrlPr>
                                  <a:rPr lang="zh-CN" altLang="zh-CN" sz="1400" i="1">
                                    <a:latin typeface="Cambria Math" panose="02040503050406030204" pitchFamily="18" charset="0"/>
                                  </a:rPr>
                                </m:ctrlPr>
                              </m:sSubPr>
                              <m:e>
                                <m:r>
                                  <a:rPr lang="en-US" altLang="zh-CN" sz="1400" i="1">
                                    <a:latin typeface="Cambria Math" panose="02040503050406030204" pitchFamily="18" charset="0"/>
                                  </a:rPr>
                                  <m:t>|</m:t>
                                </m:r>
                                <m:r>
                                  <a:rPr lang="en-US" altLang="zh-CN" sz="1400" i="1">
                                    <a:latin typeface="Cambria Math" panose="02040503050406030204" pitchFamily="18" charset="0"/>
                                  </a:rPr>
                                  <m:t>𝐸</m:t>
                                </m:r>
                              </m:e>
                              <m:sub>
                                <m:r>
                                  <a:rPr lang="en-US" altLang="zh-CN" sz="1400" i="1">
                                    <a:latin typeface="Cambria Math"/>
                                  </a:rPr>
                                  <m:t>𝑒</m:t>
                                </m:r>
                              </m:sub>
                            </m:sSub>
                            <m:r>
                              <a:rPr lang="en-US" altLang="zh-CN" sz="1400" i="1">
                                <a:latin typeface="Cambria Math" panose="02040503050406030204" pitchFamily="18" charset="0"/>
                              </a:rPr>
                              <m:t>|</m:t>
                            </m:r>
                            <m:r>
                              <a:rPr lang="en-US" altLang="zh-CN" sz="1400" i="1">
                                <a:latin typeface="Cambria Math"/>
                              </a:rPr>
                              <m:t>𝐻</m:t>
                            </m:r>
                            <m:d>
                              <m:dPr>
                                <m:ctrlPr>
                                  <a:rPr lang="zh-CN" altLang="zh-CN" sz="1400" i="1">
                                    <a:latin typeface="Cambria Math" panose="02040503050406030204" pitchFamily="18" charset="0"/>
                                  </a:rPr>
                                </m:ctrlPr>
                              </m:dPr>
                              <m:e>
                                <m:sSubSup>
                                  <m:sSubSupPr>
                                    <m:ctrlPr>
                                      <a:rPr lang="zh-CN" altLang="zh-CN" sz="1400" i="1">
                                        <a:latin typeface="Cambria Math" panose="02040503050406030204" pitchFamily="18" charset="0"/>
                                      </a:rPr>
                                    </m:ctrlPr>
                                  </m:sSubSupPr>
                                  <m:e>
                                    <m:r>
                                      <a:rPr lang="en-US" altLang="zh-CN" sz="1400" i="1">
                                        <a:latin typeface="Cambria Math"/>
                                      </a:rPr>
                                      <m:t>𝑅</m:t>
                                    </m:r>
                                  </m:e>
                                  <m:sub>
                                    <m:r>
                                      <a:rPr lang="en-US" altLang="zh-CN" sz="1400" i="1">
                                        <a:latin typeface="Cambria Math"/>
                                      </a:rPr>
                                      <m:t>𝑒</m:t>
                                    </m:r>
                                  </m:sub>
                                  <m:sup>
                                    <m:r>
                                      <a:rPr lang="en-US" altLang="zh-CN" sz="1400" i="1">
                                        <a:latin typeface="Cambria Math"/>
                                      </a:rPr>
                                      <m:t>∗</m:t>
                                    </m:r>
                                  </m:sup>
                                </m:sSubSup>
                                <m:r>
                                  <a:rPr lang="en-US" altLang="zh-CN" sz="1400" i="1">
                                    <a:latin typeface="Cambria Math"/>
                                  </a:rPr>
                                  <m:t>,</m:t>
                                </m:r>
                                <m:sSub>
                                  <m:sSubPr>
                                    <m:ctrlPr>
                                      <a:rPr lang="zh-CN" altLang="zh-CN" sz="1400" i="1">
                                        <a:latin typeface="Cambria Math" panose="02040503050406030204" pitchFamily="18" charset="0"/>
                                      </a:rPr>
                                    </m:ctrlPr>
                                  </m:sSubPr>
                                  <m:e>
                                    <m:r>
                                      <a:rPr lang="en-US" altLang="zh-CN" sz="1400" i="1">
                                        <a:latin typeface="Cambria Math"/>
                                      </a:rPr>
                                      <m:t>𝑅</m:t>
                                    </m:r>
                                  </m:e>
                                  <m:sub>
                                    <m:r>
                                      <a:rPr lang="en-US" altLang="zh-CN" sz="1400" i="1">
                                        <a:latin typeface="Cambria Math"/>
                                      </a:rPr>
                                      <m:t>𝑒</m:t>
                                    </m:r>
                                  </m:sub>
                                </m:sSub>
                              </m:e>
                            </m:d>
                          </m:e>
                        </m:nary>
                        <m:r>
                          <a:rPr lang="en-US" altLang="zh-CN" sz="1400">
                            <a:latin typeface="Cambria Math"/>
                          </a:rPr>
                          <m:t>+</m:t>
                        </m:r>
                        <m:r>
                          <m:rPr>
                            <m:sty m:val="p"/>
                          </m:rPr>
                          <a:rPr lang="en-US" altLang="zh-CN" sz="1400">
                            <a:latin typeface="Cambria Math"/>
                          </a:rPr>
                          <m:t>γ</m:t>
                        </m:r>
                        <m:r>
                          <a:rPr lang="en-US" altLang="zh-CN" sz="1400">
                            <a:latin typeface="Cambria Math"/>
                          </a:rPr>
                          <m:t>⋅</m:t>
                        </m:r>
                        <m:sSubSup>
                          <m:sSubSupPr>
                            <m:ctrlPr>
                              <a:rPr lang="zh-CN" altLang="zh-CN" sz="1400" i="1">
                                <a:latin typeface="Cambria Math" panose="02040503050406030204" pitchFamily="18" charset="0"/>
                              </a:rPr>
                            </m:ctrlPr>
                          </m:sSubSupPr>
                          <m:e>
                            <m:d>
                              <m:dPr>
                                <m:begChr m:val="‖"/>
                                <m:endChr m:val="‖"/>
                                <m:ctrlPr>
                                  <a:rPr lang="zh-CN" altLang="zh-CN" sz="1400" i="1">
                                    <a:latin typeface="Cambria Math" panose="02040503050406030204" pitchFamily="18" charset="0"/>
                                  </a:rPr>
                                </m:ctrlPr>
                              </m:dPr>
                              <m:e>
                                <m:r>
                                  <m:rPr>
                                    <m:sty m:val="p"/>
                                  </m:rPr>
                                  <a:rPr lang="en-US" altLang="zh-CN" sz="1400">
                                    <a:latin typeface="Cambria Math"/>
                                  </a:rPr>
                                  <m:t>Ω</m:t>
                                </m:r>
                              </m:e>
                            </m:d>
                          </m:e>
                          <m:sub>
                            <m:r>
                              <a:rPr lang="en-US" altLang="zh-CN" sz="1400">
                                <a:latin typeface="Cambria Math"/>
                              </a:rPr>
                              <m:t>2</m:t>
                            </m:r>
                          </m:sub>
                          <m:sup>
                            <m:r>
                              <a:rPr lang="en-US" altLang="zh-CN" sz="1400">
                                <a:latin typeface="Cambria Math"/>
                              </a:rPr>
                              <m:t>2</m:t>
                            </m:r>
                          </m:sup>
                        </m:sSubSup>
                      </m:oMath>
                    </m:oMathPara>
                  </a14:m>
                  <a:endParaRPr lang="zh-CN" alt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1259632" y="4013509"/>
                  <a:ext cx="7075698" cy="615168"/>
                </a:xfrm>
                <a:prstGeom prst="rect">
                  <a:avLst/>
                </a:prstGeom>
                <a:blipFill rotWithShape="1">
                  <a:blip r:embed="rId5"/>
                  <a:stretch>
                    <a:fillRect t="-115842" b="-1663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248145" y="4797152"/>
                  <a:ext cx="1599156" cy="276999"/>
                </a:xfrm>
                <a:prstGeom prst="rect">
                  <a:avLst/>
                </a:prstGeom>
                <a:noFill/>
              </p:spPr>
              <p:txBody>
                <a:bodyPr wrap="none" rtlCol="0">
                  <a:spAutoFit/>
                </a:bodyPr>
                <a:lstStyle/>
                <a:p>
                  <a:r>
                    <a:rPr lang="en-US" altLang="zh-CN" sz="1200" dirty="0"/>
                    <a:t>s.t. </a:t>
                  </a:r>
                  <a14:m>
                    <m:oMath xmlns:m="http://schemas.openxmlformats.org/officeDocument/2006/math">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𝜆</m:t>
                          </m:r>
                        </m:e>
                        <m:sub>
                          <m:r>
                            <a:rPr lang="en-US" altLang="zh-CN" sz="1200" i="1">
                              <a:latin typeface="Cambria Math" panose="02040503050406030204" pitchFamily="18" charset="0"/>
                            </a:rPr>
                            <m:t>1</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𝜆</m:t>
                          </m:r>
                        </m:e>
                        <m:sub>
                          <m:r>
                            <a:rPr lang="en-US" altLang="zh-CN" sz="1200" i="1">
                              <a:latin typeface="Cambria Math" panose="02040503050406030204" pitchFamily="18" charset="0"/>
                            </a:rPr>
                            <m:t>2</m:t>
                          </m:r>
                        </m:sub>
                      </m:sSub>
                      <m:r>
                        <a:rPr lang="en-US" altLang="zh-CN" sz="1200" i="1">
                          <a:latin typeface="Cambria Math" panose="02040503050406030204" pitchFamily="18" charset="0"/>
                        </a:rPr>
                        <m:t>+</m:t>
                      </m:r>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𝜆</m:t>
                          </m:r>
                        </m:e>
                        <m:sub>
                          <m:r>
                            <a:rPr lang="en-US" altLang="zh-CN" sz="1200" i="1">
                              <a:latin typeface="Cambria Math" panose="02040503050406030204" pitchFamily="18" charset="0"/>
                            </a:rPr>
                            <m:t>3</m:t>
                          </m:r>
                        </m:sub>
                      </m:sSub>
                      <m:r>
                        <a:rPr lang="en-US" altLang="zh-CN" sz="1200" i="1">
                          <a:latin typeface="Cambria Math" panose="02040503050406030204" pitchFamily="18" charset="0"/>
                        </a:rPr>
                        <m:t>=1</m:t>
                      </m:r>
                    </m:oMath>
                  </a14:m>
                  <a:endParaRPr lang="zh-CN" altLang="en-US" sz="1200" dirty="0"/>
                </a:p>
              </p:txBody>
            </p:sp>
          </mc:Choice>
          <mc:Fallback xmlns="">
            <p:sp>
              <p:nvSpPr>
                <p:cNvPr id="7" name="TextBox 6"/>
                <p:cNvSpPr txBox="1">
                  <a:spLocks noRot="1" noChangeAspect="1" noMove="1" noResize="1" noEditPoints="1" noAdjustHandles="1" noChangeArrowheads="1" noChangeShapeType="1" noTextEdit="1"/>
                </p:cNvSpPr>
                <p:nvPr/>
              </p:nvSpPr>
              <p:spPr>
                <a:xfrm>
                  <a:off x="3248145" y="4797152"/>
                  <a:ext cx="1599156" cy="276999"/>
                </a:xfrm>
                <a:prstGeom prst="rect">
                  <a:avLst/>
                </a:prstGeom>
                <a:blipFill rotWithShape="1">
                  <a:blip r:embed="rId6"/>
                  <a:stretch>
                    <a:fillRect l="-382" b="-15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228227" y="5168105"/>
                  <a:ext cx="2555892" cy="276999"/>
                </a:xfrm>
                <a:prstGeom prst="rect">
                  <a:avLst/>
                </a:prstGeom>
                <a:noFill/>
              </p:spPr>
              <p:txBody>
                <a:bodyPr wrap="none" rtlCol="0">
                  <a:spAutoFit/>
                </a:bodyPr>
                <a:lstStyle/>
                <a:p>
                  <a14:m>
                    <m:oMath xmlns:m="http://schemas.openxmlformats.org/officeDocument/2006/math">
                      <m:d>
                        <m:dPr>
                          <m:begChr m:val="|"/>
                          <m:endChr m:val="|"/>
                          <m:ctrlPr>
                            <a:rPr lang="en-US" altLang="zh-CN" sz="1200" i="1">
                              <a:latin typeface="Cambria Math" panose="02040503050406030204" pitchFamily="18" charset="0"/>
                            </a:rPr>
                          </m:ctrlPr>
                        </m:d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𝑊</m:t>
                              </m:r>
                            </m:e>
                            <m:sub>
                              <m:r>
                                <a:rPr lang="en-US" altLang="zh-CN" sz="1200" i="1">
                                  <a:latin typeface="Cambria Math" panose="02040503050406030204" pitchFamily="18" charset="0"/>
                                </a:rPr>
                                <m:t>𝑑</m:t>
                              </m:r>
                            </m:sub>
                          </m:sSub>
                        </m:e>
                      </m:d>
                    </m:oMath>
                  </a14:m>
                  <a:r>
                    <a:rPr lang="en-US" altLang="zh-CN" sz="1200" dirty="0"/>
                    <a:t>: </a:t>
                  </a:r>
                  <a:r>
                    <a:rPr lang="zh-CN" altLang="en-US" sz="1200" dirty="0"/>
                    <a:t>文档（文本段）</a:t>
                  </a:r>
                  <a14:m>
                    <m:oMath xmlns:m="http://schemas.openxmlformats.org/officeDocument/2006/math">
                      <m:r>
                        <a:rPr lang="en-US" altLang="zh-CN" sz="1200" i="1">
                          <a:latin typeface="Cambria Math" panose="02040503050406030204" pitchFamily="18" charset="0"/>
                        </a:rPr>
                        <m:t>𝑑</m:t>
                      </m:r>
                    </m:oMath>
                  </a14:m>
                  <a:r>
                    <a:rPr lang="zh-CN" altLang="en-US" sz="1200" dirty="0"/>
                    <a:t>中的总词数</a:t>
                  </a:r>
                </a:p>
              </p:txBody>
            </p:sp>
          </mc:Choice>
          <mc:Fallback xmlns="">
            <p:sp>
              <p:nvSpPr>
                <p:cNvPr id="8" name="TextBox 7"/>
                <p:cNvSpPr txBox="1">
                  <a:spLocks noRot="1" noChangeAspect="1" noMove="1" noResize="1" noEditPoints="1" noAdjustHandles="1" noChangeArrowheads="1" noChangeShapeType="1" noTextEdit="1"/>
                </p:cNvSpPr>
                <p:nvPr/>
              </p:nvSpPr>
              <p:spPr>
                <a:xfrm>
                  <a:off x="3228227" y="5168105"/>
                  <a:ext cx="2555892" cy="276999"/>
                </a:xfrm>
                <a:prstGeom prst="rect">
                  <a:avLst/>
                </a:prstGeom>
                <a:blipFill rotWithShape="1">
                  <a:blip r:embed="rId7"/>
                  <a:stretch>
                    <a:fillRect b="-1777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5216791"/>
      </p:ext>
    </p:extLst>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实体链接算法</a:t>
            </a:r>
          </a:p>
        </p:txBody>
      </p:sp>
      <p:sp>
        <p:nvSpPr>
          <p:cNvPr id="3" name="内容占位符 2"/>
          <p:cNvSpPr>
            <a:spLocks noGrp="1"/>
          </p:cNvSpPr>
          <p:nvPr>
            <p:ph idx="1"/>
          </p:nvPr>
        </p:nvSpPr>
        <p:spPr/>
        <p:txBody>
          <a:bodyPr/>
          <a:lstStyle/>
          <a:p>
            <a:r>
              <a:rPr lang="zh-CN" altLang="en-US" dirty="0"/>
              <a:t>将学习得到的文档向量用于文本聚类与分类</a:t>
            </a:r>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53</a:t>
            </a:fld>
            <a:endParaRPr lang="en-US" altLang="zh-CN">
              <a:solidFill>
                <a:srgbClr val="000000"/>
              </a:solidFill>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4633442"/>
            <a:ext cx="4151796"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1904" y="4647828"/>
            <a:ext cx="4120851" cy="18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1524191" y="4294888"/>
            <a:ext cx="1832553" cy="338554"/>
          </a:xfrm>
          <a:prstGeom prst="rect">
            <a:avLst/>
          </a:prstGeom>
        </p:spPr>
        <p:txBody>
          <a:bodyPr wrap="none">
            <a:spAutoFit/>
          </a:bodyPr>
          <a:lstStyle/>
          <a:p>
            <a:r>
              <a:rPr lang="zh-CN" altLang="en-US" sz="1600" b="1" dirty="0">
                <a:solidFill>
                  <a:srgbClr val="C00000"/>
                </a:solidFill>
              </a:rPr>
              <a:t>文本聚类</a:t>
            </a:r>
            <a:r>
              <a:rPr lang="zh-CN" altLang="en-US" sz="1600" dirty="0"/>
              <a:t>上的结果</a:t>
            </a:r>
          </a:p>
        </p:txBody>
      </p:sp>
      <p:sp>
        <p:nvSpPr>
          <p:cNvPr id="9" name="矩形 8"/>
          <p:cNvSpPr/>
          <p:nvPr/>
        </p:nvSpPr>
        <p:spPr>
          <a:xfrm>
            <a:off x="5833892" y="4309274"/>
            <a:ext cx="1832553" cy="338554"/>
          </a:xfrm>
          <a:prstGeom prst="rect">
            <a:avLst/>
          </a:prstGeom>
        </p:spPr>
        <p:txBody>
          <a:bodyPr wrap="none">
            <a:spAutoFit/>
          </a:bodyPr>
          <a:lstStyle/>
          <a:p>
            <a:r>
              <a:rPr lang="zh-CN" altLang="en-US" sz="1600" b="1" dirty="0">
                <a:solidFill>
                  <a:srgbClr val="C00000"/>
                </a:solidFill>
              </a:rPr>
              <a:t>文本分类</a:t>
            </a:r>
            <a:r>
              <a:rPr lang="zh-CN" altLang="en-US" sz="1600" dirty="0"/>
              <a:t>上的结果</a:t>
            </a:r>
          </a:p>
        </p:txBody>
      </p:sp>
      <p:grpSp>
        <p:nvGrpSpPr>
          <p:cNvPr id="10" name="组合 9"/>
          <p:cNvGrpSpPr/>
          <p:nvPr/>
        </p:nvGrpSpPr>
        <p:grpSpPr>
          <a:xfrm>
            <a:off x="804110" y="1407268"/>
            <a:ext cx="7502980" cy="2808512"/>
            <a:chOff x="1342976" y="1717243"/>
            <a:chExt cx="7502980" cy="2808512"/>
          </a:xfrm>
        </p:grpSpPr>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2976" y="1933824"/>
              <a:ext cx="5976664" cy="2519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组合 11"/>
            <p:cNvGrpSpPr/>
            <p:nvPr/>
          </p:nvGrpSpPr>
          <p:grpSpPr>
            <a:xfrm>
              <a:off x="7349456" y="1717243"/>
              <a:ext cx="1496500" cy="2808512"/>
              <a:chOff x="6876256" y="1629420"/>
              <a:chExt cx="1764753" cy="3311948"/>
            </a:xfrm>
          </p:grpSpPr>
          <p:pic>
            <p:nvPicPr>
              <p:cNvPr id="13"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r="52618"/>
              <a:stretch/>
            </p:blipFill>
            <p:spPr bwMode="auto">
              <a:xfrm>
                <a:off x="6948264" y="1629420"/>
                <a:ext cx="1692745" cy="1655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52618"/>
              <a:stretch/>
            </p:blipFill>
            <p:spPr bwMode="auto">
              <a:xfrm>
                <a:off x="6876256" y="3285928"/>
                <a:ext cx="1692745" cy="1655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Tree>
    <p:extLst>
      <p:ext uri="{BB962C8B-B14F-4D97-AF65-F5344CB8AC3E}">
        <p14:creationId xmlns:p14="http://schemas.microsoft.com/office/powerpoint/2010/main" val="545800242"/>
      </p:ext>
    </p:extLst>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实体链接算法</a:t>
            </a:r>
          </a:p>
        </p:txBody>
      </p:sp>
      <p:sp>
        <p:nvSpPr>
          <p:cNvPr id="3" name="内容占位符 2"/>
          <p:cNvSpPr>
            <a:spLocks noGrp="1"/>
          </p:cNvSpPr>
          <p:nvPr>
            <p:ph idx="1"/>
          </p:nvPr>
        </p:nvSpPr>
        <p:spPr/>
        <p:txBody>
          <a:bodyPr/>
          <a:lstStyle/>
          <a:p>
            <a:r>
              <a:rPr lang="zh-CN" altLang="en-US" dirty="0"/>
              <a:t>将学习得到的文档向量用于实体链接，是目前在</a:t>
            </a:r>
            <a:r>
              <a:rPr lang="en-US" altLang="zh-CN" dirty="0"/>
              <a:t>TAC-</a:t>
            </a:r>
            <a:r>
              <a:rPr lang="en-US" altLang="zh-CN" dirty="0" err="1"/>
              <a:t>KBP</a:t>
            </a:r>
            <a:r>
              <a:rPr lang="zh-CN" altLang="en-US" dirty="0"/>
              <a:t>数据集上最好的实体链接系统。</a:t>
            </a:r>
          </a:p>
          <a:p>
            <a:endParaRPr lang="zh-CN" altLang="en-US"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54</a:t>
            </a:fld>
            <a:endParaRPr lang="en-US" altLang="zh-CN">
              <a:solidFill>
                <a:srgbClr val="00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060848"/>
            <a:ext cx="3793970" cy="370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1" y="3429000"/>
            <a:ext cx="3962101"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779337"/>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640"/>
            <a:ext cx="8532812" cy="576064"/>
          </a:xfrm>
        </p:spPr>
        <p:txBody>
          <a:bodyPr/>
          <a:lstStyle/>
          <a:p>
            <a:r>
              <a:rPr lang="zh-CN" altLang="en-US" sz="2800" dirty="0"/>
              <a:t>基于</a:t>
            </a:r>
            <a:r>
              <a:rPr lang="en-US" altLang="zh-CN" sz="2800" dirty="0" err="1"/>
              <a:t>RL</a:t>
            </a:r>
            <a:r>
              <a:rPr lang="zh-CN" altLang="en-US" sz="2800" dirty="0"/>
              <a:t>与动态上下文增强的实体链接系统（</a:t>
            </a:r>
            <a:r>
              <a:rPr lang="en-US" altLang="zh-CN" sz="2800" dirty="0"/>
              <a:t>1</a:t>
            </a:r>
            <a:r>
              <a:rPr lang="zh-CN" altLang="en-US" sz="2800" dirty="0"/>
              <a:t>）</a:t>
            </a:r>
          </a:p>
        </p:txBody>
      </p:sp>
      <p:sp>
        <p:nvSpPr>
          <p:cNvPr id="3" name="内容占位符 2"/>
          <p:cNvSpPr>
            <a:spLocks noGrp="1"/>
          </p:cNvSpPr>
          <p:nvPr>
            <p:ph idx="1"/>
          </p:nvPr>
        </p:nvSpPr>
        <p:spPr>
          <a:xfrm>
            <a:off x="566738" y="931026"/>
            <a:ext cx="4941366" cy="5522310"/>
          </a:xfrm>
        </p:spPr>
        <p:txBody>
          <a:bodyPr/>
          <a:lstStyle/>
          <a:p>
            <a:r>
              <a:rPr lang="zh-CN" altLang="en-US" dirty="0"/>
              <a:t>在实体链接消歧过程中，动态计算的上下文相似度是实体消除歧义的重要依据。</a:t>
            </a:r>
            <a:r>
              <a:rPr lang="zh-CN" altLang="en-US" sz="2000" dirty="0"/>
              <a:t>但</a:t>
            </a:r>
            <a:r>
              <a:rPr lang="zh-CN" altLang="en-US" dirty="0"/>
              <a:t>在</a:t>
            </a:r>
            <a:r>
              <a:rPr lang="zh-CN" altLang="en-US" sz="2000" dirty="0"/>
              <a:t>上下文不</a:t>
            </a:r>
            <a:r>
              <a:rPr lang="zh-CN" altLang="en-US" dirty="0"/>
              <a:t>丰富（短文本）的情况下，该信息往往不能有效利用。</a:t>
            </a:r>
            <a:endParaRPr lang="en-US" altLang="zh-CN" dirty="0"/>
          </a:p>
          <a:p>
            <a:r>
              <a:rPr lang="zh-CN" altLang="en-US" sz="2000" dirty="0"/>
              <a:t>针对上述问题，我们提出了</a:t>
            </a:r>
            <a:r>
              <a:rPr lang="en-US" altLang="zh-CN" sz="2000" dirty="0" err="1"/>
              <a:t>DCA-RL</a:t>
            </a:r>
            <a:r>
              <a:rPr lang="en-US" altLang="zh-CN" sz="2000" dirty="0"/>
              <a:t> (</a:t>
            </a:r>
            <a:r>
              <a:rPr lang="en-US" altLang="zh-CN" sz="2000" i="1" dirty="0"/>
              <a:t>Dynamic Context Augmentation - Reinforcement Learning</a:t>
            </a:r>
            <a:r>
              <a:rPr lang="en-US" altLang="zh-CN" dirty="0"/>
              <a:t>) </a:t>
            </a:r>
            <a:r>
              <a:rPr lang="zh-CN" altLang="en-US" dirty="0"/>
              <a:t>框架</a:t>
            </a:r>
            <a:endParaRPr lang="en-US" altLang="zh-CN" dirty="0"/>
          </a:p>
          <a:p>
            <a:pPr lvl="1"/>
            <a:endParaRPr lang="en-US" sz="1800" dirty="0"/>
          </a:p>
          <a:p>
            <a:endParaRPr lang="en-US" sz="2000" dirty="0"/>
          </a:p>
          <a:p>
            <a:endParaRPr 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0112" y="1124744"/>
            <a:ext cx="3205202" cy="4372949"/>
          </a:xfrm>
          <a:prstGeom prst="rect">
            <a:avLst/>
          </a:prstGeom>
        </p:spPr>
      </p:pic>
      <p:sp>
        <p:nvSpPr>
          <p:cNvPr id="6" name="矩形 5"/>
          <p:cNvSpPr/>
          <p:nvPr/>
        </p:nvSpPr>
        <p:spPr>
          <a:xfrm>
            <a:off x="6648368" y="5589240"/>
            <a:ext cx="1068690" cy="369332"/>
          </a:xfrm>
          <a:prstGeom prst="rect">
            <a:avLst/>
          </a:prstGeom>
        </p:spPr>
        <p:txBody>
          <a:bodyPr wrap="none">
            <a:spAutoFit/>
          </a:bodyPr>
          <a:lstStyle/>
          <a:p>
            <a:r>
              <a:rPr lang="en-US" altLang="zh-CN" dirty="0" err="1"/>
              <a:t>DCA-RL</a:t>
            </a:r>
            <a:endParaRPr lang="zh-CN" altLang="en-US" dirty="0"/>
          </a:p>
        </p:txBody>
      </p:sp>
    </p:spTree>
    <p:extLst>
      <p:ext uri="{BB962C8B-B14F-4D97-AF65-F5344CB8AC3E}">
        <p14:creationId xmlns:p14="http://schemas.microsoft.com/office/powerpoint/2010/main" val="786722487"/>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p:txBody>
          <a:bodyPr/>
          <a:lstStyle/>
          <a:p>
            <a:r>
              <a:rPr lang="en-US" altLang="zh-CN" sz="2000" dirty="0"/>
              <a:t>DCA-RL</a:t>
            </a:r>
            <a:r>
              <a:rPr lang="zh-CN" altLang="en-US" sz="2000" dirty="0"/>
              <a:t>框架</a:t>
            </a:r>
            <a:endParaRPr lang="en-US" sz="1800" dirty="0"/>
          </a:p>
          <a:p>
            <a:endParaRPr lang="en-US" dirty="0"/>
          </a:p>
        </p:txBody>
      </p:sp>
      <p:sp>
        <p:nvSpPr>
          <p:cNvPr id="7" name="内容占位符 6"/>
          <p:cNvSpPr>
            <a:spLocks noGrp="1"/>
          </p:cNvSpPr>
          <p:nvPr>
            <p:ph sz="half" idx="2"/>
          </p:nvPr>
        </p:nvSpPr>
        <p:spPr/>
        <p:txBody>
          <a:bodyPr/>
          <a:lstStyle/>
          <a:p>
            <a:r>
              <a:rPr lang="en-US" altLang="zh-CN" dirty="0"/>
              <a:t>Agent</a:t>
            </a:r>
            <a:r>
              <a:rPr lang="zh-CN" altLang="en-US" dirty="0"/>
              <a:t>模型</a:t>
            </a:r>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1485940"/>
            <a:ext cx="2892343" cy="5047784"/>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485940"/>
            <a:ext cx="3119234" cy="4895388"/>
          </a:xfrm>
          <a:prstGeom prst="rect">
            <a:avLst/>
          </a:prstGeom>
        </p:spPr>
      </p:pic>
      <p:sp>
        <p:nvSpPr>
          <p:cNvPr id="10" name="标题 1"/>
          <p:cNvSpPr>
            <a:spLocks noGrp="1"/>
          </p:cNvSpPr>
          <p:nvPr>
            <p:ph type="title"/>
          </p:nvPr>
        </p:nvSpPr>
        <p:spPr>
          <a:xfrm>
            <a:off x="611188" y="188640"/>
            <a:ext cx="8532812" cy="576064"/>
          </a:xfrm>
        </p:spPr>
        <p:txBody>
          <a:bodyPr/>
          <a:lstStyle/>
          <a:p>
            <a:r>
              <a:rPr lang="zh-CN" altLang="en-US" sz="2800" dirty="0"/>
              <a:t>基于</a:t>
            </a:r>
            <a:r>
              <a:rPr lang="en-US" altLang="zh-CN" sz="2800" dirty="0" err="1"/>
              <a:t>RL</a:t>
            </a:r>
            <a:r>
              <a:rPr lang="zh-CN" altLang="en-US" sz="2800" dirty="0"/>
              <a:t>与动态上下文增强的实体链接系统（</a:t>
            </a:r>
            <a:r>
              <a:rPr lang="en-US" altLang="zh-CN" sz="2800" dirty="0"/>
              <a:t>2</a:t>
            </a:r>
            <a:r>
              <a:rPr lang="zh-CN" altLang="en-US" sz="2800" dirty="0"/>
              <a:t>）</a:t>
            </a:r>
            <a:endParaRPr lang="en-US" sz="2800" dirty="0"/>
          </a:p>
        </p:txBody>
      </p:sp>
    </p:spTree>
    <p:extLst>
      <p:ext uri="{BB962C8B-B14F-4D97-AF65-F5344CB8AC3E}">
        <p14:creationId xmlns:p14="http://schemas.microsoft.com/office/powerpoint/2010/main" val="3885785909"/>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sz="2000" dirty="0"/>
                  <a:t>Reward</a:t>
                </a:r>
                <a:r>
                  <a:rPr lang="zh-CN" altLang="en-US" sz="2000" dirty="0"/>
                  <a:t>设计</a:t>
                </a:r>
                <a:endParaRPr lang="en-US" altLang="zh-CN" sz="2000" dirty="0"/>
              </a:p>
              <a:p>
                <a:pPr marL="0" indent="0">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𝑇</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lin"/>
                            <m:ctrlPr>
                              <a:rPr lang="en-US" b="0" i="1" smtClean="0">
                                <a:latin typeface="Cambria Math" panose="02040503050406030204" pitchFamily="18" charset="0"/>
                              </a:rPr>
                            </m:ctrlPr>
                          </m:fPr>
                          <m:num>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𝕄</m:t>
                                    </m:r>
                                  </m:e>
                                  <m:sub>
                                    <m:r>
                                      <a:rPr lang="en-US" i="1">
                                        <a:latin typeface="Cambria Math" panose="02040503050406030204" pitchFamily="18" charset="0"/>
                                      </a:rPr>
                                      <m:t>𝑒</m:t>
                                    </m:r>
                                  </m:sub>
                                </m:sSub>
                              </m:e>
                            </m:d>
                          </m:num>
                          <m:den>
                            <m:r>
                              <a:rPr lang="en-US" b="0" i="1" smtClean="0">
                                <a:latin typeface="Cambria Math" panose="02040503050406030204" pitchFamily="18" charset="0"/>
                              </a:rPr>
                              <m:t>𝑇</m:t>
                            </m:r>
                          </m:den>
                        </m:f>
                      </m:e>
                    </m:d>
                  </m:oMath>
                </a14:m>
                <a:endParaRPr lang="en-US" dirty="0"/>
              </a:p>
              <a:p>
                <a:pPr marL="800100" lvl="1" indent="-342900">
                  <a:buFont typeface="+mj-lt"/>
                  <a:buAutoNum type="arabicPeriod"/>
                </a:pP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𝕄</m:t>
                        </m:r>
                      </m:e>
                      <m:sub>
                        <m:r>
                          <a:rPr lang="en-US" sz="1800">
                            <a:latin typeface="Cambria Math" panose="02040503050406030204" pitchFamily="18" charset="0"/>
                          </a:rPr>
                          <m:t>𝑒</m:t>
                        </m:r>
                      </m:sub>
                    </m:sSub>
                  </m:oMath>
                </a14:m>
                <a:r>
                  <a:rPr lang="en-US" sz="1800" dirty="0"/>
                  <a:t>: </a:t>
                </a:r>
                <a:r>
                  <a:rPr lang="zh-CN" altLang="en-US" sz="1800" dirty="0"/>
                  <a:t>链接错误的实体提及数量</a:t>
                </a:r>
                <a:endParaRPr lang="en-US" altLang="zh-CN" sz="1800" dirty="0"/>
              </a:p>
              <a:p>
                <a:pPr marL="800100" lvl="1" indent="-342900">
                  <a:buFont typeface="+mj-lt"/>
                  <a:buAutoNum type="arabicPeriod"/>
                </a:pPr>
                <a14:m>
                  <m:oMath xmlns:m="http://schemas.openxmlformats.org/officeDocument/2006/math">
                    <m:r>
                      <a:rPr lang="en-US" sz="1800" i="1">
                        <a:latin typeface="Cambria Math" panose="02040503050406030204" pitchFamily="18" charset="0"/>
                      </a:rPr>
                      <m:t>𝑇</m:t>
                    </m:r>
                  </m:oMath>
                </a14:m>
                <a:r>
                  <a:rPr lang="en-US" sz="1800" dirty="0"/>
                  <a:t>: </a:t>
                </a:r>
                <a:r>
                  <a:rPr lang="zh-CN" altLang="en-US" sz="1800" dirty="0"/>
                  <a:t>实体提及总数</a:t>
                </a:r>
                <a:endParaRPr lang="en-US" altLang="zh-CN" sz="1800" dirty="0"/>
              </a:p>
              <a:p>
                <a:pPr marL="800100" lvl="1" indent="-342900">
                  <a:buFont typeface="+mj-lt"/>
                  <a:buAutoNum type="arabicPeriod"/>
                </a:pPr>
                <a14:m>
                  <m:oMath xmlns:m="http://schemas.openxmlformats.org/officeDocument/2006/math">
                    <m:r>
                      <a:rPr lang="en-US" sz="1800" i="1" smtClean="0">
                        <a:latin typeface="Cambria Math" panose="02040503050406030204" pitchFamily="18" charset="0"/>
                        <a:ea typeface="Cambria Math" panose="02040503050406030204" pitchFamily="18" charset="0"/>
                      </a:rPr>
                      <m:t>𝛾</m:t>
                    </m:r>
                  </m:oMath>
                </a14:m>
                <a:r>
                  <a:rPr lang="en-US" sz="1800" dirty="0"/>
                  <a:t>: </a:t>
                </a:r>
                <a:r>
                  <a:rPr lang="zh-CN" altLang="en-US" sz="1800" dirty="0"/>
                  <a:t>折扣率</a:t>
                </a:r>
                <a:endParaRPr lang="en-US" sz="1800" dirty="0"/>
              </a:p>
              <a:p>
                <a:endParaRPr lang="en-US" altLang="zh-CN" sz="2000" dirty="0"/>
              </a:p>
              <a:p>
                <a:r>
                  <a:rPr lang="zh-CN" altLang="en-US" sz="2000" dirty="0"/>
                  <a:t>实验结果</a:t>
                </a:r>
                <a:endParaRPr lang="en-US" sz="2000" dirty="0"/>
              </a:p>
              <a:p>
                <a:endParaRPr lang="en-US" dirty="0"/>
              </a:p>
              <a:p>
                <a:endParaRPr lang="en-US" dirty="0"/>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226" t="-1050"/>
                </a:stretch>
              </a:blipFill>
            </p:spPr>
            <p:txBody>
              <a:bodyPr/>
              <a:lstStyle/>
              <a:p>
                <a:r>
                  <a:rPr 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1268760"/>
            <a:ext cx="3528244" cy="1583543"/>
          </a:xfrm>
          <a:prstGeom prst="rect">
            <a:avLst/>
          </a:prstGeom>
        </p:spPr>
      </p:pic>
      <p:pic>
        <p:nvPicPr>
          <p:cNvPr id="7" name="图片 6"/>
          <p:cNvPicPr>
            <a:picLocks noChangeAspect="1"/>
          </p:cNvPicPr>
          <p:nvPr/>
        </p:nvPicPr>
        <p:blipFill>
          <a:blip r:embed="rId4"/>
          <a:stretch>
            <a:fillRect/>
          </a:stretch>
        </p:blipFill>
        <p:spPr>
          <a:xfrm>
            <a:off x="4625641" y="3573016"/>
            <a:ext cx="4407431" cy="2269173"/>
          </a:xfrm>
          <a:prstGeom prst="rect">
            <a:avLst/>
          </a:prstGeom>
        </p:spPr>
      </p:pic>
      <p:pic>
        <p:nvPicPr>
          <p:cNvPr id="8" name="图片 7"/>
          <p:cNvPicPr>
            <a:picLocks noChangeAspect="1"/>
          </p:cNvPicPr>
          <p:nvPr/>
        </p:nvPicPr>
        <p:blipFill>
          <a:blip r:embed="rId5"/>
          <a:stretch>
            <a:fillRect/>
          </a:stretch>
        </p:blipFill>
        <p:spPr>
          <a:xfrm>
            <a:off x="179512" y="3717032"/>
            <a:ext cx="4295903" cy="2101759"/>
          </a:xfrm>
          <a:prstGeom prst="rect">
            <a:avLst/>
          </a:prstGeom>
        </p:spPr>
      </p:pic>
      <p:sp>
        <p:nvSpPr>
          <p:cNvPr id="9" name="标题 1"/>
          <p:cNvSpPr>
            <a:spLocks noGrp="1"/>
          </p:cNvSpPr>
          <p:nvPr>
            <p:ph type="title"/>
          </p:nvPr>
        </p:nvSpPr>
        <p:spPr>
          <a:xfrm>
            <a:off x="611188" y="188640"/>
            <a:ext cx="8532812" cy="576064"/>
          </a:xfrm>
        </p:spPr>
        <p:txBody>
          <a:bodyPr/>
          <a:lstStyle/>
          <a:p>
            <a:r>
              <a:rPr lang="zh-CN" altLang="en-US" sz="2800" dirty="0"/>
              <a:t>基于</a:t>
            </a:r>
            <a:r>
              <a:rPr lang="en-US" altLang="zh-CN" sz="2800" dirty="0" err="1"/>
              <a:t>RL</a:t>
            </a:r>
            <a:r>
              <a:rPr lang="zh-CN" altLang="en-US" sz="2800" dirty="0"/>
              <a:t>与动态上下文增强的实体链接系统（</a:t>
            </a:r>
            <a:r>
              <a:rPr lang="en-US" altLang="zh-CN" sz="2800" dirty="0"/>
              <a:t>3</a:t>
            </a:r>
            <a:r>
              <a:rPr lang="zh-CN" altLang="en-US" sz="2800" dirty="0"/>
              <a:t>）</a:t>
            </a:r>
            <a:endParaRPr lang="en-US" sz="2800" dirty="0"/>
          </a:p>
        </p:txBody>
      </p:sp>
    </p:spTree>
    <p:extLst>
      <p:ext uri="{BB962C8B-B14F-4D97-AF65-F5344CB8AC3E}">
        <p14:creationId xmlns:p14="http://schemas.microsoft.com/office/powerpoint/2010/main" val="3503265376"/>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188" y="188640"/>
            <a:ext cx="8425308" cy="576064"/>
          </a:xfrm>
        </p:spPr>
        <p:txBody>
          <a:bodyPr/>
          <a:lstStyle/>
          <a:p>
            <a:r>
              <a:rPr lang="zh-CN" altLang="en-US" sz="2800" dirty="0"/>
              <a:t>基于</a:t>
            </a:r>
            <a:r>
              <a:rPr lang="en-US" altLang="zh-CN" sz="2800" dirty="0" err="1"/>
              <a:t>RL</a:t>
            </a:r>
            <a:r>
              <a:rPr lang="zh-CN" altLang="en-US" sz="2800" dirty="0"/>
              <a:t>与动态上下文增强的实体链接系统（</a:t>
            </a:r>
            <a:r>
              <a:rPr lang="en-US" altLang="zh-CN" sz="2800" dirty="0"/>
              <a:t>4</a:t>
            </a:r>
            <a:r>
              <a:rPr lang="zh-CN" altLang="en-US" sz="2800" dirty="0"/>
              <a:t>）</a:t>
            </a:r>
          </a:p>
        </p:txBody>
      </p:sp>
      <p:sp>
        <p:nvSpPr>
          <p:cNvPr id="3" name="内容占位符 2"/>
          <p:cNvSpPr>
            <a:spLocks noGrp="1"/>
          </p:cNvSpPr>
          <p:nvPr>
            <p:ph idx="1"/>
          </p:nvPr>
        </p:nvSpPr>
        <p:spPr/>
        <p:txBody>
          <a:bodyPr/>
          <a:lstStyle/>
          <a:p>
            <a:r>
              <a:rPr lang="zh-CN" altLang="en-US" dirty="0"/>
              <a:t>在多个跨领域数据集的实验结果</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58</a:t>
            </a:fld>
            <a:endParaRPr lang="en-US" altLang="zh-CN">
              <a:solidFill>
                <a:srgbClr val="000000"/>
              </a:solidFill>
            </a:endParaRPr>
          </a:p>
        </p:txBody>
      </p:sp>
      <p:pic>
        <p:nvPicPr>
          <p:cNvPr id="6" name="图片 5"/>
          <p:cNvPicPr>
            <a:picLocks noChangeAspect="1"/>
          </p:cNvPicPr>
          <p:nvPr/>
        </p:nvPicPr>
        <p:blipFill>
          <a:blip r:embed="rId2"/>
          <a:stretch>
            <a:fillRect/>
          </a:stretch>
        </p:blipFill>
        <p:spPr>
          <a:xfrm>
            <a:off x="1331640" y="1873627"/>
            <a:ext cx="6380018" cy="3115822"/>
          </a:xfrm>
          <a:prstGeom prst="rect">
            <a:avLst/>
          </a:prstGeom>
        </p:spPr>
      </p:pic>
    </p:spTree>
    <p:extLst>
      <p:ext uri="{BB962C8B-B14F-4D97-AF65-F5344CB8AC3E}">
        <p14:creationId xmlns:p14="http://schemas.microsoft.com/office/powerpoint/2010/main" val="3832055403"/>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26097"/>
            <a:ext cx="7993062" cy="538609"/>
          </a:xfrm>
          <a:prstGeom prst="rect">
            <a:avLst/>
          </a:prstGeom>
        </p:spPr>
        <p:txBody>
          <a:bodyPr vert="horz" wrap="square" lIns="0" tIns="0" rIns="0" bIns="0" rtlCol="0">
            <a:spAutoFit/>
          </a:bodyPr>
          <a:lstStyle/>
          <a:p>
            <a:pPr marL="12700">
              <a:lnSpc>
                <a:spcPct val="100000"/>
              </a:lnSpc>
            </a:pPr>
            <a:r>
              <a:rPr lang="en-US" altLang="zh-CN" sz="3500" spc="-5" dirty="0">
                <a:latin typeface="Times New Roman" charset="0"/>
                <a:ea typeface="Times New Roman" charset="0"/>
                <a:cs typeface="Times New Roman" charset="0"/>
              </a:rPr>
              <a:t>KG construction from Unstructured Data</a:t>
            </a:r>
            <a:endParaRPr lang="en-US" sz="3500" b="1" spc="-5" dirty="0">
              <a:latin typeface="Times New Roman" charset="0"/>
              <a:ea typeface="Times New Roman" charset="0"/>
              <a:cs typeface="Times New Roman"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1898373172"/>
              </p:ext>
            </p:extLst>
          </p:nvPr>
        </p:nvGraphicFramePr>
        <p:xfrm>
          <a:off x="566738" y="1196752"/>
          <a:ext cx="80010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man technolog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2323" y="1515810"/>
            <a:ext cx="1219200" cy="1343026"/>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rot="10800000">
            <a:off x="4427984" y="1620338"/>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1" name="右箭头 10"/>
          <p:cNvSpPr/>
          <p:nvPr/>
        </p:nvSpPr>
        <p:spPr bwMode="auto">
          <a:xfrm rot="9000000">
            <a:off x="4979674" y="2644477"/>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2" name="右箭头 11"/>
          <p:cNvSpPr/>
          <p:nvPr/>
        </p:nvSpPr>
        <p:spPr bwMode="auto">
          <a:xfrm rot="7200000">
            <a:off x="5854176" y="3398224"/>
            <a:ext cx="720080" cy="383481"/>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3" name="右箭头 12"/>
          <p:cNvSpPr/>
          <p:nvPr/>
        </p:nvSpPr>
        <p:spPr bwMode="auto">
          <a:xfrm rot="5400000">
            <a:off x="6854948" y="3885332"/>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4" name="矩形 13"/>
          <p:cNvSpPr/>
          <p:nvPr/>
        </p:nvSpPr>
        <p:spPr>
          <a:xfrm>
            <a:off x="6037174" y="1052736"/>
            <a:ext cx="1909497"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Human in the loop</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51981121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State of the art knowledge graphs</a:t>
            </a:r>
            <a:endParaRPr lang="zh-CN" altLang="en-US" dirty="0"/>
          </a:p>
        </p:txBody>
      </p:sp>
      <p:sp>
        <p:nvSpPr>
          <p:cNvPr id="3" name="内容占位符 2"/>
          <p:cNvSpPr>
            <a:spLocks noGrp="1"/>
          </p:cNvSpPr>
          <p:nvPr>
            <p:ph idx="1"/>
          </p:nvPr>
        </p:nvSpPr>
        <p:spPr/>
        <p:txBody>
          <a:bodyPr/>
          <a:lstStyle/>
          <a:p>
            <a:r>
              <a:rPr lang="en-US" altLang="zh-CN" dirty="0"/>
              <a:t>Minimum set of characteristics of knowledge graphs:</a:t>
            </a:r>
          </a:p>
          <a:p>
            <a:pPr lvl="1">
              <a:buFont typeface="+mj-lt"/>
              <a:buAutoNum type="arabicPeriod"/>
            </a:pPr>
            <a:r>
              <a:rPr lang="en-US" altLang="zh-CN" dirty="0"/>
              <a:t>mainly describes real world entities and their interrelations, organized in a graph.</a:t>
            </a:r>
          </a:p>
          <a:p>
            <a:pPr lvl="1">
              <a:buFont typeface="+mj-lt"/>
              <a:buAutoNum type="arabicPeriod"/>
            </a:pPr>
            <a:r>
              <a:rPr lang="en-US" altLang="zh-CN" dirty="0"/>
              <a:t>deﬁnes possible classes and relations of entities in a schema.</a:t>
            </a:r>
          </a:p>
          <a:p>
            <a:pPr lvl="1">
              <a:buFont typeface="+mj-lt"/>
              <a:buAutoNum type="arabicPeriod"/>
            </a:pPr>
            <a:r>
              <a:rPr lang="en-US" altLang="zh-CN" dirty="0"/>
              <a:t>allows for potentially interrelating arbitrary entities with each other.</a:t>
            </a:r>
          </a:p>
          <a:p>
            <a:pPr lvl="1">
              <a:buFont typeface="+mj-lt"/>
              <a:buAutoNum type="arabicPeriod"/>
            </a:pPr>
            <a:r>
              <a:rPr lang="en-US" altLang="zh-CN" dirty="0"/>
              <a:t>covers various topical domains.</a:t>
            </a:r>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a:t>
            </a:fld>
            <a:endParaRPr lang="en-US" altLang="zh-CN">
              <a:solidFill>
                <a:srgbClr val="000000"/>
              </a:solidFill>
            </a:endParaRPr>
          </a:p>
        </p:txBody>
      </p:sp>
      <p:sp>
        <p:nvSpPr>
          <p:cNvPr id="7" name="object 4"/>
          <p:cNvSpPr txBox="1"/>
          <p:nvPr/>
        </p:nvSpPr>
        <p:spPr>
          <a:xfrm>
            <a:off x="734580" y="3175000"/>
            <a:ext cx="1845310" cy="276999"/>
          </a:xfrm>
          <a:prstGeom prst="rect">
            <a:avLst/>
          </a:prstGeom>
        </p:spPr>
        <p:txBody>
          <a:bodyPr vert="horz" wrap="square" lIns="0" tIns="0" rIns="0" bIns="0" rtlCol="0">
            <a:spAutoFit/>
          </a:bodyPr>
          <a:lstStyle/>
          <a:p>
            <a:pPr marL="12700">
              <a:lnSpc>
                <a:spcPct val="100000"/>
              </a:lnSpc>
            </a:pPr>
            <a:r>
              <a:rPr dirty="0">
                <a:solidFill>
                  <a:srgbClr val="50505C"/>
                </a:solidFill>
                <a:latin typeface="Times New Roman" panose="02020603050405020304" pitchFamily="18" charset="0"/>
                <a:cs typeface="Times New Roman" panose="02020603050405020304" pitchFamily="18" charset="0"/>
              </a:rPr>
              <a:t>S</a:t>
            </a:r>
            <a:r>
              <a:rPr spc="-15" dirty="0">
                <a:solidFill>
                  <a:srgbClr val="50505C"/>
                </a:solidFill>
                <a:latin typeface="Times New Roman" panose="02020603050405020304" pitchFamily="18" charset="0"/>
                <a:cs typeface="Times New Roman" panose="02020603050405020304" pitchFamily="18" charset="0"/>
              </a:rPr>
              <a:t>tat</a:t>
            </a:r>
            <a:r>
              <a:rPr dirty="0">
                <a:solidFill>
                  <a:srgbClr val="50505C"/>
                </a:solidFill>
                <a:latin typeface="Times New Roman" panose="02020603050405020304" pitchFamily="18" charset="0"/>
                <a:cs typeface="Times New Roman" panose="02020603050405020304" pitchFamily="18" charset="0"/>
              </a:rPr>
              <a:t>e</a:t>
            </a:r>
            <a:r>
              <a:rPr spc="-2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of</a:t>
            </a:r>
            <a:r>
              <a:rPr spc="-5"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Art</a:t>
            </a:r>
            <a:r>
              <a:rPr spc="-25" dirty="0">
                <a:solidFill>
                  <a:srgbClr val="50505C"/>
                </a:solidFill>
                <a:latin typeface="Times New Roman" panose="02020603050405020304" pitchFamily="18" charset="0"/>
                <a:cs typeface="Times New Roman" panose="02020603050405020304" pitchFamily="18" charset="0"/>
              </a:rPr>
              <a:t> </a:t>
            </a:r>
            <a:r>
              <a:rPr spc="-85" dirty="0">
                <a:solidFill>
                  <a:srgbClr val="50505C"/>
                </a:solidFill>
                <a:latin typeface="Times New Roman" panose="02020603050405020304" pitchFamily="18" charset="0"/>
                <a:cs typeface="Times New Roman" panose="02020603050405020304" pitchFamily="18" charset="0"/>
              </a:rPr>
              <a:t>K</a:t>
            </a:r>
            <a:r>
              <a:rPr dirty="0">
                <a:solidFill>
                  <a:srgbClr val="50505C"/>
                </a:solidFill>
                <a:latin typeface="Times New Roman" panose="02020603050405020304" pitchFamily="18" charset="0"/>
                <a:cs typeface="Times New Roman" panose="02020603050405020304" pitchFamily="18" charset="0"/>
              </a:rPr>
              <a:t>Gs:</a:t>
            </a:r>
            <a:endParaRPr dirty="0">
              <a:latin typeface="Times New Roman" panose="02020603050405020304" pitchFamily="18" charset="0"/>
              <a:cs typeface="Times New Roman" panose="02020603050405020304" pitchFamily="18" charset="0"/>
            </a:endParaRPr>
          </a:p>
        </p:txBody>
      </p:sp>
      <p:sp>
        <p:nvSpPr>
          <p:cNvPr id="8" name="object 5"/>
          <p:cNvSpPr txBox="1"/>
          <p:nvPr/>
        </p:nvSpPr>
        <p:spPr>
          <a:xfrm>
            <a:off x="734580" y="3505708"/>
            <a:ext cx="3131185" cy="2492990"/>
          </a:xfrm>
          <a:prstGeom prst="rect">
            <a:avLst/>
          </a:prstGeom>
        </p:spPr>
        <p:txBody>
          <a:bodyPr vert="horz" wrap="square" lIns="0" tIns="0" rIns="0" bIns="0" rtlCol="0">
            <a:spAutoFit/>
          </a:bodyPr>
          <a:lstStyle/>
          <a:p>
            <a:pPr marL="393700" indent="-381000">
              <a:lnSpc>
                <a:spcPct val="100000"/>
              </a:lnSpc>
              <a:buClr>
                <a:srgbClr val="50505C"/>
              </a:buClr>
              <a:buFont typeface="Calibri"/>
              <a:buChar char="-"/>
              <a:tabLst>
                <a:tab pos="394335" algn="l"/>
              </a:tabLst>
            </a:pPr>
            <a:r>
              <a:rPr spc="5" dirty="0">
                <a:solidFill>
                  <a:srgbClr val="50505C"/>
                </a:solidFill>
                <a:latin typeface="Times New Roman" panose="02020603050405020304" pitchFamily="18" charset="0"/>
                <a:cs typeface="Times New Roman" panose="02020603050405020304" pitchFamily="18" charset="0"/>
              </a:rPr>
              <a:t>C</a:t>
            </a:r>
            <a:r>
              <a:rPr spc="-15" dirty="0">
                <a:solidFill>
                  <a:srgbClr val="50505C"/>
                </a:solidFill>
                <a:latin typeface="Times New Roman" panose="02020603050405020304" pitchFamily="18" charset="0"/>
                <a:cs typeface="Times New Roman" panose="02020603050405020304" pitchFamily="18" charset="0"/>
              </a:rPr>
              <a:t>y</a:t>
            </a:r>
            <a:r>
              <a:rPr dirty="0">
                <a:solidFill>
                  <a:srgbClr val="50505C"/>
                </a:solidFill>
                <a:latin typeface="Times New Roman" panose="02020603050405020304" pitchFamily="18" charset="0"/>
                <a:cs typeface="Times New Roman" panose="02020603050405020304" pitchFamily="18" charset="0"/>
              </a:rPr>
              <a:t>c</a:t>
            </a:r>
            <a:r>
              <a:rPr spc="-40" dirty="0">
                <a:solidFill>
                  <a:srgbClr val="50505C"/>
                </a:solidFill>
                <a:latin typeface="Times New Roman" panose="02020603050405020304" pitchFamily="18" charset="0"/>
                <a:cs typeface="Times New Roman" panose="02020603050405020304" pitchFamily="18" charset="0"/>
              </a:rPr>
              <a:t> </a:t>
            </a:r>
            <a:r>
              <a:rPr spc="10" dirty="0">
                <a:solidFill>
                  <a:srgbClr val="50505C"/>
                </a:solidFill>
                <a:latin typeface="Times New Roman" panose="02020603050405020304" pitchFamily="18" charset="0"/>
                <a:cs typeface="Times New Roman" panose="02020603050405020304" pitchFamily="18" charset="0"/>
              </a:rPr>
              <a:t>and</a:t>
            </a:r>
            <a:r>
              <a:rPr spc="-1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Ope</a:t>
            </a:r>
            <a:r>
              <a:rPr spc="10" dirty="0">
                <a:solidFill>
                  <a:srgbClr val="50505C"/>
                </a:solidFill>
                <a:latin typeface="Times New Roman" panose="02020603050405020304" pitchFamily="18" charset="0"/>
                <a:cs typeface="Times New Roman" panose="02020603050405020304" pitchFamily="18" charset="0"/>
              </a:rPr>
              <a:t>n</a:t>
            </a:r>
            <a:r>
              <a:rPr spc="-1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C</a:t>
            </a:r>
            <a:r>
              <a:rPr spc="-15" dirty="0">
                <a:solidFill>
                  <a:srgbClr val="50505C"/>
                </a:solidFill>
                <a:latin typeface="Times New Roman" panose="02020603050405020304" pitchFamily="18" charset="0"/>
                <a:cs typeface="Times New Roman" panose="02020603050405020304" pitchFamily="18" charset="0"/>
              </a:rPr>
              <a:t>y</a:t>
            </a:r>
            <a:r>
              <a:rPr dirty="0">
                <a:solidFill>
                  <a:srgbClr val="50505C"/>
                </a:solidFill>
                <a:latin typeface="Times New Roman" panose="02020603050405020304" pitchFamily="18" charset="0"/>
                <a:cs typeface="Times New Roman" panose="02020603050405020304" pitchFamily="18" charset="0"/>
              </a:rPr>
              <a:t>c</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5"/>
              </a:spcBef>
              <a:buClr>
                <a:srgbClr val="50505C"/>
              </a:buClr>
              <a:buFont typeface="Calibri"/>
              <a:buChar char="-"/>
              <a:tabLst>
                <a:tab pos="394335" algn="l"/>
              </a:tabLst>
            </a:pPr>
            <a:r>
              <a:rPr dirty="0">
                <a:solidFill>
                  <a:srgbClr val="50505C"/>
                </a:solidFill>
                <a:latin typeface="Times New Roman" panose="02020603050405020304" pitchFamily="18" charset="0"/>
                <a:cs typeface="Times New Roman" panose="02020603050405020304" pitchFamily="18" charset="0"/>
              </a:rPr>
              <a:t>F</a:t>
            </a:r>
            <a:r>
              <a:rPr spc="-25" dirty="0">
                <a:solidFill>
                  <a:srgbClr val="50505C"/>
                </a:solidFill>
                <a:latin typeface="Times New Roman" panose="02020603050405020304" pitchFamily="18" charset="0"/>
                <a:cs typeface="Times New Roman" panose="02020603050405020304" pitchFamily="18" charset="0"/>
              </a:rPr>
              <a:t>r</a:t>
            </a:r>
            <a:r>
              <a:rPr dirty="0">
                <a:solidFill>
                  <a:srgbClr val="50505C"/>
                </a:solidFill>
                <a:latin typeface="Times New Roman" panose="02020603050405020304" pitchFamily="18" charset="0"/>
                <a:cs typeface="Times New Roman" panose="02020603050405020304" pitchFamily="18" charset="0"/>
              </a:rPr>
              <a:t>eebase</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10"/>
              </a:spcBef>
              <a:buClr>
                <a:srgbClr val="50505C"/>
              </a:buClr>
              <a:buFont typeface="Calibri"/>
              <a:buChar char="-"/>
              <a:tabLst>
                <a:tab pos="394335" algn="l"/>
              </a:tabLst>
            </a:pPr>
            <a:r>
              <a:rPr spc="10" dirty="0">
                <a:solidFill>
                  <a:srgbClr val="50505C"/>
                </a:solidFill>
                <a:latin typeface="Times New Roman" panose="02020603050405020304" pitchFamily="18" charset="0"/>
                <a:cs typeface="Times New Roman" panose="02020603050405020304" pitchFamily="18" charset="0"/>
              </a:rPr>
              <a:t>Wikid</a:t>
            </a:r>
            <a:r>
              <a:rPr spc="-10" dirty="0">
                <a:solidFill>
                  <a:srgbClr val="50505C"/>
                </a:solidFill>
                <a:latin typeface="Times New Roman" panose="02020603050405020304" pitchFamily="18" charset="0"/>
                <a:cs typeface="Times New Roman" panose="02020603050405020304" pitchFamily="18" charset="0"/>
              </a:rPr>
              <a:t>a</a:t>
            </a:r>
            <a:r>
              <a:rPr spc="-15" dirty="0">
                <a:solidFill>
                  <a:srgbClr val="50505C"/>
                </a:solidFill>
                <a:latin typeface="Times New Roman" panose="02020603050405020304" pitchFamily="18" charset="0"/>
                <a:cs typeface="Times New Roman" panose="02020603050405020304" pitchFamily="18" charset="0"/>
              </a:rPr>
              <a:t>t</a:t>
            </a:r>
            <a:r>
              <a:rPr spc="10" dirty="0">
                <a:solidFill>
                  <a:srgbClr val="50505C"/>
                </a:solidFill>
                <a:latin typeface="Times New Roman" panose="02020603050405020304" pitchFamily="18" charset="0"/>
                <a:cs typeface="Times New Roman" panose="02020603050405020304" pitchFamily="18" charset="0"/>
              </a:rPr>
              <a:t>a</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5"/>
              </a:spcBef>
              <a:buClr>
                <a:srgbClr val="50505C"/>
              </a:buClr>
              <a:buFont typeface="Calibri"/>
              <a:buChar char="-"/>
              <a:tabLst>
                <a:tab pos="394335" algn="l"/>
              </a:tabLst>
            </a:pPr>
            <a:r>
              <a:rPr spc="5" dirty="0">
                <a:solidFill>
                  <a:srgbClr val="50505C"/>
                </a:solidFill>
                <a:latin typeface="Times New Roman" panose="02020603050405020304" pitchFamily="18" charset="0"/>
                <a:cs typeface="Times New Roman" panose="02020603050405020304" pitchFamily="18" charset="0"/>
              </a:rPr>
              <a:t>D</a:t>
            </a:r>
            <a:r>
              <a:rPr dirty="0">
                <a:solidFill>
                  <a:srgbClr val="50505C"/>
                </a:solidFill>
                <a:latin typeface="Times New Roman" panose="02020603050405020304" pitchFamily="18" charset="0"/>
                <a:cs typeface="Times New Roman" panose="02020603050405020304" pitchFamily="18" charset="0"/>
              </a:rPr>
              <a:t>Bpedia</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0"/>
              </a:spcBef>
              <a:buClr>
                <a:srgbClr val="50505C"/>
              </a:buClr>
              <a:buFont typeface="Calibri"/>
              <a:buChar char="-"/>
              <a:tabLst>
                <a:tab pos="394335" algn="l"/>
              </a:tabLst>
            </a:pPr>
            <a:r>
              <a:rPr spc="-150" dirty="0">
                <a:solidFill>
                  <a:srgbClr val="50505C"/>
                </a:solidFill>
                <a:latin typeface="Times New Roman" panose="02020603050405020304" pitchFamily="18" charset="0"/>
                <a:cs typeface="Times New Roman" panose="02020603050405020304" pitchFamily="18" charset="0"/>
              </a:rPr>
              <a:t>Y</a:t>
            </a:r>
            <a:r>
              <a:rPr dirty="0">
                <a:solidFill>
                  <a:srgbClr val="50505C"/>
                </a:solidFill>
                <a:latin typeface="Times New Roman" panose="02020603050405020304" pitchFamily="18" charset="0"/>
                <a:cs typeface="Times New Roman" panose="02020603050405020304" pitchFamily="18" charset="0"/>
              </a:rPr>
              <a:t>A</a:t>
            </a:r>
            <a:r>
              <a:rPr spc="10" dirty="0">
                <a:solidFill>
                  <a:srgbClr val="50505C"/>
                </a:solidFill>
                <a:latin typeface="Times New Roman" panose="02020603050405020304" pitchFamily="18" charset="0"/>
                <a:cs typeface="Times New Roman" panose="02020603050405020304" pitchFamily="18" charset="0"/>
              </a:rPr>
              <a:t>GO</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5"/>
              </a:spcBef>
              <a:buClr>
                <a:srgbClr val="50505C"/>
              </a:buClr>
              <a:buFont typeface="Calibri"/>
              <a:buChar char="-"/>
              <a:tabLst>
                <a:tab pos="394335" algn="l"/>
              </a:tabLst>
            </a:pPr>
            <a:r>
              <a:rPr spc="10" dirty="0">
                <a:solidFill>
                  <a:srgbClr val="50505C"/>
                </a:solidFill>
                <a:latin typeface="Times New Roman" panose="02020603050405020304" pitchFamily="18" charset="0"/>
                <a:cs typeface="Times New Roman" panose="02020603050405020304" pitchFamily="18" charset="0"/>
              </a:rPr>
              <a:t>NELL</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10"/>
              </a:spcBef>
              <a:buClr>
                <a:srgbClr val="50505C"/>
              </a:buClr>
              <a:buFont typeface="Calibri"/>
              <a:buChar char="-"/>
              <a:tabLst>
                <a:tab pos="394335" algn="l"/>
              </a:tabLst>
            </a:pPr>
            <a:r>
              <a:rPr spc="10" dirty="0">
                <a:solidFill>
                  <a:srgbClr val="50505C"/>
                </a:solidFill>
                <a:latin typeface="Times New Roman" panose="02020603050405020304" pitchFamily="18" charset="0"/>
                <a:cs typeface="Times New Roman" panose="02020603050405020304" pitchFamily="18" charset="0"/>
              </a:rPr>
              <a:t>G</a:t>
            </a:r>
            <a:r>
              <a:rPr dirty="0">
                <a:solidFill>
                  <a:srgbClr val="50505C"/>
                </a:solidFill>
                <a:latin typeface="Times New Roman" panose="02020603050405020304" pitchFamily="18" charset="0"/>
                <a:cs typeface="Times New Roman" panose="02020603050405020304" pitchFamily="18" charset="0"/>
              </a:rPr>
              <a:t>o</a:t>
            </a:r>
            <a:r>
              <a:rPr spc="5" dirty="0">
                <a:solidFill>
                  <a:srgbClr val="50505C"/>
                </a:solidFill>
                <a:latin typeface="Times New Roman" panose="02020603050405020304" pitchFamily="18" charset="0"/>
                <a:cs typeface="Times New Roman" panose="02020603050405020304" pitchFamily="18" charset="0"/>
              </a:rPr>
              <a:t>o</a:t>
            </a:r>
            <a:r>
              <a:rPr dirty="0">
                <a:solidFill>
                  <a:srgbClr val="50505C"/>
                </a:solidFill>
                <a:latin typeface="Times New Roman" panose="02020603050405020304" pitchFamily="18" charset="0"/>
                <a:cs typeface="Times New Roman" panose="02020603050405020304" pitchFamily="18" charset="0"/>
              </a:rPr>
              <a:t>g</a:t>
            </a:r>
            <a:r>
              <a:rPr spc="5" dirty="0">
                <a:solidFill>
                  <a:srgbClr val="50505C"/>
                </a:solidFill>
                <a:latin typeface="Times New Roman" panose="02020603050405020304" pitchFamily="18" charset="0"/>
                <a:cs typeface="Times New Roman" panose="02020603050405020304" pitchFamily="18" charset="0"/>
              </a:rPr>
              <a:t>le</a:t>
            </a:r>
            <a:r>
              <a:rPr spc="-15" dirty="0">
                <a:solidFill>
                  <a:srgbClr val="50505C"/>
                </a:solidFill>
                <a:latin typeface="Times New Roman" panose="02020603050405020304" pitchFamily="18" charset="0"/>
                <a:cs typeface="Times New Roman" panose="02020603050405020304" pitchFamily="18" charset="0"/>
              </a:rPr>
              <a:t> </a:t>
            </a:r>
            <a:r>
              <a:rPr spc="-40" dirty="0">
                <a:solidFill>
                  <a:srgbClr val="50505C"/>
                </a:solidFill>
                <a:latin typeface="Times New Roman" panose="02020603050405020304" pitchFamily="18" charset="0"/>
                <a:cs typeface="Times New Roman" panose="02020603050405020304" pitchFamily="18" charset="0"/>
              </a:rPr>
              <a:t>K</a:t>
            </a:r>
            <a:r>
              <a:rPr spc="5" dirty="0">
                <a:solidFill>
                  <a:srgbClr val="50505C"/>
                </a:solidFill>
                <a:latin typeface="Times New Roman" panose="02020603050405020304" pitchFamily="18" charset="0"/>
                <a:cs typeface="Times New Roman" panose="02020603050405020304" pitchFamily="18" charset="0"/>
              </a:rPr>
              <a:t>n</a:t>
            </a:r>
            <a:r>
              <a:rPr spc="-10" dirty="0">
                <a:solidFill>
                  <a:srgbClr val="50505C"/>
                </a:solidFill>
                <a:latin typeface="Times New Roman" panose="02020603050405020304" pitchFamily="18" charset="0"/>
                <a:cs typeface="Times New Roman" panose="02020603050405020304" pitchFamily="18" charset="0"/>
              </a:rPr>
              <a:t>o</a:t>
            </a:r>
            <a:r>
              <a:rPr spc="10" dirty="0">
                <a:solidFill>
                  <a:srgbClr val="50505C"/>
                </a:solidFill>
                <a:latin typeface="Times New Roman" panose="02020603050405020304" pitchFamily="18" charset="0"/>
                <a:cs typeface="Times New Roman" panose="02020603050405020304" pitchFamily="18" charset="0"/>
              </a:rPr>
              <a:t>wled</a:t>
            </a:r>
            <a:r>
              <a:rPr spc="-10" dirty="0">
                <a:solidFill>
                  <a:srgbClr val="50505C"/>
                </a:solidFill>
                <a:latin typeface="Times New Roman" panose="02020603050405020304" pitchFamily="18" charset="0"/>
                <a:cs typeface="Times New Roman" panose="02020603050405020304" pitchFamily="18" charset="0"/>
              </a:rPr>
              <a:t>g</a:t>
            </a:r>
            <a:r>
              <a:rPr dirty="0">
                <a:solidFill>
                  <a:srgbClr val="50505C"/>
                </a:solidFill>
                <a:latin typeface="Times New Roman" panose="02020603050405020304" pitchFamily="18" charset="0"/>
                <a:cs typeface="Times New Roman" panose="02020603050405020304" pitchFamily="18" charset="0"/>
              </a:rPr>
              <a:t>e</a:t>
            </a:r>
            <a:r>
              <a:rPr spc="-10" dirty="0">
                <a:solidFill>
                  <a:srgbClr val="50505C"/>
                </a:solidFill>
                <a:latin typeface="Times New Roman" panose="02020603050405020304" pitchFamily="18" charset="0"/>
                <a:cs typeface="Times New Roman" panose="02020603050405020304" pitchFamily="18" charset="0"/>
              </a:rPr>
              <a:t> </a:t>
            </a:r>
            <a:r>
              <a:rPr spc="-110" dirty="0">
                <a:solidFill>
                  <a:srgbClr val="50505C"/>
                </a:solidFill>
                <a:latin typeface="Times New Roman" panose="02020603050405020304" pitchFamily="18" charset="0"/>
                <a:cs typeface="Times New Roman" panose="02020603050405020304" pitchFamily="18" charset="0"/>
              </a:rPr>
              <a:t>V</a:t>
            </a:r>
            <a:r>
              <a:rPr spc="10" dirty="0">
                <a:solidFill>
                  <a:srgbClr val="50505C"/>
                </a:solidFill>
                <a:latin typeface="Times New Roman" panose="02020603050405020304" pitchFamily="18" charset="0"/>
                <a:cs typeface="Times New Roman" panose="02020603050405020304" pitchFamily="18" charset="0"/>
              </a:rPr>
              <a:t>aul</a:t>
            </a:r>
            <a:r>
              <a:rPr spc="5" dirty="0">
                <a:solidFill>
                  <a:srgbClr val="50505C"/>
                </a:solidFill>
                <a:latin typeface="Times New Roman" panose="02020603050405020304" pitchFamily="18" charset="0"/>
                <a:cs typeface="Times New Roman" panose="02020603050405020304" pitchFamily="18" charset="0"/>
              </a:rPr>
              <a:t>t</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5"/>
              </a:spcBef>
              <a:buClr>
                <a:srgbClr val="50505C"/>
              </a:buClr>
              <a:buFont typeface="Calibri"/>
              <a:buChar char="-"/>
              <a:tabLst>
                <a:tab pos="394335" algn="l"/>
              </a:tabLst>
            </a:pPr>
            <a:r>
              <a:rPr b="1" spc="5" dirty="0">
                <a:solidFill>
                  <a:srgbClr val="50505C"/>
                </a:solidFill>
                <a:latin typeface="Times New Roman" panose="02020603050405020304" pitchFamily="18" charset="0"/>
                <a:cs typeface="Times New Roman" panose="02020603050405020304" pitchFamily="18" charset="0"/>
              </a:rPr>
              <a:t>G</a:t>
            </a:r>
            <a:r>
              <a:rPr b="1" dirty="0">
                <a:solidFill>
                  <a:srgbClr val="50505C"/>
                </a:solidFill>
                <a:latin typeface="Times New Roman" panose="02020603050405020304" pitchFamily="18" charset="0"/>
                <a:cs typeface="Times New Roman" panose="02020603050405020304" pitchFamily="18" charset="0"/>
              </a:rPr>
              <a:t>oog</a:t>
            </a:r>
            <a:r>
              <a:rPr b="1" spc="-10" dirty="0">
                <a:solidFill>
                  <a:srgbClr val="50505C"/>
                </a:solidFill>
                <a:latin typeface="Times New Roman" panose="02020603050405020304" pitchFamily="18" charset="0"/>
                <a:cs typeface="Times New Roman" panose="02020603050405020304" pitchFamily="18" charset="0"/>
              </a:rPr>
              <a:t>l</a:t>
            </a:r>
            <a:r>
              <a:rPr b="1" spc="10" dirty="0">
                <a:solidFill>
                  <a:srgbClr val="50505C"/>
                </a:solidFill>
                <a:latin typeface="Times New Roman" panose="02020603050405020304" pitchFamily="18" charset="0"/>
                <a:cs typeface="Times New Roman" panose="02020603050405020304" pitchFamily="18" charset="0"/>
              </a:rPr>
              <a:t>e</a:t>
            </a:r>
            <a:r>
              <a:rPr b="1" spc="-10" dirty="0">
                <a:solidFill>
                  <a:srgbClr val="50505C"/>
                </a:solidFill>
                <a:latin typeface="Times New Roman" panose="02020603050405020304" pitchFamily="18" charset="0"/>
                <a:cs typeface="Times New Roman" panose="02020603050405020304" pitchFamily="18" charset="0"/>
              </a:rPr>
              <a:t> </a:t>
            </a:r>
            <a:r>
              <a:rPr b="1" spc="-75" dirty="0">
                <a:solidFill>
                  <a:srgbClr val="50505C"/>
                </a:solidFill>
                <a:latin typeface="Times New Roman" panose="02020603050405020304" pitchFamily="18" charset="0"/>
                <a:cs typeface="Times New Roman" panose="02020603050405020304" pitchFamily="18" charset="0"/>
              </a:rPr>
              <a:t>K</a:t>
            </a:r>
            <a:r>
              <a:rPr b="1" spc="10" dirty="0">
                <a:solidFill>
                  <a:srgbClr val="50505C"/>
                </a:solidFill>
                <a:latin typeface="Times New Roman" panose="02020603050405020304" pitchFamily="18" charset="0"/>
                <a:cs typeface="Times New Roman" panose="02020603050405020304" pitchFamily="18" charset="0"/>
              </a:rPr>
              <a:t>G</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5"/>
              </a:spcBef>
              <a:buClr>
                <a:srgbClr val="50505C"/>
              </a:buClr>
              <a:buFont typeface="Calibri"/>
              <a:buChar char="-"/>
              <a:tabLst>
                <a:tab pos="394335" algn="l"/>
              </a:tabLst>
            </a:pPr>
            <a:r>
              <a:rPr b="1" spc="15" dirty="0">
                <a:solidFill>
                  <a:srgbClr val="50505C"/>
                </a:solidFill>
                <a:latin typeface="Times New Roman" panose="02020603050405020304" pitchFamily="18" charset="0"/>
                <a:cs typeface="Times New Roman" panose="02020603050405020304" pitchFamily="18" charset="0"/>
              </a:rPr>
              <a:t>M</a:t>
            </a:r>
            <a:r>
              <a:rPr b="1" spc="-5" dirty="0">
                <a:solidFill>
                  <a:srgbClr val="50505C"/>
                </a:solidFill>
                <a:latin typeface="Times New Roman" panose="02020603050405020304" pitchFamily="18" charset="0"/>
                <a:cs typeface="Times New Roman" panose="02020603050405020304" pitchFamily="18" charset="0"/>
              </a:rPr>
              <a:t>i</a:t>
            </a:r>
            <a:r>
              <a:rPr b="1" dirty="0">
                <a:solidFill>
                  <a:srgbClr val="50505C"/>
                </a:solidFill>
                <a:latin typeface="Times New Roman" panose="02020603050405020304" pitchFamily="18" charset="0"/>
                <a:cs typeface="Times New Roman" panose="02020603050405020304" pitchFamily="18" charset="0"/>
              </a:rPr>
              <a:t>c</a:t>
            </a:r>
            <a:r>
              <a:rPr b="1" spc="-20" dirty="0">
                <a:solidFill>
                  <a:srgbClr val="50505C"/>
                </a:solidFill>
                <a:latin typeface="Times New Roman" panose="02020603050405020304" pitchFamily="18" charset="0"/>
                <a:cs typeface="Times New Roman" panose="02020603050405020304" pitchFamily="18" charset="0"/>
              </a:rPr>
              <a:t>r</a:t>
            </a:r>
            <a:r>
              <a:rPr b="1" spc="10" dirty="0">
                <a:solidFill>
                  <a:srgbClr val="50505C"/>
                </a:solidFill>
                <a:latin typeface="Times New Roman" panose="02020603050405020304" pitchFamily="18" charset="0"/>
                <a:cs typeface="Times New Roman" panose="02020603050405020304" pitchFamily="18" charset="0"/>
              </a:rPr>
              <a:t>o</a:t>
            </a:r>
            <a:r>
              <a:rPr b="1" spc="-5" dirty="0">
                <a:solidFill>
                  <a:srgbClr val="50505C"/>
                </a:solidFill>
                <a:latin typeface="Times New Roman" panose="02020603050405020304" pitchFamily="18" charset="0"/>
                <a:cs typeface="Times New Roman" panose="02020603050405020304" pitchFamily="18" charset="0"/>
              </a:rPr>
              <a:t>s</a:t>
            </a:r>
            <a:r>
              <a:rPr b="1" spc="10" dirty="0">
                <a:solidFill>
                  <a:srgbClr val="50505C"/>
                </a:solidFill>
                <a:latin typeface="Times New Roman" panose="02020603050405020304" pitchFamily="18" charset="0"/>
                <a:cs typeface="Times New Roman" panose="02020603050405020304" pitchFamily="18" charset="0"/>
              </a:rPr>
              <a:t>o</a:t>
            </a:r>
            <a:r>
              <a:rPr b="1" spc="-5" dirty="0">
                <a:solidFill>
                  <a:srgbClr val="50505C"/>
                </a:solidFill>
                <a:latin typeface="Times New Roman" panose="02020603050405020304" pitchFamily="18" charset="0"/>
                <a:cs typeface="Times New Roman" panose="02020603050405020304" pitchFamily="18" charset="0"/>
              </a:rPr>
              <a:t>f</a:t>
            </a:r>
            <a:r>
              <a:rPr b="1" spc="5" dirty="0">
                <a:solidFill>
                  <a:srgbClr val="50505C"/>
                </a:solidFill>
                <a:latin typeface="Times New Roman" panose="02020603050405020304" pitchFamily="18" charset="0"/>
                <a:cs typeface="Times New Roman" panose="02020603050405020304" pitchFamily="18" charset="0"/>
              </a:rPr>
              <a:t>t</a:t>
            </a:r>
            <a:r>
              <a:rPr b="1" spc="15" dirty="0">
                <a:solidFill>
                  <a:srgbClr val="50505C"/>
                </a:solidFill>
                <a:latin typeface="Times New Roman" panose="02020603050405020304" pitchFamily="18" charset="0"/>
                <a:cs typeface="Times New Roman" panose="02020603050405020304" pitchFamily="18" charset="0"/>
              </a:rPr>
              <a:t> </a:t>
            </a:r>
            <a:r>
              <a:rPr b="1" spc="10" dirty="0">
                <a:solidFill>
                  <a:srgbClr val="50505C"/>
                </a:solidFill>
                <a:latin typeface="Times New Roman" panose="02020603050405020304" pitchFamily="18" charset="0"/>
                <a:cs typeface="Times New Roman" panose="02020603050405020304" pitchFamily="18" charset="0"/>
              </a:rPr>
              <a:t>S</a:t>
            </a:r>
            <a:r>
              <a:rPr b="1" spc="-20" dirty="0">
                <a:solidFill>
                  <a:srgbClr val="50505C"/>
                </a:solidFill>
                <a:latin typeface="Times New Roman" panose="02020603050405020304" pitchFamily="18" charset="0"/>
                <a:cs typeface="Times New Roman" panose="02020603050405020304" pitchFamily="18" charset="0"/>
              </a:rPr>
              <a:t>at</a:t>
            </a:r>
            <a:r>
              <a:rPr b="1" spc="10" dirty="0">
                <a:solidFill>
                  <a:srgbClr val="50505C"/>
                </a:solidFill>
                <a:latin typeface="Times New Roman" panose="02020603050405020304" pitchFamily="18" charset="0"/>
                <a:cs typeface="Times New Roman" panose="02020603050405020304" pitchFamily="18" charset="0"/>
              </a:rPr>
              <a:t>o</a:t>
            </a:r>
            <a:r>
              <a:rPr b="1" spc="-5" dirty="0">
                <a:solidFill>
                  <a:srgbClr val="50505C"/>
                </a:solidFill>
                <a:latin typeface="Times New Roman" panose="02020603050405020304" pitchFamily="18" charset="0"/>
                <a:cs typeface="Times New Roman" panose="02020603050405020304" pitchFamily="18" charset="0"/>
              </a:rPr>
              <a:t>r</a:t>
            </a:r>
            <a:r>
              <a:rPr b="1" dirty="0">
                <a:solidFill>
                  <a:srgbClr val="50505C"/>
                </a:solidFill>
                <a:latin typeface="Times New Roman" panose="02020603050405020304" pitchFamily="18" charset="0"/>
                <a:cs typeface="Times New Roman" panose="02020603050405020304" pitchFamily="18" charset="0"/>
              </a:rPr>
              <a:t>i</a:t>
            </a:r>
            <a:r>
              <a:rPr b="1" spc="10" dirty="0">
                <a:solidFill>
                  <a:srgbClr val="50505C"/>
                </a:solidFill>
                <a:latin typeface="Times New Roman" panose="02020603050405020304" pitchFamily="18" charset="0"/>
                <a:cs typeface="Times New Roman" panose="02020603050405020304" pitchFamily="18" charset="0"/>
              </a:rPr>
              <a:t> </a:t>
            </a:r>
            <a:r>
              <a:rPr b="1" spc="-75" dirty="0">
                <a:solidFill>
                  <a:srgbClr val="50505C"/>
                </a:solidFill>
                <a:latin typeface="Times New Roman" panose="02020603050405020304" pitchFamily="18" charset="0"/>
                <a:cs typeface="Times New Roman" panose="02020603050405020304" pitchFamily="18" charset="0"/>
              </a:rPr>
              <a:t>K</a:t>
            </a:r>
            <a:r>
              <a:rPr b="1" spc="10" dirty="0">
                <a:solidFill>
                  <a:srgbClr val="50505C"/>
                </a:solidFill>
                <a:latin typeface="Times New Roman" panose="02020603050405020304" pitchFamily="18" charset="0"/>
                <a:cs typeface="Times New Roman" panose="02020603050405020304" pitchFamily="18" charset="0"/>
              </a:rPr>
              <a:t>G</a:t>
            </a:r>
            <a:endParaRPr dirty="0">
              <a:latin typeface="Times New Roman" panose="02020603050405020304" pitchFamily="18" charset="0"/>
              <a:cs typeface="Times New Roman" panose="02020603050405020304" pitchFamily="18" charset="0"/>
            </a:endParaRPr>
          </a:p>
        </p:txBody>
      </p:sp>
      <p:sp>
        <p:nvSpPr>
          <p:cNvPr id="9" name="object 6"/>
          <p:cNvSpPr txBox="1"/>
          <p:nvPr/>
        </p:nvSpPr>
        <p:spPr>
          <a:xfrm>
            <a:off x="5220072" y="3334600"/>
            <a:ext cx="1985645" cy="276999"/>
          </a:xfrm>
          <a:prstGeom prst="rect">
            <a:avLst/>
          </a:prstGeom>
        </p:spPr>
        <p:txBody>
          <a:bodyPr vert="horz" wrap="square" lIns="0" tIns="0" rIns="0" bIns="0" rtlCol="0">
            <a:spAutoFit/>
          </a:bodyPr>
          <a:lstStyle/>
          <a:p>
            <a:pPr marL="12700">
              <a:lnSpc>
                <a:spcPct val="100000"/>
              </a:lnSpc>
            </a:pPr>
            <a:r>
              <a:rPr dirty="0">
                <a:solidFill>
                  <a:srgbClr val="50505C"/>
                </a:solidFill>
                <a:latin typeface="Times New Roman" panose="02020603050405020304" pitchFamily="18" charset="0"/>
                <a:cs typeface="Times New Roman" panose="02020603050405020304" pitchFamily="18" charset="0"/>
              </a:rPr>
              <a:t>La</a:t>
            </a:r>
            <a:r>
              <a:rPr spc="-15" dirty="0">
                <a:solidFill>
                  <a:srgbClr val="50505C"/>
                </a:solidFill>
                <a:latin typeface="Times New Roman" panose="02020603050405020304" pitchFamily="18" charset="0"/>
                <a:cs typeface="Times New Roman" panose="02020603050405020304" pitchFamily="18" charset="0"/>
              </a:rPr>
              <a:t>rg</a:t>
            </a:r>
            <a:r>
              <a:rPr dirty="0">
                <a:solidFill>
                  <a:srgbClr val="50505C"/>
                </a:solidFill>
                <a:latin typeface="Times New Roman" panose="02020603050405020304" pitchFamily="18" charset="0"/>
                <a:cs typeface="Times New Roman" panose="02020603050405020304" pitchFamily="18" charset="0"/>
              </a:rPr>
              <a:t>e</a:t>
            </a:r>
            <a:r>
              <a:rPr spc="-20" dirty="0">
                <a:solidFill>
                  <a:srgbClr val="50505C"/>
                </a:solidFill>
                <a:latin typeface="Times New Roman" panose="02020603050405020304" pitchFamily="18" charset="0"/>
                <a:cs typeface="Times New Roman" panose="02020603050405020304" pitchFamily="18" charset="0"/>
              </a:rPr>
              <a:t> </a:t>
            </a:r>
            <a:r>
              <a:rPr spc="-25" dirty="0">
                <a:solidFill>
                  <a:srgbClr val="50505C"/>
                </a:solidFill>
                <a:latin typeface="Times New Roman" panose="02020603050405020304" pitchFamily="18" charset="0"/>
                <a:cs typeface="Times New Roman" panose="02020603050405020304" pitchFamily="18" charset="0"/>
              </a:rPr>
              <a:t>v</a:t>
            </a:r>
            <a:r>
              <a:rPr dirty="0">
                <a:solidFill>
                  <a:srgbClr val="50505C"/>
                </a:solidFill>
                <a:latin typeface="Times New Roman" panose="02020603050405020304" pitchFamily="18" charset="0"/>
                <a:cs typeface="Times New Roman" panose="02020603050405020304" pitchFamily="18" charset="0"/>
              </a:rPr>
              <a:t>erti</a:t>
            </a:r>
            <a:r>
              <a:rPr spc="-15" dirty="0">
                <a:solidFill>
                  <a:srgbClr val="50505C"/>
                </a:solidFill>
                <a:latin typeface="Times New Roman" panose="02020603050405020304" pitchFamily="18" charset="0"/>
                <a:cs typeface="Times New Roman" panose="02020603050405020304" pitchFamily="18" charset="0"/>
              </a:rPr>
              <a:t>c</a:t>
            </a:r>
            <a:r>
              <a:rPr dirty="0">
                <a:solidFill>
                  <a:srgbClr val="50505C"/>
                </a:solidFill>
                <a:latin typeface="Times New Roman" panose="02020603050405020304" pitchFamily="18" charset="0"/>
                <a:cs typeface="Times New Roman" panose="02020603050405020304" pitchFamily="18" charset="0"/>
              </a:rPr>
              <a:t>a</a:t>
            </a:r>
            <a:r>
              <a:rPr spc="5" dirty="0">
                <a:solidFill>
                  <a:srgbClr val="50505C"/>
                </a:solidFill>
                <a:latin typeface="Times New Roman" panose="02020603050405020304" pitchFamily="18" charset="0"/>
                <a:cs typeface="Times New Roman" panose="02020603050405020304" pitchFamily="18" charset="0"/>
              </a:rPr>
              <a:t>l</a:t>
            </a:r>
            <a:r>
              <a:rPr spc="-25" dirty="0">
                <a:solidFill>
                  <a:srgbClr val="50505C"/>
                </a:solidFill>
                <a:latin typeface="Times New Roman" panose="02020603050405020304" pitchFamily="18" charset="0"/>
                <a:cs typeface="Times New Roman" panose="02020603050405020304" pitchFamily="18" charset="0"/>
              </a:rPr>
              <a:t> </a:t>
            </a:r>
            <a:r>
              <a:rPr spc="-85" dirty="0">
                <a:solidFill>
                  <a:srgbClr val="50505C"/>
                </a:solidFill>
                <a:latin typeface="Times New Roman" panose="02020603050405020304" pitchFamily="18" charset="0"/>
                <a:cs typeface="Times New Roman" panose="02020603050405020304" pitchFamily="18" charset="0"/>
              </a:rPr>
              <a:t>K</a:t>
            </a:r>
            <a:r>
              <a:rPr spc="10" dirty="0">
                <a:solidFill>
                  <a:srgbClr val="50505C"/>
                </a:solidFill>
                <a:latin typeface="Times New Roman" panose="02020603050405020304" pitchFamily="18" charset="0"/>
                <a:cs typeface="Times New Roman" panose="02020603050405020304" pitchFamily="18" charset="0"/>
              </a:rPr>
              <a:t>Gs</a:t>
            </a:r>
            <a:endParaRPr>
              <a:latin typeface="Times New Roman" panose="02020603050405020304" pitchFamily="18" charset="0"/>
              <a:cs typeface="Times New Roman" panose="02020603050405020304" pitchFamily="18" charset="0"/>
            </a:endParaRPr>
          </a:p>
        </p:txBody>
      </p:sp>
      <p:sp>
        <p:nvSpPr>
          <p:cNvPr id="10" name="object 7"/>
          <p:cNvSpPr txBox="1"/>
          <p:nvPr/>
        </p:nvSpPr>
        <p:spPr>
          <a:xfrm>
            <a:off x="5220072" y="3665080"/>
            <a:ext cx="3321050" cy="830997"/>
          </a:xfrm>
          <a:prstGeom prst="rect">
            <a:avLst/>
          </a:prstGeom>
        </p:spPr>
        <p:txBody>
          <a:bodyPr vert="horz" wrap="square" lIns="0" tIns="0" rIns="0" bIns="0" rtlCol="0">
            <a:spAutoFit/>
          </a:bodyPr>
          <a:lstStyle/>
          <a:p>
            <a:pPr marL="393700" indent="-381000">
              <a:lnSpc>
                <a:spcPct val="100000"/>
              </a:lnSpc>
              <a:buClr>
                <a:srgbClr val="50505C"/>
              </a:buClr>
              <a:buFont typeface="Calibri"/>
              <a:buChar char="-"/>
              <a:tabLst>
                <a:tab pos="394335" algn="l"/>
              </a:tabLst>
            </a:pPr>
            <a:r>
              <a:rPr spc="-60" dirty="0">
                <a:solidFill>
                  <a:srgbClr val="50505C"/>
                </a:solidFill>
                <a:latin typeface="Times New Roman" panose="02020603050405020304" pitchFamily="18" charset="0"/>
                <a:cs typeface="Times New Roman" panose="02020603050405020304" pitchFamily="18" charset="0"/>
              </a:rPr>
              <a:t>F</a:t>
            </a:r>
            <a:r>
              <a:rPr spc="10" dirty="0">
                <a:solidFill>
                  <a:srgbClr val="50505C"/>
                </a:solidFill>
                <a:latin typeface="Times New Roman" panose="02020603050405020304" pitchFamily="18" charset="0"/>
                <a:cs typeface="Times New Roman" panose="02020603050405020304" pitchFamily="18" charset="0"/>
              </a:rPr>
              <a:t>aceb</a:t>
            </a:r>
            <a:r>
              <a:rPr spc="-5" dirty="0">
                <a:solidFill>
                  <a:srgbClr val="50505C"/>
                </a:solidFill>
                <a:latin typeface="Times New Roman" panose="02020603050405020304" pitchFamily="18" charset="0"/>
                <a:cs typeface="Times New Roman" panose="02020603050405020304" pitchFamily="18" charset="0"/>
              </a:rPr>
              <a:t>o</a:t>
            </a:r>
            <a:r>
              <a:rPr spc="5" dirty="0">
                <a:solidFill>
                  <a:srgbClr val="50505C"/>
                </a:solidFill>
                <a:latin typeface="Times New Roman" panose="02020603050405020304" pitchFamily="18" charset="0"/>
                <a:cs typeface="Times New Roman" panose="02020603050405020304" pitchFamily="18" charset="0"/>
              </a:rPr>
              <a:t>ok</a:t>
            </a:r>
            <a:r>
              <a:rPr spc="-30"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(soci</a:t>
            </a:r>
            <a:r>
              <a:rPr spc="15" dirty="0">
                <a:solidFill>
                  <a:srgbClr val="50505C"/>
                </a:solidFill>
                <a:latin typeface="Times New Roman" panose="02020603050405020304" pitchFamily="18" charset="0"/>
                <a:cs typeface="Times New Roman" panose="02020603050405020304" pitchFamily="18" charset="0"/>
              </a:rPr>
              <a:t>a</a:t>
            </a:r>
            <a:r>
              <a:rPr spc="5" dirty="0">
                <a:solidFill>
                  <a:srgbClr val="50505C"/>
                </a:solidFill>
                <a:latin typeface="Times New Roman" panose="02020603050405020304" pitchFamily="18" charset="0"/>
                <a:cs typeface="Times New Roman" panose="02020603050405020304" pitchFamily="18" charset="0"/>
              </a:rPr>
              <a:t>l</a:t>
            </a:r>
            <a:r>
              <a:rPr spc="-25"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n</a:t>
            </a:r>
            <a:r>
              <a:rPr spc="-10" dirty="0">
                <a:solidFill>
                  <a:srgbClr val="50505C"/>
                </a:solidFill>
                <a:latin typeface="Times New Roman" panose="02020603050405020304" pitchFamily="18" charset="0"/>
                <a:cs typeface="Times New Roman" panose="02020603050405020304" pitchFamily="18" charset="0"/>
              </a:rPr>
              <a:t>e</a:t>
            </a:r>
            <a:r>
              <a:rPr spc="5" dirty="0">
                <a:solidFill>
                  <a:srgbClr val="50505C"/>
                </a:solidFill>
                <a:latin typeface="Times New Roman" panose="02020603050405020304" pitchFamily="18" charset="0"/>
                <a:cs typeface="Times New Roman" panose="02020603050405020304" pitchFamily="18" charset="0"/>
              </a:rPr>
              <a:t>t</a:t>
            </a:r>
            <a:r>
              <a:rPr spc="-15" dirty="0">
                <a:solidFill>
                  <a:srgbClr val="50505C"/>
                </a:solidFill>
                <a:latin typeface="Times New Roman" panose="02020603050405020304" pitchFamily="18" charset="0"/>
                <a:cs typeface="Times New Roman" panose="02020603050405020304" pitchFamily="18" charset="0"/>
              </a:rPr>
              <a:t>w</a:t>
            </a:r>
            <a:r>
              <a:rPr spc="5" dirty="0">
                <a:solidFill>
                  <a:srgbClr val="50505C"/>
                </a:solidFill>
                <a:latin typeface="Times New Roman" panose="02020603050405020304" pitchFamily="18" charset="0"/>
                <a:cs typeface="Times New Roman" panose="02020603050405020304" pitchFamily="18" charset="0"/>
              </a:rPr>
              <a:t>o</a:t>
            </a:r>
            <a:r>
              <a:rPr spc="-5" dirty="0">
                <a:solidFill>
                  <a:srgbClr val="50505C"/>
                </a:solidFill>
                <a:latin typeface="Times New Roman" panose="02020603050405020304" pitchFamily="18" charset="0"/>
                <a:cs typeface="Times New Roman" panose="02020603050405020304" pitchFamily="18" charset="0"/>
              </a:rPr>
              <a:t>r</a:t>
            </a:r>
            <a:r>
              <a:rPr spc="5" dirty="0">
                <a:solidFill>
                  <a:srgbClr val="50505C"/>
                </a:solidFill>
                <a:latin typeface="Times New Roman" panose="02020603050405020304" pitchFamily="18" charset="0"/>
                <a:cs typeface="Times New Roman" panose="02020603050405020304" pitchFamily="18" charset="0"/>
              </a:rPr>
              <a:t>k)</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15"/>
              </a:spcBef>
              <a:buClr>
                <a:srgbClr val="50505C"/>
              </a:buClr>
              <a:buFont typeface="Calibri"/>
              <a:buChar char="-"/>
              <a:tabLst>
                <a:tab pos="394335" algn="l"/>
              </a:tabLst>
            </a:pPr>
            <a:r>
              <a:rPr dirty="0">
                <a:solidFill>
                  <a:srgbClr val="50505C"/>
                </a:solidFill>
                <a:latin typeface="Times New Roman" panose="02020603050405020304" pitchFamily="18" charset="0"/>
                <a:cs typeface="Times New Roman" panose="02020603050405020304" pitchFamily="18" charset="0"/>
              </a:rPr>
              <a:t>Lin</a:t>
            </a:r>
            <a:r>
              <a:rPr spc="-65" dirty="0">
                <a:solidFill>
                  <a:srgbClr val="50505C"/>
                </a:solidFill>
                <a:latin typeface="Times New Roman" panose="02020603050405020304" pitchFamily="18" charset="0"/>
                <a:cs typeface="Times New Roman" panose="02020603050405020304" pitchFamily="18" charset="0"/>
              </a:rPr>
              <a:t>k</a:t>
            </a:r>
            <a:r>
              <a:rPr spc="5" dirty="0">
                <a:solidFill>
                  <a:srgbClr val="50505C"/>
                </a:solidFill>
                <a:latin typeface="Times New Roman" panose="02020603050405020304" pitchFamily="18" charset="0"/>
                <a:cs typeface="Times New Roman" panose="02020603050405020304" pitchFamily="18" charset="0"/>
              </a:rPr>
              <a:t>edIn</a:t>
            </a:r>
            <a:r>
              <a:rPr spc="-15"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(peopl</a:t>
            </a:r>
            <a:r>
              <a:rPr spc="10" dirty="0">
                <a:solidFill>
                  <a:srgbClr val="50505C"/>
                </a:solidFill>
                <a:latin typeface="Times New Roman" panose="02020603050405020304" pitchFamily="18" charset="0"/>
                <a:cs typeface="Times New Roman" panose="02020603050405020304" pitchFamily="18" charset="0"/>
              </a:rPr>
              <a:t>e</a:t>
            </a:r>
            <a:r>
              <a:rPr spc="-20"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g</a:t>
            </a:r>
            <a:r>
              <a:rPr spc="-55" dirty="0">
                <a:solidFill>
                  <a:srgbClr val="50505C"/>
                </a:solidFill>
                <a:latin typeface="Times New Roman" panose="02020603050405020304" pitchFamily="18" charset="0"/>
                <a:cs typeface="Times New Roman" panose="02020603050405020304" pitchFamily="18" charset="0"/>
              </a:rPr>
              <a:t>r</a:t>
            </a:r>
            <a:r>
              <a:rPr spc="5" dirty="0">
                <a:solidFill>
                  <a:srgbClr val="50505C"/>
                </a:solidFill>
                <a:latin typeface="Times New Roman" panose="02020603050405020304" pitchFamily="18" charset="0"/>
                <a:cs typeface="Times New Roman" panose="02020603050405020304" pitchFamily="18" charset="0"/>
              </a:rPr>
              <a:t>aph)</a:t>
            </a:r>
            <a:endParaRPr dirty="0">
              <a:latin typeface="Times New Roman" panose="02020603050405020304" pitchFamily="18" charset="0"/>
              <a:cs typeface="Times New Roman" panose="02020603050405020304" pitchFamily="18" charset="0"/>
            </a:endParaRPr>
          </a:p>
          <a:p>
            <a:pPr marL="393700" indent="-381000">
              <a:lnSpc>
                <a:spcPct val="100000"/>
              </a:lnSpc>
              <a:spcBef>
                <a:spcPts val="20"/>
              </a:spcBef>
              <a:buClr>
                <a:srgbClr val="50505C"/>
              </a:buClr>
              <a:buFont typeface="Calibri"/>
              <a:buChar char="-"/>
              <a:tabLst>
                <a:tab pos="394335" algn="l"/>
              </a:tabLst>
            </a:pPr>
            <a:r>
              <a:rPr dirty="0">
                <a:solidFill>
                  <a:srgbClr val="50505C"/>
                </a:solidFill>
                <a:latin typeface="Times New Roman" panose="02020603050405020304" pitchFamily="18" charset="0"/>
                <a:cs typeface="Times New Roman" panose="02020603050405020304" pitchFamily="18" charset="0"/>
              </a:rPr>
              <a:t>Am</a:t>
            </a:r>
            <a:r>
              <a:rPr spc="10" dirty="0">
                <a:solidFill>
                  <a:srgbClr val="50505C"/>
                </a:solidFill>
                <a:latin typeface="Times New Roman" panose="02020603050405020304" pitchFamily="18" charset="0"/>
                <a:cs typeface="Times New Roman" panose="02020603050405020304" pitchFamily="18" charset="0"/>
              </a:rPr>
              <a:t>a</a:t>
            </a:r>
            <a:r>
              <a:rPr spc="-45" dirty="0">
                <a:solidFill>
                  <a:srgbClr val="50505C"/>
                </a:solidFill>
                <a:latin typeface="Times New Roman" panose="02020603050405020304" pitchFamily="18" charset="0"/>
                <a:cs typeface="Times New Roman" panose="02020603050405020304" pitchFamily="18" charset="0"/>
              </a:rPr>
              <a:t>z</a:t>
            </a:r>
            <a:r>
              <a:rPr spc="5" dirty="0">
                <a:solidFill>
                  <a:srgbClr val="50505C"/>
                </a:solidFill>
                <a:latin typeface="Times New Roman" panose="02020603050405020304" pitchFamily="18" charset="0"/>
                <a:cs typeface="Times New Roman" panose="02020603050405020304" pitchFamily="18" charset="0"/>
              </a:rPr>
              <a:t>o</a:t>
            </a:r>
            <a:r>
              <a:rPr spc="10" dirty="0">
                <a:solidFill>
                  <a:srgbClr val="50505C"/>
                </a:solidFill>
                <a:latin typeface="Times New Roman" panose="02020603050405020304" pitchFamily="18" charset="0"/>
                <a:cs typeface="Times New Roman" panose="02020603050405020304" pitchFamily="18" charset="0"/>
              </a:rPr>
              <a:t>n</a:t>
            </a:r>
            <a:r>
              <a:rPr spc="-50"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(p</a:t>
            </a:r>
            <a:r>
              <a:rPr spc="-35" dirty="0">
                <a:solidFill>
                  <a:srgbClr val="50505C"/>
                </a:solidFill>
                <a:latin typeface="Times New Roman" panose="02020603050405020304" pitchFamily="18" charset="0"/>
                <a:cs typeface="Times New Roman" panose="02020603050405020304" pitchFamily="18" charset="0"/>
              </a:rPr>
              <a:t>r</a:t>
            </a:r>
            <a:r>
              <a:rPr spc="5" dirty="0">
                <a:solidFill>
                  <a:srgbClr val="50505C"/>
                </a:solidFill>
                <a:latin typeface="Times New Roman" panose="02020603050405020304" pitchFamily="18" charset="0"/>
                <a:cs typeface="Times New Roman" panose="02020603050405020304" pitchFamily="18" charset="0"/>
              </a:rPr>
              <a:t>oduct</a:t>
            </a:r>
            <a:r>
              <a:rPr spc="-15" dirty="0">
                <a:solidFill>
                  <a:srgbClr val="50505C"/>
                </a:solidFill>
                <a:latin typeface="Times New Roman" panose="02020603050405020304" pitchFamily="18" charset="0"/>
                <a:cs typeface="Times New Roman" panose="02020603050405020304" pitchFamily="18" charset="0"/>
              </a:rPr>
              <a:t> </a:t>
            </a:r>
            <a:r>
              <a:rPr dirty="0">
                <a:solidFill>
                  <a:srgbClr val="50505C"/>
                </a:solidFill>
                <a:latin typeface="Times New Roman" panose="02020603050405020304" pitchFamily="18" charset="0"/>
                <a:cs typeface="Times New Roman" panose="02020603050405020304" pitchFamily="18" charset="0"/>
              </a:rPr>
              <a:t>g</a:t>
            </a:r>
            <a:r>
              <a:rPr spc="-55" dirty="0">
                <a:solidFill>
                  <a:srgbClr val="50505C"/>
                </a:solidFill>
                <a:latin typeface="Times New Roman" panose="02020603050405020304" pitchFamily="18" charset="0"/>
                <a:cs typeface="Times New Roman" panose="02020603050405020304" pitchFamily="18" charset="0"/>
              </a:rPr>
              <a:t>r</a:t>
            </a:r>
            <a:r>
              <a:rPr spc="5" dirty="0">
                <a:solidFill>
                  <a:srgbClr val="50505C"/>
                </a:solidFill>
                <a:latin typeface="Times New Roman" panose="02020603050405020304" pitchFamily="18" charset="0"/>
                <a:cs typeface="Times New Roman" panose="02020603050405020304" pitchFamily="18" charset="0"/>
              </a:rPr>
              <a:t>aph)</a:t>
            </a:r>
            <a:endParaRPr dirty="0">
              <a:latin typeface="Times New Roman" panose="02020603050405020304" pitchFamily="18" charset="0"/>
              <a:cs typeface="Times New Roman" panose="02020603050405020304" pitchFamily="18" charset="0"/>
            </a:endParaRPr>
          </a:p>
        </p:txBody>
      </p:sp>
      <p:sp>
        <p:nvSpPr>
          <p:cNvPr id="11" name="object 8"/>
          <p:cNvSpPr/>
          <p:nvPr/>
        </p:nvSpPr>
        <p:spPr>
          <a:xfrm>
            <a:off x="3865765" y="5473933"/>
            <a:ext cx="175895" cy="515620"/>
          </a:xfrm>
          <a:custGeom>
            <a:avLst/>
            <a:gdLst/>
            <a:ahLst/>
            <a:cxnLst/>
            <a:rect l="l" t="t" r="r" b="b"/>
            <a:pathLst>
              <a:path w="175895" h="515620">
                <a:moveTo>
                  <a:pt x="0" y="0"/>
                </a:moveTo>
                <a:lnTo>
                  <a:pt x="38640" y="1463"/>
                </a:lnTo>
                <a:lnTo>
                  <a:pt x="79371" y="8083"/>
                </a:lnTo>
                <a:lnTo>
                  <a:pt x="89154" y="242697"/>
                </a:lnTo>
                <a:lnTo>
                  <a:pt x="91431" y="246049"/>
                </a:lnTo>
                <a:lnTo>
                  <a:pt x="137634" y="255924"/>
                </a:lnTo>
                <a:lnTo>
                  <a:pt x="175888" y="257550"/>
                </a:lnTo>
                <a:lnTo>
                  <a:pt x="156136" y="257953"/>
                </a:lnTo>
                <a:lnTo>
                  <a:pt x="108046" y="263226"/>
                </a:lnTo>
                <a:lnTo>
                  <a:pt x="89154" y="500253"/>
                </a:lnTo>
                <a:lnTo>
                  <a:pt x="86876" y="503605"/>
                </a:lnTo>
                <a:lnTo>
                  <a:pt x="40673" y="513480"/>
                </a:lnTo>
                <a:lnTo>
                  <a:pt x="22386" y="514640"/>
                </a:lnTo>
                <a:lnTo>
                  <a:pt x="2419" y="515106"/>
                </a:lnTo>
              </a:path>
            </a:pathLst>
          </a:custGeom>
          <a:ln w="12192">
            <a:solidFill>
              <a:srgbClr val="5B9BD4"/>
            </a:solidFill>
          </a:ln>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2" name="object 9"/>
          <p:cNvSpPr txBox="1"/>
          <p:nvPr/>
        </p:nvSpPr>
        <p:spPr>
          <a:xfrm>
            <a:off x="4251545" y="5486330"/>
            <a:ext cx="4261350" cy="553998"/>
          </a:xfrm>
          <a:prstGeom prst="rect">
            <a:avLst/>
          </a:prstGeom>
        </p:spPr>
        <p:txBody>
          <a:bodyPr vert="horz" wrap="square" lIns="0" tIns="0" rIns="0" bIns="0" rtlCol="0">
            <a:spAutoFit/>
          </a:bodyPr>
          <a:lstStyle/>
          <a:p>
            <a:pPr marL="12700">
              <a:lnSpc>
                <a:spcPct val="100000"/>
              </a:lnSpc>
            </a:pPr>
            <a:r>
              <a:rPr dirty="0">
                <a:solidFill>
                  <a:srgbClr val="50505C"/>
                </a:solidFill>
                <a:latin typeface="Times New Roman" panose="02020603050405020304" pitchFamily="18" charset="0"/>
                <a:cs typeface="Times New Roman" panose="02020603050405020304" pitchFamily="18" charset="0"/>
              </a:rPr>
              <a:t>La</a:t>
            </a:r>
            <a:r>
              <a:rPr spc="-15" dirty="0">
                <a:solidFill>
                  <a:srgbClr val="50505C"/>
                </a:solidFill>
                <a:latin typeface="Times New Roman" panose="02020603050405020304" pitchFamily="18" charset="0"/>
                <a:cs typeface="Times New Roman" panose="02020603050405020304" pitchFamily="18" charset="0"/>
              </a:rPr>
              <a:t>rg</a:t>
            </a:r>
            <a:r>
              <a:rPr dirty="0">
                <a:solidFill>
                  <a:srgbClr val="50505C"/>
                </a:solidFill>
                <a:latin typeface="Times New Roman" panose="02020603050405020304" pitchFamily="18" charset="0"/>
                <a:cs typeface="Times New Roman" panose="02020603050405020304" pitchFamily="18" charset="0"/>
              </a:rPr>
              <a:t>e</a:t>
            </a:r>
            <a:r>
              <a:rPr spc="-2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p</a:t>
            </a:r>
            <a:r>
              <a:rPr spc="-35" dirty="0">
                <a:solidFill>
                  <a:srgbClr val="50505C"/>
                </a:solidFill>
                <a:latin typeface="Times New Roman" panose="02020603050405020304" pitchFamily="18" charset="0"/>
                <a:cs typeface="Times New Roman" panose="02020603050405020304" pitchFamily="18" charset="0"/>
              </a:rPr>
              <a:t>r</a:t>
            </a:r>
            <a:r>
              <a:rPr spc="5" dirty="0">
                <a:solidFill>
                  <a:srgbClr val="50505C"/>
                </a:solidFill>
                <a:latin typeface="Times New Roman" panose="02020603050405020304" pitchFamily="18" charset="0"/>
                <a:cs typeface="Times New Roman" panose="02020603050405020304" pitchFamily="18" charset="0"/>
              </a:rPr>
              <a:t>oduct</a:t>
            </a:r>
            <a:r>
              <a:rPr spc="10" dirty="0">
                <a:solidFill>
                  <a:srgbClr val="50505C"/>
                </a:solidFill>
                <a:latin typeface="Times New Roman" panose="02020603050405020304" pitchFamily="18" charset="0"/>
                <a:cs typeface="Times New Roman" panose="02020603050405020304" pitchFamily="18" charset="0"/>
              </a:rPr>
              <a:t>i</a:t>
            </a:r>
            <a:r>
              <a:rPr spc="-10" dirty="0">
                <a:solidFill>
                  <a:srgbClr val="50505C"/>
                </a:solidFill>
                <a:latin typeface="Times New Roman" panose="02020603050405020304" pitchFamily="18" charset="0"/>
                <a:cs typeface="Times New Roman" panose="02020603050405020304" pitchFamily="18" charset="0"/>
              </a:rPr>
              <a:t>o</a:t>
            </a:r>
            <a:r>
              <a:rPr spc="10" dirty="0">
                <a:solidFill>
                  <a:srgbClr val="50505C"/>
                </a:solidFill>
                <a:latin typeface="Times New Roman" panose="02020603050405020304" pitchFamily="18" charset="0"/>
                <a:cs typeface="Times New Roman" panose="02020603050405020304" pitchFamily="18" charset="0"/>
              </a:rPr>
              <a:t>n</a:t>
            </a:r>
            <a:r>
              <a:rPr spc="-35" dirty="0">
                <a:solidFill>
                  <a:srgbClr val="50505C"/>
                </a:solidFill>
                <a:latin typeface="Times New Roman" panose="02020603050405020304" pitchFamily="18" charset="0"/>
                <a:cs typeface="Times New Roman" panose="02020603050405020304" pitchFamily="18" charset="0"/>
              </a:rPr>
              <a:t> </a:t>
            </a:r>
            <a:r>
              <a:rPr spc="-85" dirty="0">
                <a:solidFill>
                  <a:srgbClr val="50505C"/>
                </a:solidFill>
                <a:latin typeface="Times New Roman" panose="02020603050405020304" pitchFamily="18" charset="0"/>
                <a:cs typeface="Times New Roman" panose="02020603050405020304" pitchFamily="18" charset="0"/>
              </a:rPr>
              <a:t>K</a:t>
            </a:r>
            <a:r>
              <a:rPr spc="10" dirty="0">
                <a:solidFill>
                  <a:srgbClr val="50505C"/>
                </a:solidFill>
                <a:latin typeface="Times New Roman" panose="02020603050405020304" pitchFamily="18" charset="0"/>
                <a:cs typeface="Times New Roman" panose="02020603050405020304" pitchFamily="18" charset="0"/>
              </a:rPr>
              <a:t>Gs</a:t>
            </a:r>
            <a:r>
              <a:rPr spc="-2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support</a:t>
            </a:r>
            <a:r>
              <a:rPr spc="-20" dirty="0">
                <a:solidFill>
                  <a:srgbClr val="50505C"/>
                </a:solidFill>
                <a:latin typeface="Times New Roman" panose="02020603050405020304" pitchFamily="18" charset="0"/>
                <a:cs typeface="Times New Roman" panose="02020603050405020304" pitchFamily="18" charset="0"/>
              </a:rPr>
              <a:t> </a:t>
            </a:r>
            <a:r>
              <a:rPr spc="10" dirty="0">
                <a:solidFill>
                  <a:srgbClr val="50505C"/>
                </a:solidFill>
                <a:latin typeface="Times New Roman" panose="02020603050405020304" pitchFamily="18" charset="0"/>
                <a:cs typeface="Times New Roman" panose="02020603050405020304" pitchFamily="18" charset="0"/>
              </a:rPr>
              <a:t>G</a:t>
            </a:r>
            <a:r>
              <a:rPr dirty="0">
                <a:solidFill>
                  <a:srgbClr val="50505C"/>
                </a:solidFill>
                <a:latin typeface="Times New Roman" panose="02020603050405020304" pitchFamily="18" charset="0"/>
                <a:cs typeface="Times New Roman" panose="02020603050405020304" pitchFamily="18" charset="0"/>
              </a:rPr>
              <a:t>o</a:t>
            </a:r>
            <a:r>
              <a:rPr spc="5" dirty="0">
                <a:solidFill>
                  <a:srgbClr val="50505C"/>
                </a:solidFill>
                <a:latin typeface="Times New Roman" panose="02020603050405020304" pitchFamily="18" charset="0"/>
                <a:cs typeface="Times New Roman" panose="02020603050405020304" pitchFamily="18" charset="0"/>
              </a:rPr>
              <a:t>o</a:t>
            </a:r>
            <a:r>
              <a:rPr dirty="0">
                <a:solidFill>
                  <a:srgbClr val="50505C"/>
                </a:solidFill>
                <a:latin typeface="Times New Roman" panose="02020603050405020304" pitchFamily="18" charset="0"/>
                <a:cs typeface="Times New Roman" panose="02020603050405020304" pitchFamily="18" charset="0"/>
              </a:rPr>
              <a:t>g</a:t>
            </a:r>
            <a:r>
              <a:rPr spc="5" dirty="0">
                <a:solidFill>
                  <a:srgbClr val="50505C"/>
                </a:solidFill>
                <a:latin typeface="Times New Roman" panose="02020603050405020304" pitchFamily="18" charset="0"/>
                <a:cs typeface="Times New Roman" panose="02020603050405020304" pitchFamily="18" charset="0"/>
              </a:rPr>
              <a:t>le</a:t>
            </a:r>
            <a:r>
              <a:rPr spc="-15" dirty="0">
                <a:solidFill>
                  <a:srgbClr val="50505C"/>
                </a:solidFill>
                <a:latin typeface="Times New Roman" panose="02020603050405020304" pitchFamily="18" charset="0"/>
                <a:cs typeface="Times New Roman" panose="02020603050405020304" pitchFamily="18" charset="0"/>
              </a:rPr>
              <a:t> </a:t>
            </a:r>
            <a:r>
              <a:rPr spc="10" dirty="0">
                <a:solidFill>
                  <a:srgbClr val="50505C"/>
                </a:solidFill>
                <a:latin typeface="Times New Roman" panose="02020603050405020304" pitchFamily="18" charset="0"/>
                <a:cs typeface="Times New Roman" panose="02020603050405020304" pitchFamily="18" charset="0"/>
              </a:rPr>
              <a:t>and</a:t>
            </a:r>
            <a:r>
              <a:rPr spc="-10" dirty="0">
                <a:solidFill>
                  <a:srgbClr val="50505C"/>
                </a:solidFill>
                <a:latin typeface="Times New Roman" panose="02020603050405020304" pitchFamily="18" charset="0"/>
                <a:cs typeface="Times New Roman" panose="02020603050405020304" pitchFamily="18" charset="0"/>
              </a:rPr>
              <a:t> </a:t>
            </a:r>
            <a:r>
              <a:rPr spc="5" dirty="0">
                <a:solidFill>
                  <a:srgbClr val="50505C"/>
                </a:solidFill>
                <a:latin typeface="Times New Roman" panose="02020603050405020304" pitchFamily="18" charset="0"/>
                <a:cs typeface="Times New Roman" panose="02020603050405020304" pitchFamily="18" charset="0"/>
              </a:rPr>
              <a:t>Bing Sea</a:t>
            </a:r>
            <a:r>
              <a:rPr spc="-35" dirty="0">
                <a:solidFill>
                  <a:srgbClr val="50505C"/>
                </a:solidFill>
                <a:latin typeface="Times New Roman" panose="02020603050405020304" pitchFamily="18" charset="0"/>
                <a:cs typeface="Times New Roman" panose="02020603050405020304" pitchFamily="18" charset="0"/>
              </a:rPr>
              <a:t>r</a:t>
            </a:r>
            <a:r>
              <a:rPr spc="10" dirty="0">
                <a:solidFill>
                  <a:srgbClr val="50505C"/>
                </a:solidFill>
                <a:latin typeface="Times New Roman" panose="02020603050405020304" pitchFamily="18" charset="0"/>
                <a:cs typeface="Times New Roman" panose="02020603050405020304" pitchFamily="18" charset="0"/>
              </a:rPr>
              <a:t>ch</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9647499"/>
      </p:ext>
    </p:extLst>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超细粒度实体识别（背景）</a:t>
            </a:r>
          </a:p>
        </p:txBody>
      </p:sp>
      <p:sp>
        <p:nvSpPr>
          <p:cNvPr id="3" name="内容占位符 2"/>
          <p:cNvSpPr>
            <a:spLocks noGrp="1"/>
          </p:cNvSpPr>
          <p:nvPr>
            <p:ph idx="1"/>
          </p:nvPr>
        </p:nvSpPr>
        <p:spPr/>
        <p:txBody>
          <a:bodyPr/>
          <a:lstStyle/>
          <a:p>
            <a:r>
              <a:rPr lang="zh-CN" altLang="en-US" dirty="0"/>
              <a:t>重点</a:t>
            </a:r>
            <a:r>
              <a:rPr lang="zh-CN" altLang="zh-CN" dirty="0"/>
              <a:t>研究从英文文本中识别</a:t>
            </a:r>
            <a:r>
              <a:rPr lang="zh-CN" altLang="en-US" b="1" dirty="0"/>
              <a:t>超</a:t>
            </a:r>
            <a:r>
              <a:rPr lang="zh-CN" altLang="zh-CN" b="1" dirty="0"/>
              <a:t>细分类命名实体</a:t>
            </a:r>
            <a:r>
              <a:rPr lang="zh-CN" altLang="en-US" b="1" dirty="0"/>
              <a:t>（</a:t>
            </a:r>
            <a:r>
              <a:rPr lang="en-US" altLang="zh-CN" b="1" dirty="0"/>
              <a:t>7000</a:t>
            </a:r>
            <a:r>
              <a:rPr lang="zh-CN" altLang="en-US" b="1" dirty="0"/>
              <a:t>类）</a:t>
            </a:r>
            <a:r>
              <a:rPr lang="zh-CN" altLang="zh-CN" dirty="0"/>
              <a:t>，再将其链接到</a:t>
            </a:r>
            <a:r>
              <a:rPr lang="en-US" altLang="zh-CN" dirty="0"/>
              <a:t>Freebase</a:t>
            </a:r>
            <a:r>
              <a:rPr lang="zh-CN" altLang="zh-CN" dirty="0"/>
              <a:t>知识库</a:t>
            </a:r>
            <a:r>
              <a:rPr lang="zh-CN" altLang="en-US" dirty="0"/>
              <a:t>的算法</a:t>
            </a:r>
            <a:r>
              <a:rPr lang="zh-CN" altLang="zh-CN" dirty="0"/>
              <a:t>，并提供</a:t>
            </a:r>
            <a:r>
              <a:rPr lang="zh-CN" altLang="en-US" dirty="0"/>
              <a:t>了</a:t>
            </a:r>
            <a:r>
              <a:rPr lang="zh-CN" altLang="zh-CN" dirty="0"/>
              <a:t>相应的算法说明与使用文档，以及</a:t>
            </a:r>
            <a:r>
              <a:rPr lang="en-US" altLang="zh-CN" dirty="0"/>
              <a:t>API</a:t>
            </a:r>
            <a:r>
              <a:rPr lang="zh-CN" altLang="zh-CN" dirty="0"/>
              <a:t>服务。</a:t>
            </a:r>
            <a:endParaRPr lang="en-US" altLang="zh-CN" dirty="0"/>
          </a:p>
          <a:p>
            <a:endParaRPr lang="en-US" altLang="zh-CN" dirty="0"/>
          </a:p>
          <a:p>
            <a:r>
              <a:rPr lang="zh-CN" altLang="en-US" dirty="0"/>
              <a:t>任务描述</a:t>
            </a:r>
            <a:endParaRPr lang="en-US" altLang="zh-CN" dirty="0"/>
          </a:p>
          <a:p>
            <a:pPr lvl="1"/>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60</a:t>
            </a:fld>
            <a:endParaRPr lang="en-US" altLang="zh-CN">
              <a:solidFill>
                <a:srgbClr val="000000"/>
              </a:solidFill>
            </a:endParaRPr>
          </a:p>
        </p:txBody>
      </p:sp>
      <p:pic>
        <p:nvPicPr>
          <p:cNvPr id="6" name="图片 5">
            <a:extLst>
              <a:ext uri="{FF2B5EF4-FFF2-40B4-BE49-F238E27FC236}">
                <a16:creationId xmlns:a16="http://schemas.microsoft.com/office/drawing/2014/main" id="{CE0B57E4-72FA-4E4E-9169-DC98C5A322EC}"/>
              </a:ext>
            </a:extLst>
          </p:cNvPr>
          <p:cNvPicPr>
            <a:picLocks noChangeAspect="1"/>
          </p:cNvPicPr>
          <p:nvPr/>
        </p:nvPicPr>
        <p:blipFill rotWithShape="1">
          <a:blip r:embed="rId2"/>
          <a:srcRect r="6061"/>
          <a:stretch/>
        </p:blipFill>
        <p:spPr>
          <a:xfrm>
            <a:off x="4139952" y="2060848"/>
            <a:ext cx="4464496" cy="4508748"/>
          </a:xfrm>
          <a:prstGeom prst="rect">
            <a:avLst/>
          </a:prstGeom>
        </p:spPr>
      </p:pic>
      <p:graphicFrame>
        <p:nvGraphicFramePr>
          <p:cNvPr id="10" name="图示 9"/>
          <p:cNvGraphicFramePr/>
          <p:nvPr>
            <p:extLst>
              <p:ext uri="{D42A27DB-BD31-4B8C-83A1-F6EECF244321}">
                <p14:modId xmlns:p14="http://schemas.microsoft.com/office/powerpoint/2010/main" val="3626994598"/>
              </p:ext>
            </p:extLst>
          </p:nvPr>
        </p:nvGraphicFramePr>
        <p:xfrm>
          <a:off x="611560" y="3140968"/>
          <a:ext cx="2716585" cy="1944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右箭头 10"/>
          <p:cNvSpPr/>
          <p:nvPr/>
        </p:nvSpPr>
        <p:spPr bwMode="auto">
          <a:xfrm>
            <a:off x="3563888" y="3789040"/>
            <a:ext cx="432048" cy="526182"/>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3" name="矩形 12"/>
          <p:cNvSpPr/>
          <p:nvPr/>
        </p:nvSpPr>
        <p:spPr>
          <a:xfrm>
            <a:off x="1932964" y="6195111"/>
            <a:ext cx="3693896" cy="369332"/>
          </a:xfrm>
          <a:prstGeom prst="rect">
            <a:avLst/>
          </a:prstGeom>
        </p:spPr>
        <p:txBody>
          <a:bodyPr wrap="none">
            <a:spAutoFit/>
          </a:bodyPr>
          <a:lstStyle/>
          <a:p>
            <a:r>
              <a:rPr lang="en-US" altLang="zh-CN" dirty="0" err="1"/>
              <a:t>Yago</a:t>
            </a:r>
            <a:r>
              <a:rPr lang="en-US" altLang="zh-CN" dirty="0"/>
              <a:t>-7000+</a:t>
            </a:r>
            <a:r>
              <a:rPr lang="zh-CN" altLang="en-US" dirty="0"/>
              <a:t>类（层次化细粒度）</a:t>
            </a:r>
          </a:p>
        </p:txBody>
      </p:sp>
    </p:spTree>
    <p:extLst>
      <p:ext uri="{BB962C8B-B14F-4D97-AF65-F5344CB8AC3E}">
        <p14:creationId xmlns:p14="http://schemas.microsoft.com/office/powerpoint/2010/main" val="3574939768"/>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超细粒度实体识别（难点）</a:t>
            </a:r>
          </a:p>
        </p:txBody>
      </p:sp>
      <p:sp>
        <p:nvSpPr>
          <p:cNvPr id="28" name="内容占位符 27"/>
          <p:cNvSpPr>
            <a:spLocks noGrp="1"/>
          </p:cNvSpPr>
          <p:nvPr>
            <p:ph idx="1"/>
          </p:nvPr>
        </p:nvSpPr>
        <p:spPr/>
        <p:txBody>
          <a:bodyPr/>
          <a:lstStyle/>
          <a:p>
            <a:r>
              <a:rPr lang="zh-CN" altLang="en-US" dirty="0"/>
              <a:t>难点：类型多，粒度细，有层次，没有训练数据。</a:t>
            </a:r>
          </a:p>
          <a:p>
            <a:r>
              <a:rPr lang="zh-CN" altLang="en-US" dirty="0"/>
              <a:t>基本思路：</a:t>
            </a:r>
            <a:endParaRPr lang="en-US" altLang="zh-CN" dirty="0"/>
          </a:p>
          <a:p>
            <a:pPr lvl="1"/>
            <a:r>
              <a:rPr lang="zh-CN" altLang="en-US" dirty="0"/>
              <a:t>由于需要识别的实体类型数量变多，因此考虑先</a:t>
            </a:r>
            <a:r>
              <a:rPr lang="zh-CN" altLang="en-US" dirty="0">
                <a:solidFill>
                  <a:srgbClr val="C00000"/>
                </a:solidFill>
              </a:rPr>
              <a:t>定位</a:t>
            </a:r>
            <a:r>
              <a:rPr lang="zh-CN" altLang="en-US" dirty="0"/>
              <a:t>，再</a:t>
            </a:r>
            <a:r>
              <a:rPr lang="zh-CN" altLang="en-US" dirty="0">
                <a:solidFill>
                  <a:srgbClr val="C00000"/>
                </a:solidFill>
              </a:rPr>
              <a:t>识别与链接</a:t>
            </a:r>
            <a:r>
              <a:rPr lang="zh-CN" altLang="en-US" dirty="0"/>
              <a:t>的技术路线。</a:t>
            </a:r>
            <a:endParaRPr lang="en-US" altLang="zh-CN" dirty="0"/>
          </a:p>
          <a:p>
            <a:pPr lvl="1">
              <a:buFont typeface="+mj-lt"/>
              <a:buAutoNum type="arabicPeriod"/>
            </a:pPr>
            <a:r>
              <a:rPr lang="zh-CN" altLang="en-US" dirty="0"/>
              <a:t>基于</a:t>
            </a:r>
            <a:r>
              <a:rPr lang="en-US" altLang="zh-CN" dirty="0"/>
              <a:t>7</a:t>
            </a:r>
            <a:r>
              <a:rPr lang="zh-CN" altLang="en-US" dirty="0"/>
              <a:t>大类别训练</a:t>
            </a:r>
            <a:r>
              <a:rPr lang="en-US" altLang="zh-CN" dirty="0"/>
              <a:t>localizer </a:t>
            </a:r>
          </a:p>
          <a:p>
            <a:pPr lvl="1">
              <a:buFont typeface="+mj-lt"/>
              <a:buAutoNum type="arabicPeriod"/>
            </a:pPr>
            <a:r>
              <a:rPr lang="en-US" altLang="zh-CN" dirty="0"/>
              <a:t>Typing</a:t>
            </a:r>
            <a:r>
              <a:rPr lang="zh-CN" altLang="en-US" dirty="0"/>
              <a:t>与</a:t>
            </a:r>
            <a:r>
              <a:rPr lang="en-US" altLang="zh-CN" dirty="0"/>
              <a:t>linking</a:t>
            </a:r>
            <a:r>
              <a:rPr lang="zh-CN" altLang="en-US" dirty="0"/>
              <a:t>联合</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61</a:t>
            </a:fld>
            <a:endParaRPr lang="en-US" altLang="zh-CN">
              <a:solidFill>
                <a:srgbClr val="000000"/>
              </a:solidFill>
            </a:endParaRPr>
          </a:p>
        </p:txBody>
      </p:sp>
      <p:grpSp>
        <p:nvGrpSpPr>
          <p:cNvPr id="39" name="组合 38"/>
          <p:cNvGrpSpPr/>
          <p:nvPr/>
        </p:nvGrpSpPr>
        <p:grpSpPr>
          <a:xfrm>
            <a:off x="854993" y="2805564"/>
            <a:ext cx="7605439" cy="2423636"/>
            <a:chOff x="854993" y="2132856"/>
            <a:chExt cx="7605439" cy="2423636"/>
          </a:xfrm>
        </p:grpSpPr>
        <p:grpSp>
          <p:nvGrpSpPr>
            <p:cNvPr id="31" name="组合 30"/>
            <p:cNvGrpSpPr/>
            <p:nvPr/>
          </p:nvGrpSpPr>
          <p:grpSpPr>
            <a:xfrm>
              <a:off x="854993" y="2301756"/>
              <a:ext cx="7387158" cy="2081213"/>
              <a:chOff x="1661369" y="3502025"/>
              <a:chExt cx="7387158" cy="2081213"/>
            </a:xfrm>
          </p:grpSpPr>
          <p:sp>
            <p:nvSpPr>
              <p:cNvPr id="17" name="文本框 2"/>
              <p:cNvSpPr txBox="1">
                <a:spLocks noChangeArrowheads="1"/>
              </p:cNvSpPr>
              <p:nvPr/>
            </p:nvSpPr>
            <p:spPr bwMode="auto">
              <a:xfrm>
                <a:off x="1661369" y="4344918"/>
                <a:ext cx="14017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4B649F"/>
                    </a:solidFill>
                    <a:latin typeface="Times New Roman" pitchFamily="18" charset="0"/>
                    <a:cs typeface="Times New Roman" pitchFamily="18" charset="0"/>
                  </a:rPr>
                  <a:t>Raw Text </a:t>
                </a:r>
                <a:endParaRPr lang="zh-CN" altLang="en-US" sz="2000" b="1" dirty="0">
                  <a:solidFill>
                    <a:srgbClr val="4B649F"/>
                  </a:solidFill>
                  <a:latin typeface="Times New Roman" pitchFamily="18" charset="0"/>
                  <a:cs typeface="Times New Roman" pitchFamily="18" charset="0"/>
                </a:endParaRPr>
              </a:p>
            </p:txBody>
          </p:sp>
          <p:sp>
            <p:nvSpPr>
              <p:cNvPr id="18" name="文本框 27"/>
              <p:cNvSpPr txBox="1">
                <a:spLocks noChangeArrowheads="1"/>
              </p:cNvSpPr>
              <p:nvPr/>
            </p:nvSpPr>
            <p:spPr bwMode="auto">
              <a:xfrm>
                <a:off x="3711203" y="4191000"/>
                <a:ext cx="16339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4B649F"/>
                    </a:solidFill>
                    <a:latin typeface="Times New Roman" pitchFamily="18" charset="0"/>
                    <a:cs typeface="Times New Roman" pitchFamily="18" charset="0"/>
                  </a:rPr>
                  <a:t>Text Mention </a:t>
                </a:r>
                <a:r>
                  <a:rPr lang="en-US" altLang="zh-CN" sz="2000" b="1" dirty="0">
                    <a:solidFill>
                      <a:srgbClr val="FF0000"/>
                    </a:solidFill>
                    <a:latin typeface="Times New Roman" pitchFamily="18" charset="0"/>
                    <a:cs typeface="Times New Roman" pitchFamily="18" charset="0"/>
                  </a:rPr>
                  <a:t>Localization</a:t>
                </a:r>
                <a:endParaRPr lang="zh-CN" altLang="en-US" sz="2000" b="1" dirty="0">
                  <a:solidFill>
                    <a:srgbClr val="FF0000"/>
                  </a:solidFill>
                  <a:latin typeface="Times New Roman" pitchFamily="18" charset="0"/>
                  <a:cs typeface="Times New Roman" pitchFamily="18" charset="0"/>
                </a:endParaRPr>
              </a:p>
            </p:txBody>
          </p:sp>
          <p:sp>
            <p:nvSpPr>
              <p:cNvPr id="19" name="文本框 28"/>
              <p:cNvSpPr txBox="1">
                <a:spLocks noChangeArrowheads="1"/>
              </p:cNvSpPr>
              <p:nvPr/>
            </p:nvSpPr>
            <p:spPr bwMode="auto">
              <a:xfrm>
                <a:off x="6890544" y="3502025"/>
                <a:ext cx="1804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4B649F"/>
                    </a:solidFill>
                    <a:latin typeface="Times New Roman" pitchFamily="18" charset="0"/>
                    <a:cs typeface="Times New Roman" pitchFamily="18" charset="0"/>
                  </a:rPr>
                  <a:t>Mention Types </a:t>
                </a:r>
                <a:endParaRPr lang="zh-CN" altLang="en-US" sz="2000" b="1" dirty="0">
                  <a:solidFill>
                    <a:srgbClr val="4B649F"/>
                  </a:solidFill>
                  <a:latin typeface="Times New Roman" pitchFamily="18" charset="0"/>
                  <a:cs typeface="Times New Roman" pitchFamily="18" charset="0"/>
                </a:endParaRPr>
              </a:p>
            </p:txBody>
          </p:sp>
          <p:sp>
            <p:nvSpPr>
              <p:cNvPr id="20" name="文本框 29"/>
              <p:cNvSpPr txBox="1">
                <a:spLocks noChangeArrowheads="1"/>
              </p:cNvSpPr>
              <p:nvPr/>
            </p:nvSpPr>
            <p:spPr bwMode="auto">
              <a:xfrm>
                <a:off x="6962552" y="4381500"/>
                <a:ext cx="2085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4B649F"/>
                    </a:solidFill>
                    <a:latin typeface="Times New Roman" pitchFamily="18" charset="0"/>
                    <a:cs typeface="Times New Roman" pitchFamily="18" charset="0"/>
                  </a:rPr>
                  <a:t>NIL </a:t>
                </a:r>
                <a:r>
                  <a:rPr lang="en-US" altLang="zh-CN" sz="2000" b="1" dirty="0">
                    <a:solidFill>
                      <a:srgbClr val="FF0000"/>
                    </a:solidFill>
                    <a:latin typeface="Times New Roman" pitchFamily="18" charset="0"/>
                    <a:cs typeface="Times New Roman" pitchFamily="18" charset="0"/>
                  </a:rPr>
                  <a:t>Clustering</a:t>
                </a:r>
                <a:r>
                  <a:rPr lang="en-US" altLang="zh-CN" sz="2000" b="1" dirty="0">
                    <a:solidFill>
                      <a:srgbClr val="FF0000"/>
                    </a:solidFill>
                    <a:latin typeface="Neutra Text Light" pitchFamily="50" charset="0"/>
                  </a:rPr>
                  <a:t> </a:t>
                </a:r>
                <a:endParaRPr lang="zh-CN" altLang="en-US" sz="2000" b="1" dirty="0">
                  <a:solidFill>
                    <a:srgbClr val="FF0000"/>
                  </a:solidFill>
                  <a:latin typeface="Neutra Text Light" pitchFamily="50" charset="0"/>
                </a:endParaRPr>
              </a:p>
            </p:txBody>
          </p:sp>
          <p:sp>
            <p:nvSpPr>
              <p:cNvPr id="21" name="文本框 31"/>
              <p:cNvSpPr txBox="1">
                <a:spLocks noChangeArrowheads="1"/>
              </p:cNvSpPr>
              <p:nvPr/>
            </p:nvSpPr>
            <p:spPr bwMode="auto">
              <a:xfrm>
                <a:off x="6962552" y="5183188"/>
                <a:ext cx="1928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4B649F"/>
                    </a:solidFill>
                    <a:latin typeface="Times New Roman" pitchFamily="18" charset="0"/>
                    <a:cs typeface="Times New Roman" pitchFamily="18" charset="0"/>
                  </a:rPr>
                  <a:t>Entity ID in KB</a:t>
                </a:r>
                <a:endParaRPr lang="zh-CN" altLang="en-US" sz="2000" b="1" dirty="0">
                  <a:solidFill>
                    <a:srgbClr val="4B649F"/>
                  </a:solidFill>
                  <a:latin typeface="Times New Roman" pitchFamily="18" charset="0"/>
                  <a:cs typeface="Times New Roman" pitchFamily="18" charset="0"/>
                </a:endParaRPr>
              </a:p>
            </p:txBody>
          </p:sp>
          <p:cxnSp>
            <p:nvCxnSpPr>
              <p:cNvPr id="22" name="直接箭头连接符 21">
                <a:extLst>
                  <a:ext uri="{FF2B5EF4-FFF2-40B4-BE49-F238E27FC236}">
                    <a16:creationId xmlns:a16="http://schemas.microsoft.com/office/drawing/2014/main" id="{BD92B7C6-E8FE-4E69-A5D1-C5CAA2F10374}"/>
                  </a:ext>
                </a:extLst>
              </p:cNvPr>
              <p:cNvCxnSpPr>
                <a:cxnSpLocks/>
                <a:stCxn id="18" idx="3"/>
                <a:endCxn id="19" idx="1"/>
              </p:cNvCxnSpPr>
              <p:nvPr/>
            </p:nvCxnSpPr>
            <p:spPr>
              <a:xfrm flipV="1">
                <a:off x="5345112" y="3702050"/>
                <a:ext cx="1545432" cy="842893"/>
              </a:xfrm>
              <a:prstGeom prst="straightConnector1">
                <a:avLst/>
              </a:prstGeom>
              <a:noFill/>
              <a:ln w="19050" cap="flat" cmpd="sng" algn="ctr">
                <a:solidFill>
                  <a:srgbClr val="4E67C8"/>
                </a:solidFill>
                <a:prstDash val="solid"/>
                <a:miter lim="800000"/>
                <a:tailEnd type="triangle"/>
              </a:ln>
              <a:effectLst/>
            </p:spPr>
          </p:cxnSp>
          <p:cxnSp>
            <p:nvCxnSpPr>
              <p:cNvPr id="23" name="连接符: 曲线 7177">
                <a:extLst>
                  <a:ext uri="{FF2B5EF4-FFF2-40B4-BE49-F238E27FC236}">
                    <a16:creationId xmlns:a16="http://schemas.microsoft.com/office/drawing/2014/main" id="{4A513C33-0132-4BB1-8CDB-B8E3672CBEF3}"/>
                  </a:ext>
                </a:extLst>
              </p:cNvPr>
              <p:cNvCxnSpPr>
                <a:cxnSpLocks/>
                <a:stCxn id="20" idx="1"/>
                <a:endCxn id="21" idx="1"/>
              </p:cNvCxnSpPr>
              <p:nvPr/>
            </p:nvCxnSpPr>
            <p:spPr>
              <a:xfrm rot="10800000" flipV="1">
                <a:off x="6962552" y="4581525"/>
                <a:ext cx="12700" cy="801688"/>
              </a:xfrm>
              <a:prstGeom prst="curvedConnector3">
                <a:avLst>
                  <a:gd name="adj1" fmla="val 1800000"/>
                </a:avLst>
              </a:prstGeom>
              <a:noFill/>
              <a:ln w="19050" cap="flat" cmpd="sng" algn="ctr">
                <a:solidFill>
                  <a:srgbClr val="4E67C8"/>
                </a:solidFill>
                <a:prstDash val="solid"/>
                <a:miter lim="800000"/>
                <a:headEnd type="triangle"/>
                <a:tailEnd type="triangle"/>
              </a:ln>
              <a:effectLst/>
            </p:spPr>
          </p:cxnSp>
          <p:cxnSp>
            <p:nvCxnSpPr>
              <p:cNvPr id="24" name="直接箭头连接符 23">
                <a:extLst>
                  <a:ext uri="{FF2B5EF4-FFF2-40B4-BE49-F238E27FC236}">
                    <a16:creationId xmlns:a16="http://schemas.microsoft.com/office/drawing/2014/main" id="{675BBBF0-DEA6-49BE-9FED-5DFD2E977D23}"/>
                  </a:ext>
                </a:extLst>
              </p:cNvPr>
              <p:cNvCxnSpPr>
                <a:cxnSpLocks/>
                <a:stCxn id="18" idx="3"/>
              </p:cNvCxnSpPr>
              <p:nvPr/>
            </p:nvCxnSpPr>
            <p:spPr>
              <a:xfrm>
                <a:off x="5345112" y="4544943"/>
                <a:ext cx="1426592" cy="437426"/>
              </a:xfrm>
              <a:prstGeom prst="straightConnector1">
                <a:avLst/>
              </a:prstGeom>
              <a:noFill/>
              <a:ln w="19050" cap="flat" cmpd="sng" algn="ctr">
                <a:solidFill>
                  <a:srgbClr val="4E67C8"/>
                </a:solidFill>
                <a:prstDash val="solid"/>
                <a:miter lim="800000"/>
                <a:tailEnd type="triangle"/>
              </a:ln>
              <a:effectLst/>
            </p:spPr>
          </p:cxnSp>
          <p:cxnSp>
            <p:nvCxnSpPr>
              <p:cNvPr id="25" name="直接箭头连接符 24">
                <a:extLst>
                  <a:ext uri="{FF2B5EF4-FFF2-40B4-BE49-F238E27FC236}">
                    <a16:creationId xmlns:a16="http://schemas.microsoft.com/office/drawing/2014/main" id="{1116D4EE-F94A-4495-A4E4-E1E8505BE567}"/>
                  </a:ext>
                </a:extLst>
              </p:cNvPr>
              <p:cNvCxnSpPr>
                <a:cxnSpLocks/>
                <a:stCxn id="17" idx="3"/>
                <a:endCxn id="18" idx="1"/>
              </p:cNvCxnSpPr>
              <p:nvPr/>
            </p:nvCxnSpPr>
            <p:spPr>
              <a:xfrm>
                <a:off x="3063132" y="4544943"/>
                <a:ext cx="648071" cy="0"/>
              </a:xfrm>
              <a:prstGeom prst="straightConnector1">
                <a:avLst/>
              </a:prstGeom>
              <a:noFill/>
              <a:ln w="19050" cap="flat" cmpd="sng" algn="ctr">
                <a:solidFill>
                  <a:srgbClr val="4E67C8"/>
                </a:solidFill>
                <a:prstDash val="solid"/>
                <a:miter lim="800000"/>
                <a:tailEnd type="triangle"/>
              </a:ln>
              <a:effectLst/>
            </p:spPr>
          </p:cxnSp>
          <p:sp>
            <p:nvSpPr>
              <p:cNvPr id="26" name="文本框 58"/>
              <p:cNvSpPr txBox="1">
                <a:spLocks noChangeArrowheads="1"/>
              </p:cNvSpPr>
              <p:nvPr/>
            </p:nvSpPr>
            <p:spPr bwMode="auto">
              <a:xfrm rot="19800000">
                <a:off x="5624513" y="3662363"/>
                <a:ext cx="1122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eaLnBrk="0" fontAlgn="base" hangingPunct="0">
                  <a:lnSpc>
                    <a:spcPct val="100000"/>
                  </a:lnSpc>
                  <a:spcBef>
                    <a:spcPct val="0"/>
                  </a:spcBef>
                  <a:spcAft>
                    <a:spcPct val="0"/>
                  </a:spcAft>
                  <a:buFontTx/>
                  <a:buNone/>
                </a:pPr>
                <a:r>
                  <a:rPr lang="en-US" altLang="zh-CN" sz="2000" b="1" dirty="0">
                    <a:solidFill>
                      <a:srgbClr val="FF0000"/>
                    </a:solidFill>
                    <a:latin typeface="Times New Roman" pitchFamily="18" charset="0"/>
                    <a:cs typeface="Times New Roman" pitchFamily="18" charset="0"/>
                  </a:rPr>
                  <a:t>Typing</a:t>
                </a:r>
                <a:endParaRPr lang="zh-CN" altLang="en-US" sz="2000" b="1" dirty="0">
                  <a:solidFill>
                    <a:srgbClr val="FF0000"/>
                  </a:solidFill>
                  <a:latin typeface="Times New Roman" pitchFamily="18" charset="0"/>
                  <a:cs typeface="Times New Roman" pitchFamily="18" charset="0"/>
                </a:endParaRPr>
              </a:p>
            </p:txBody>
          </p:sp>
          <p:sp>
            <p:nvSpPr>
              <p:cNvPr id="27" name="文本框 59"/>
              <p:cNvSpPr txBox="1">
                <a:spLocks noChangeArrowheads="1"/>
              </p:cNvSpPr>
              <p:nvPr/>
            </p:nvSpPr>
            <p:spPr bwMode="auto">
              <a:xfrm rot="900000">
                <a:off x="5429250" y="4684137"/>
                <a:ext cx="1181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Arial" charset="0"/>
                    <a:ea typeface="微软雅黑" pitchFamily="34" charset="-122"/>
                  </a:defRPr>
                </a:lvl1pPr>
                <a:lvl2pPr marL="742950" indent="-285750">
                  <a:lnSpc>
                    <a:spcPct val="90000"/>
                  </a:lnSpc>
                  <a:spcBef>
                    <a:spcPts val="500"/>
                  </a:spcBef>
                  <a:buFont typeface="Arial" charset="0"/>
                  <a:buChar char="•"/>
                  <a:defRPr sz="2400">
                    <a:solidFill>
                      <a:schemeClr val="tx1"/>
                    </a:solidFill>
                    <a:latin typeface="Arial" charset="0"/>
                    <a:ea typeface="微软雅黑" pitchFamily="34" charset="-122"/>
                  </a:defRPr>
                </a:lvl2pPr>
                <a:lvl3pPr marL="1143000" indent="-228600">
                  <a:lnSpc>
                    <a:spcPct val="90000"/>
                  </a:lnSpc>
                  <a:spcBef>
                    <a:spcPts val="500"/>
                  </a:spcBef>
                  <a:buFont typeface="Arial" charset="0"/>
                  <a:buChar char="•"/>
                  <a:defRPr sz="2000">
                    <a:solidFill>
                      <a:schemeClr val="tx1"/>
                    </a:solidFill>
                    <a:latin typeface="Arial" charset="0"/>
                    <a:ea typeface="微软雅黑" pitchFamily="34" charset="-122"/>
                  </a:defRPr>
                </a:lvl3pPr>
                <a:lvl4pPr marL="1600200" indent="-228600">
                  <a:lnSpc>
                    <a:spcPct val="90000"/>
                  </a:lnSpc>
                  <a:spcBef>
                    <a:spcPts val="500"/>
                  </a:spcBef>
                  <a:buFont typeface="Arial" charset="0"/>
                  <a:buChar char="•"/>
                  <a:defRPr>
                    <a:solidFill>
                      <a:schemeClr val="tx1"/>
                    </a:solidFill>
                    <a:latin typeface="Arial" charset="0"/>
                    <a:ea typeface="微软雅黑" pitchFamily="34" charset="-122"/>
                  </a:defRPr>
                </a:lvl4pPr>
                <a:lvl5pPr marL="2057400" indent="-228600">
                  <a:lnSpc>
                    <a:spcPct val="90000"/>
                  </a:lnSpc>
                  <a:spcBef>
                    <a:spcPts val="500"/>
                  </a:spcBef>
                  <a:buFont typeface="Arial" charset="0"/>
                  <a:buChar char="•"/>
                  <a:defRPr>
                    <a:solidFill>
                      <a:schemeClr val="tx1"/>
                    </a:solidFill>
                    <a:latin typeface="Arial" charset="0"/>
                    <a:ea typeface="微软雅黑" pitchFamily="34" charset="-122"/>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Arial" charset="0"/>
                    <a:ea typeface="微软雅黑" pitchFamily="34" charset="-122"/>
                  </a:defRPr>
                </a:lvl9pPr>
              </a:lstStyle>
              <a:p>
                <a:pPr algn="ctr" eaLnBrk="0" fontAlgn="base" hangingPunct="0">
                  <a:lnSpc>
                    <a:spcPct val="100000"/>
                  </a:lnSpc>
                  <a:spcBef>
                    <a:spcPct val="0"/>
                  </a:spcBef>
                  <a:spcAft>
                    <a:spcPct val="0"/>
                  </a:spcAft>
                  <a:buFontTx/>
                  <a:buNone/>
                </a:pPr>
                <a:r>
                  <a:rPr lang="en-US" altLang="zh-CN" sz="2000" b="1" dirty="0">
                    <a:solidFill>
                      <a:srgbClr val="FF0000"/>
                    </a:solidFill>
                    <a:latin typeface="Times New Roman" pitchFamily="18" charset="0"/>
                    <a:cs typeface="Times New Roman" pitchFamily="18" charset="0"/>
                  </a:rPr>
                  <a:t>Linking</a:t>
                </a:r>
                <a:endParaRPr lang="zh-CN" altLang="en-US" sz="2000" b="1" dirty="0">
                  <a:solidFill>
                    <a:srgbClr val="FF0000"/>
                  </a:solidFill>
                  <a:latin typeface="Times New Roman" pitchFamily="18" charset="0"/>
                  <a:cs typeface="Times New Roman" pitchFamily="18" charset="0"/>
                </a:endParaRPr>
              </a:p>
            </p:txBody>
          </p:sp>
        </p:grpSp>
        <p:sp>
          <p:nvSpPr>
            <p:cNvPr id="38" name="椭圆 37"/>
            <p:cNvSpPr/>
            <p:nvPr/>
          </p:nvSpPr>
          <p:spPr bwMode="auto">
            <a:xfrm>
              <a:off x="4616986" y="2132856"/>
              <a:ext cx="3843446" cy="2423636"/>
            </a:xfrm>
            <a:prstGeom prst="ellipse">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黑体" pitchFamily="49" charset="-122"/>
                <a:ea typeface="黑体" pitchFamily="49" charset="-122"/>
              </a:endParaRPr>
            </a:p>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lang="en-US" altLang="zh-CN" sz="2000" dirty="0">
                <a:latin typeface="黑体" pitchFamily="49" charset="-122"/>
                <a:ea typeface="黑体" pitchFamily="49" charset="-122"/>
              </a:endParaRPr>
            </a:p>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en-US" altLang="zh-CN" sz="2000" b="0" i="0" u="none" strike="noStrike" cap="none" normalizeH="0" baseline="0" dirty="0">
                <a:ln>
                  <a:noFill/>
                </a:ln>
                <a:solidFill>
                  <a:schemeClr val="tx1"/>
                </a:solidFill>
                <a:effectLst/>
                <a:latin typeface="黑体" pitchFamily="49" charset="-122"/>
                <a:ea typeface="黑体" pitchFamily="49" charset="-122"/>
              </a:endParaRPr>
            </a:p>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lang="en-US" altLang="zh-CN" sz="2000" dirty="0">
                <a:latin typeface="黑体" pitchFamily="49" charset="-122"/>
                <a:ea typeface="黑体" pitchFamily="49" charset="-122"/>
              </a:endParaRPr>
            </a:p>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dirty="0">
                <a:ln>
                  <a:noFill/>
                </a:ln>
                <a:solidFill>
                  <a:schemeClr val="tx1"/>
                </a:solidFill>
                <a:effectLst/>
                <a:latin typeface="黑体" pitchFamily="49" charset="-122"/>
                <a:ea typeface="黑体" pitchFamily="49" charset="-122"/>
              </a:endParaRPr>
            </a:p>
          </p:txBody>
        </p:sp>
      </p:gr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9959"/>
          <a:stretch/>
        </p:blipFill>
        <p:spPr bwMode="auto">
          <a:xfrm>
            <a:off x="978557" y="4515660"/>
            <a:ext cx="3580631" cy="1820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3664988"/>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细粒度实体类别标注工具（</a:t>
            </a:r>
            <a:r>
              <a:rPr lang="en-US" altLang="zh-CN" dirty="0"/>
              <a:t>1</a:t>
            </a:r>
            <a:r>
              <a:rPr lang="zh-CN" altLang="en-US" dirty="0"/>
              <a:t>）</a:t>
            </a:r>
          </a:p>
        </p:txBody>
      </p:sp>
      <p:sp>
        <p:nvSpPr>
          <p:cNvPr id="3" name="内容占位符 2"/>
          <p:cNvSpPr>
            <a:spLocks noGrp="1"/>
          </p:cNvSpPr>
          <p:nvPr>
            <p:ph idx="1"/>
          </p:nvPr>
        </p:nvSpPr>
        <p:spPr/>
        <p:txBody>
          <a:bodyPr/>
          <a:lstStyle/>
          <a:p>
            <a:r>
              <a:rPr lang="zh-CN" altLang="en-US" dirty="0"/>
              <a:t>设计并实现基于</a:t>
            </a:r>
            <a:r>
              <a:rPr lang="en-US" altLang="zh-CN" dirty="0" err="1"/>
              <a:t>Tkinter</a:t>
            </a:r>
            <a:r>
              <a:rPr lang="zh-CN" altLang="en-US" dirty="0"/>
              <a:t>的细粒度实体类别标注工具，对链接后的实体进行类别的标注，具有以下特点：</a:t>
            </a:r>
          </a:p>
          <a:p>
            <a:pPr lvl="1"/>
            <a:r>
              <a:rPr lang="zh-CN" altLang="en-US" dirty="0"/>
              <a:t>提供层级的细粒度类型树展示</a:t>
            </a:r>
          </a:p>
          <a:p>
            <a:pPr lvl="1"/>
            <a:r>
              <a:rPr lang="zh-CN" altLang="en-US" dirty="0"/>
              <a:t>提供实体候选展示，对链接结果进行修正</a:t>
            </a:r>
          </a:p>
          <a:p>
            <a:pPr lvl="1"/>
            <a:r>
              <a:rPr lang="zh-CN" altLang="en-US" dirty="0"/>
              <a:t>显示类别定义、实体在维基页面的首段描述 </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62</a:t>
            </a:fld>
            <a:endParaRPr lang="en-US" altLang="zh-CN">
              <a:solidFill>
                <a:srgbClr val="000000"/>
              </a:solidFill>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2871684"/>
            <a:ext cx="6527762" cy="3536155"/>
          </a:xfrm>
          <a:prstGeom prst="rect">
            <a:avLst/>
          </a:prstGeom>
        </p:spPr>
      </p:pic>
      <p:sp>
        <p:nvSpPr>
          <p:cNvPr id="8" name="矩形 7"/>
          <p:cNvSpPr/>
          <p:nvPr/>
        </p:nvSpPr>
        <p:spPr>
          <a:xfrm>
            <a:off x="6228184" y="3717032"/>
            <a:ext cx="1338828" cy="369332"/>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dirty="0"/>
              <a:t>类型树展示</a:t>
            </a:r>
            <a:endParaRPr lang="zh-CN" altLang="en-US" sz="1400" dirty="0"/>
          </a:p>
        </p:txBody>
      </p:sp>
      <p:sp>
        <p:nvSpPr>
          <p:cNvPr id="9" name="矩形 8"/>
          <p:cNvSpPr/>
          <p:nvPr/>
        </p:nvSpPr>
        <p:spPr>
          <a:xfrm>
            <a:off x="1907704" y="4072247"/>
            <a:ext cx="1569660" cy="369332"/>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r>
              <a:rPr lang="zh-CN" altLang="en-US" dirty="0">
                <a:solidFill>
                  <a:schemeClr val="lt1"/>
                </a:solidFill>
              </a:rPr>
              <a:t>实体候选展示</a:t>
            </a:r>
          </a:p>
        </p:txBody>
      </p:sp>
    </p:spTree>
    <p:extLst>
      <p:ext uri="{BB962C8B-B14F-4D97-AF65-F5344CB8AC3E}">
        <p14:creationId xmlns:p14="http://schemas.microsoft.com/office/powerpoint/2010/main" val="4286088483"/>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a:latin typeface="Times New Roman" panose="02020603050405020304" pitchFamily="18" charset="0"/>
              </a:rPr>
              <a:t>零样本细粒度实体分类（</a:t>
            </a:r>
            <a:r>
              <a:rPr lang="en-US" altLang="zh-CN" sz="3600" dirty="0">
                <a:latin typeface="Times New Roman" panose="02020603050405020304" pitchFamily="18" charset="0"/>
              </a:rPr>
              <a:t>1</a:t>
            </a:r>
            <a:r>
              <a:rPr lang="zh-CN" altLang="en-US" sz="3600" dirty="0">
                <a:latin typeface="Times New Roman" panose="02020603050405020304" pitchFamily="18" charset="0"/>
              </a:rPr>
              <a:t>）</a:t>
            </a:r>
          </a:p>
        </p:txBody>
      </p:sp>
      <p:sp>
        <p:nvSpPr>
          <p:cNvPr id="3" name="内容占位符 2"/>
          <p:cNvSpPr>
            <a:spLocks noGrp="1"/>
          </p:cNvSpPr>
          <p:nvPr>
            <p:ph idx="1"/>
          </p:nvPr>
        </p:nvSpPr>
        <p:spPr/>
        <p:txBody>
          <a:bodyPr/>
          <a:lstStyle/>
          <a:p>
            <a:r>
              <a:rPr lang="zh-CN" altLang="en-US" dirty="0"/>
              <a:t>针对超细粒度实体分类中标注缺失的问题，我们提出了基于零样本学习的实体超细粒度分类算法：</a:t>
            </a:r>
            <a:r>
              <a:rPr lang="en-US" altLang="zh-CN" dirty="0"/>
              <a:t>Neural Zero-shot Fine-Grained Entity Typing</a:t>
            </a:r>
            <a:r>
              <a:rPr lang="zh-CN" altLang="en-US" dirty="0"/>
              <a:t> </a:t>
            </a:r>
            <a:r>
              <a:rPr lang="en-US" altLang="zh-CN" dirty="0"/>
              <a:t>(</a:t>
            </a:r>
            <a:r>
              <a:rPr lang="en-US" altLang="zh-CN" dirty="0" err="1"/>
              <a:t>NZFET</a:t>
            </a:r>
            <a:r>
              <a:rPr lang="en-US" altLang="zh-CN" dirty="0"/>
              <a:t>)</a:t>
            </a:r>
          </a:p>
          <a:p>
            <a:pPr marL="800100" lvl="1"/>
            <a:r>
              <a:rPr lang="zh-CN" altLang="en-US" sz="1800" dirty="0"/>
              <a:t>使用</a:t>
            </a:r>
            <a:r>
              <a:rPr lang="en-US" altLang="zh-CN" sz="1800" dirty="0"/>
              <a:t>entity type</a:t>
            </a:r>
            <a:r>
              <a:rPr lang="zh-CN" altLang="en-US" sz="1800" dirty="0"/>
              <a:t>的</a:t>
            </a:r>
            <a:r>
              <a:rPr lang="en-US" altLang="zh-CN" sz="1800" dirty="0"/>
              <a:t>attention</a:t>
            </a:r>
            <a:r>
              <a:rPr lang="zh-CN" altLang="en-US" sz="1800" dirty="0"/>
              <a:t>，使得模型对有噪音的训练数据更具鲁棒性。</a:t>
            </a:r>
            <a:endParaRPr lang="en-US" altLang="zh-CN" sz="1800" dirty="0"/>
          </a:p>
          <a:p>
            <a:pPr marL="800100" lvl="1"/>
            <a:r>
              <a:rPr lang="zh-CN" altLang="en-US" dirty="0"/>
              <a:t>使用</a:t>
            </a:r>
            <a:r>
              <a:rPr lang="en-US" altLang="zh-CN" dirty="0"/>
              <a:t>LSTM</a:t>
            </a:r>
            <a:r>
              <a:rPr lang="zh-CN" altLang="en-US" dirty="0"/>
              <a:t>和</a:t>
            </a:r>
            <a:r>
              <a:rPr lang="en-US" altLang="zh-CN" dirty="0"/>
              <a:t>entity type</a:t>
            </a:r>
            <a:r>
              <a:rPr lang="zh-CN" altLang="en-US" dirty="0"/>
              <a:t>与</a:t>
            </a:r>
            <a:r>
              <a:rPr lang="en-US" altLang="zh-CN" dirty="0"/>
              <a:t>context</a:t>
            </a:r>
            <a:r>
              <a:rPr lang="zh-CN" altLang="en-US" dirty="0"/>
              <a:t>的</a:t>
            </a:r>
            <a:r>
              <a:rPr lang="en-US" altLang="zh-CN" dirty="0"/>
              <a:t>attention</a:t>
            </a:r>
            <a:r>
              <a:rPr lang="zh-CN" altLang="en-US" dirty="0"/>
              <a:t>来得到与实体类型相关的上下文表达，这样能使模型对上下文中无关内容更鲁棒。再结合</a:t>
            </a:r>
            <a:r>
              <a:rPr lang="en-US" altLang="zh-CN" dirty="0"/>
              <a:t>mention</a:t>
            </a:r>
            <a:r>
              <a:rPr lang="zh-CN" altLang="en-US" dirty="0"/>
              <a:t>的表达，通过</a:t>
            </a:r>
            <a:r>
              <a:rPr lang="en-US" altLang="zh-CN" dirty="0"/>
              <a:t>score function</a:t>
            </a:r>
            <a:r>
              <a:rPr lang="zh-CN" altLang="en-US" dirty="0"/>
              <a:t>得到</a:t>
            </a:r>
            <a:r>
              <a:rPr lang="en-US" altLang="zh-CN" dirty="0"/>
              <a:t>mention</a:t>
            </a:r>
            <a:r>
              <a:rPr lang="zh-CN" altLang="en-US" dirty="0"/>
              <a:t>和</a:t>
            </a:r>
            <a:r>
              <a:rPr lang="en-US" altLang="zh-CN" dirty="0"/>
              <a:t>entity type</a:t>
            </a:r>
            <a:r>
              <a:rPr lang="zh-CN" altLang="en-US" dirty="0"/>
              <a:t>的相关性分数。</a:t>
            </a:r>
            <a:endParaRPr lang="en-US" altLang="zh-CN" dirty="0"/>
          </a:p>
          <a:p>
            <a:pPr marL="800100" lvl="1"/>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664" y="3108313"/>
            <a:ext cx="6696744" cy="3716027"/>
          </a:xfrm>
          <a:prstGeom prst="rect">
            <a:avLst/>
          </a:prstGeom>
        </p:spPr>
      </p:pic>
    </p:spTree>
    <p:extLst>
      <p:ext uri="{BB962C8B-B14F-4D97-AF65-F5344CB8AC3E}">
        <p14:creationId xmlns:p14="http://schemas.microsoft.com/office/powerpoint/2010/main" val="292986240"/>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零样本细粒度实体分类（</a:t>
            </a:r>
            <a:r>
              <a:rPr lang="en-US" altLang="zh-CN" dirty="0"/>
              <a:t>2</a:t>
            </a:r>
            <a:r>
              <a:rPr lang="zh-CN" altLang="en-US" dirty="0"/>
              <a:t>）</a:t>
            </a:r>
            <a:endParaRPr lang="zh-CN" altLang="en-US" sz="3600" dirty="0"/>
          </a:p>
        </p:txBody>
      </p:sp>
      <p:sp>
        <p:nvSpPr>
          <p:cNvPr id="3" name="内容占位符 2"/>
          <p:cNvSpPr>
            <a:spLocks noGrp="1"/>
          </p:cNvSpPr>
          <p:nvPr>
            <p:ph idx="1"/>
          </p:nvPr>
        </p:nvSpPr>
        <p:spPr/>
        <p:txBody>
          <a:bodyPr/>
          <a:lstStyle/>
          <a:p>
            <a:r>
              <a:rPr lang="zh-CN" altLang="en-US" dirty="0"/>
              <a:t>实验结果</a:t>
            </a:r>
            <a:endParaRPr lang="en-US" altLang="zh-CN" dirty="0"/>
          </a:p>
          <a:p>
            <a:pPr lvl="1"/>
            <a:r>
              <a:rPr lang="en-US" altLang="zh-CN" dirty="0" err="1"/>
              <a:t>NZFET</a:t>
            </a:r>
            <a:r>
              <a:rPr lang="zh-CN" altLang="en-US" dirty="0"/>
              <a:t>在三个数据集上均高于</a:t>
            </a:r>
            <a:r>
              <a:rPr lang="en-US" altLang="zh-CN" dirty="0"/>
              <a:t>Ma et al.</a:t>
            </a:r>
            <a:r>
              <a:rPr lang="zh-CN" altLang="en-US" dirty="0"/>
              <a:t>。体现了模型相比于手工特征模型的优越。</a:t>
            </a:r>
            <a:endParaRPr lang="en-US" altLang="zh-CN" dirty="0"/>
          </a:p>
          <a:p>
            <a:pPr lvl="1"/>
            <a:r>
              <a:rPr lang="en-US" altLang="zh-CN" dirty="0" err="1"/>
              <a:t>NZFET</a:t>
            </a:r>
            <a:r>
              <a:rPr lang="zh-CN" altLang="en-US" dirty="0"/>
              <a:t>在有噪音的数据集</a:t>
            </a:r>
            <a:r>
              <a:rPr lang="en-US" altLang="zh-CN" dirty="0" err="1"/>
              <a:t>OntoNotes</a:t>
            </a:r>
            <a:r>
              <a:rPr lang="zh-CN" altLang="en-US" dirty="0"/>
              <a:t>和</a:t>
            </a:r>
            <a:r>
              <a:rPr lang="en-US" altLang="zh-CN" dirty="0"/>
              <a:t>Wiki</a:t>
            </a:r>
            <a:r>
              <a:rPr lang="zh-CN" altLang="en-US" dirty="0"/>
              <a:t>数据集上均超过变体</a:t>
            </a:r>
            <a:r>
              <a:rPr lang="en-US" altLang="zh-CN" dirty="0"/>
              <a:t>AE</a:t>
            </a:r>
            <a:r>
              <a:rPr lang="zh-CN" altLang="en-US" dirty="0"/>
              <a:t>，在无噪音的数据集</a:t>
            </a:r>
            <a:r>
              <a:rPr lang="en-US" altLang="zh-CN" dirty="0"/>
              <a:t>BBN</a:t>
            </a:r>
            <a:r>
              <a:rPr lang="zh-CN" altLang="en-US" dirty="0"/>
              <a:t>上，和变体</a:t>
            </a:r>
            <a:r>
              <a:rPr lang="en-US" altLang="zh-CN" dirty="0"/>
              <a:t>AE</a:t>
            </a:r>
            <a:r>
              <a:rPr lang="zh-CN" altLang="en-US" dirty="0"/>
              <a:t>的结果近似。在噪音更多的</a:t>
            </a:r>
            <a:r>
              <a:rPr lang="en-US" altLang="zh-CN" dirty="0" err="1"/>
              <a:t>OntoNotes</a:t>
            </a:r>
            <a:r>
              <a:rPr lang="zh-CN" altLang="en-US" dirty="0"/>
              <a:t>数据集上，</a:t>
            </a:r>
            <a:r>
              <a:rPr lang="en-US" altLang="zh-CN" dirty="0" err="1"/>
              <a:t>NZFET</a:t>
            </a:r>
            <a:r>
              <a:rPr lang="zh-CN" altLang="en-US" dirty="0"/>
              <a:t>超过</a:t>
            </a:r>
            <a:r>
              <a:rPr lang="en-US" altLang="zh-CN" dirty="0"/>
              <a:t>state of</a:t>
            </a:r>
            <a:r>
              <a:rPr lang="zh-CN" altLang="en-US" dirty="0"/>
              <a:t> </a:t>
            </a:r>
            <a:r>
              <a:rPr lang="en-US" altLang="zh-CN" dirty="0"/>
              <a:t>the art 35%</a:t>
            </a:r>
            <a:r>
              <a:rPr lang="zh-CN" altLang="en-US" dirty="0"/>
              <a:t>，在噪音较少的</a:t>
            </a:r>
            <a:r>
              <a:rPr lang="en-US" altLang="zh-CN" dirty="0"/>
              <a:t>Wiki</a:t>
            </a:r>
            <a:r>
              <a:rPr lang="zh-CN" altLang="en-US" dirty="0"/>
              <a:t>数据集上超过</a:t>
            </a:r>
            <a:r>
              <a:rPr lang="en-US" altLang="zh-CN" dirty="0"/>
              <a:t>state-of-the-art</a:t>
            </a:r>
            <a:r>
              <a:rPr lang="zh-CN" altLang="en-US" dirty="0"/>
              <a:t> </a:t>
            </a:r>
            <a:r>
              <a:rPr lang="en-US" altLang="zh-CN" dirty="0"/>
              <a:t>21%</a:t>
            </a:r>
            <a:r>
              <a:rPr lang="zh-CN" altLang="en-US" dirty="0"/>
              <a:t>。体现了模型对噪音的鲁棒性。</a:t>
            </a:r>
          </a:p>
          <a:p>
            <a:endParaRPr lang="zh-CN" altLang="en-US" dirty="0"/>
          </a:p>
        </p:txBody>
      </p:sp>
      <p:pic>
        <p:nvPicPr>
          <p:cNvPr id="5" name="图片 4"/>
          <p:cNvPicPr>
            <a:picLocks noChangeAspect="1"/>
          </p:cNvPicPr>
          <p:nvPr/>
        </p:nvPicPr>
        <p:blipFill>
          <a:blip r:embed="rId2"/>
          <a:stretch>
            <a:fillRect/>
          </a:stretch>
        </p:blipFill>
        <p:spPr>
          <a:xfrm>
            <a:off x="2699792" y="3429000"/>
            <a:ext cx="3456384" cy="1238538"/>
          </a:xfrm>
          <a:prstGeom prst="rect">
            <a:avLst/>
          </a:prstGeom>
        </p:spPr>
      </p:pic>
      <p:sp>
        <p:nvSpPr>
          <p:cNvPr id="6" name="文本框 5"/>
          <p:cNvSpPr txBox="1"/>
          <p:nvPr/>
        </p:nvSpPr>
        <p:spPr>
          <a:xfrm>
            <a:off x="755576" y="4777407"/>
            <a:ext cx="7560840" cy="307777"/>
          </a:xfrm>
          <a:prstGeom prst="rect">
            <a:avLst/>
          </a:prstGeom>
          <a:noFill/>
        </p:spPr>
        <p:txBody>
          <a:bodyPr wrap="square" rtlCol="0">
            <a:spAutoFit/>
          </a:bodyPr>
          <a:lstStyle/>
          <a:p>
            <a:r>
              <a:rPr lang="en-US" altLang="zh-CN" sz="1400" kern="0" dirty="0">
                <a:latin typeface="Times New Roman" panose="02020603050405020304" pitchFamily="18" charset="0"/>
                <a:cs typeface="Times New Roman" panose="02020603050405020304" pitchFamily="18" charset="0"/>
              </a:rPr>
              <a:t>AE</a:t>
            </a:r>
            <a:r>
              <a:rPr lang="zh-CN" altLang="en-US" sz="1400" kern="0" dirty="0">
                <a:latin typeface="Times New Roman" panose="02020603050405020304" pitchFamily="18" charset="0"/>
                <a:cs typeface="Times New Roman" panose="02020603050405020304" pitchFamily="18" charset="0"/>
              </a:rPr>
              <a:t>是我们模型更换了</a:t>
            </a:r>
            <a:r>
              <a:rPr lang="en-US" altLang="zh-CN" sz="1400" kern="0" dirty="0">
                <a:latin typeface="Times New Roman" panose="02020603050405020304" pitchFamily="18" charset="0"/>
                <a:cs typeface="Times New Roman" panose="02020603050405020304" pitchFamily="18" charset="0"/>
              </a:rPr>
              <a:t>attention</a:t>
            </a:r>
            <a:r>
              <a:rPr lang="zh-CN" altLang="en-US" sz="1400" kern="0" dirty="0">
                <a:latin typeface="Times New Roman" panose="02020603050405020304" pitchFamily="18" charset="0"/>
                <a:cs typeface="Times New Roman" panose="02020603050405020304" pitchFamily="18" charset="0"/>
              </a:rPr>
              <a:t>机制后的变体，作为对照试验。</a:t>
            </a:r>
            <a:r>
              <a:rPr lang="en-US" altLang="zh-CN" sz="1400" kern="0" dirty="0">
                <a:latin typeface="Times New Roman" panose="02020603050405020304" pitchFamily="18" charset="0"/>
                <a:cs typeface="Times New Roman" panose="02020603050405020304" pitchFamily="18" charset="0"/>
              </a:rPr>
              <a:t>Ma et al.</a:t>
            </a:r>
            <a:r>
              <a:rPr lang="zh-CN" altLang="en-US" sz="1400" kern="0" dirty="0">
                <a:latin typeface="Times New Roman" panose="02020603050405020304" pitchFamily="18" charset="0"/>
                <a:cs typeface="Times New Roman" panose="02020603050405020304" pitchFamily="18" charset="0"/>
              </a:rPr>
              <a:t>是当前</a:t>
            </a:r>
            <a:r>
              <a:rPr lang="en-US" altLang="zh-CN" sz="1400" kern="0" dirty="0">
                <a:latin typeface="Times New Roman" panose="02020603050405020304" pitchFamily="18" charset="0"/>
                <a:cs typeface="Times New Roman" panose="02020603050405020304" pitchFamily="18" charset="0"/>
              </a:rPr>
              <a:t>the state-of-the-art</a:t>
            </a:r>
            <a:endParaRPr lang="zh-CN" altLang="en-US" sz="1600" dirty="0"/>
          </a:p>
        </p:txBody>
      </p:sp>
    </p:spTree>
    <p:extLst>
      <p:ext uri="{BB962C8B-B14F-4D97-AF65-F5344CB8AC3E}">
        <p14:creationId xmlns:p14="http://schemas.microsoft.com/office/powerpoint/2010/main" val="964108175"/>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半监督细粒度实体分类算法（</a:t>
            </a:r>
            <a:r>
              <a:rPr lang="en-US" altLang="zh-CN" dirty="0"/>
              <a:t>1</a:t>
            </a:r>
            <a:r>
              <a:rPr lang="zh-CN" altLang="en-US" dirty="0"/>
              <a:t>）</a:t>
            </a:r>
            <a:endParaRPr lang="zh-CN" altLang="en-US" sz="3600" dirty="0">
              <a:latin typeface="Times New Roman" panose="02020603050405020304" pitchFamily="18" charset="0"/>
            </a:endParaRPr>
          </a:p>
        </p:txBody>
      </p:sp>
      <p:sp>
        <p:nvSpPr>
          <p:cNvPr id="3" name="内容占位符 2"/>
          <p:cNvSpPr>
            <a:spLocks noGrp="1"/>
          </p:cNvSpPr>
          <p:nvPr>
            <p:ph idx="1"/>
          </p:nvPr>
        </p:nvSpPr>
        <p:spPr/>
        <p:txBody>
          <a:bodyPr/>
          <a:lstStyle/>
          <a:p>
            <a:r>
              <a:rPr lang="zh-CN" altLang="en-US" sz="2400" dirty="0"/>
              <a:t>针对超细粒度实体分类任务中数据噪声比较大的问题，我们进一步研究了基于紧致隐空间聚类的半监督超细粒度实体分类算法</a:t>
            </a:r>
            <a:r>
              <a:rPr lang="en-US" altLang="zh-CN" sz="2400" dirty="0" err="1"/>
              <a:t>CCLP</a:t>
            </a:r>
            <a:endParaRPr lang="en-US" altLang="zh-CN" sz="2400" dirty="0"/>
          </a:p>
          <a:p>
            <a:pPr lvl="1"/>
            <a:r>
              <a:rPr lang="zh-CN" altLang="en-US" sz="2000" dirty="0"/>
              <a:t>细粒度实体分类由于标注成本较高，数据大多来自远程监督</a:t>
            </a:r>
            <a:endParaRPr lang="en-US" altLang="zh-CN" sz="2000" dirty="0"/>
          </a:p>
          <a:p>
            <a:pPr lvl="1"/>
            <a:r>
              <a:rPr lang="zh-CN" altLang="en-US" sz="2000" dirty="0"/>
              <a:t>远程监督：对句子中的提及</a:t>
            </a:r>
            <a:r>
              <a:rPr lang="en-US" altLang="zh-CN" sz="2000" dirty="0"/>
              <a:t>m</a:t>
            </a:r>
            <a:r>
              <a:rPr lang="zh-CN" altLang="en-US" sz="2000" dirty="0"/>
              <a:t>进行实体链接，将</a:t>
            </a:r>
            <a:r>
              <a:rPr lang="en-US" altLang="zh-CN" sz="2000" dirty="0"/>
              <a:t>m</a:t>
            </a:r>
            <a:r>
              <a:rPr lang="zh-CN" altLang="en-US" sz="2000" dirty="0"/>
              <a:t>对应的知识库中实体</a:t>
            </a:r>
            <a:r>
              <a:rPr lang="en-US" altLang="zh-CN" sz="2000" dirty="0"/>
              <a:t>e</a:t>
            </a:r>
            <a:r>
              <a:rPr lang="zh-CN" altLang="en-US" sz="2000" dirty="0"/>
              <a:t>的类型全部标记为该提及的类型</a:t>
            </a:r>
            <a:endParaRPr lang="en-US" altLang="zh-CN" sz="2000" dirty="0"/>
          </a:p>
          <a:p>
            <a:pPr lvl="1"/>
            <a:r>
              <a:rPr lang="zh-CN" altLang="en-US" sz="2000" dirty="0"/>
              <a:t>远程监督带来了标注数据的标签噪声问题：知识库的类型不一定与提及上下文相匹配。比如奥巴马在竞选中获胜，并不能指出奥巴马是一个大学毕业生。</a:t>
            </a:r>
            <a:endParaRPr lang="en-US" altLang="zh-CN" sz="2000" dirty="0"/>
          </a:p>
          <a:p>
            <a:pPr lvl="1"/>
            <a:r>
              <a:rPr lang="zh-CN" altLang="en-US" sz="2000" dirty="0"/>
              <a:t>传统方法主要通过后验概率最大化的方法对噪声数据进行处理</a:t>
            </a:r>
            <a:endParaRPr lang="en-US" altLang="zh-CN" sz="2000" dirty="0"/>
          </a:p>
          <a:p>
            <a:pPr lvl="1"/>
            <a:r>
              <a:rPr lang="zh-CN" altLang="en-US" sz="2000" dirty="0"/>
              <a:t>我们借鉴了半监督学习中压缩特征空间簇的方法来借助噪声数据提高模型性能</a:t>
            </a:r>
            <a:endParaRPr lang="en-US" altLang="zh-CN" sz="2000" dirty="0"/>
          </a:p>
        </p:txBody>
      </p:sp>
    </p:spTree>
    <p:extLst>
      <p:ext uri="{BB962C8B-B14F-4D97-AF65-F5344CB8AC3E}">
        <p14:creationId xmlns:p14="http://schemas.microsoft.com/office/powerpoint/2010/main" val="2127954141"/>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半监督细粒度实体分类算法（</a:t>
            </a:r>
            <a:r>
              <a:rPr lang="en-US" altLang="zh-CN" dirty="0"/>
              <a:t>2</a:t>
            </a:r>
            <a:r>
              <a:rPr lang="zh-CN" altLang="en-US" dirty="0"/>
              <a:t>）</a:t>
            </a:r>
            <a:endParaRPr lang="zh-CN" altLang="en-US" dirty="0">
              <a:latin typeface="Times New Roman" panose="02020603050405020304" pitchFamily="18" charset="0"/>
            </a:endParaRPr>
          </a:p>
        </p:txBody>
      </p:sp>
      <p:sp>
        <p:nvSpPr>
          <p:cNvPr id="3" name="内容占位符 2"/>
          <p:cNvSpPr>
            <a:spLocks noGrp="1"/>
          </p:cNvSpPr>
          <p:nvPr>
            <p:ph idx="1"/>
          </p:nvPr>
        </p:nvSpPr>
        <p:spPr/>
        <p:txBody>
          <a:bodyPr/>
          <a:lstStyle/>
          <a:p>
            <a:r>
              <a:rPr lang="zh-CN" altLang="en-US" sz="2000" dirty="0"/>
              <a:t>新算法用 </a:t>
            </a:r>
            <a:r>
              <a:rPr lang="en-US" altLang="zh-CN" sz="2000" dirty="0"/>
              <a:t>NFETC</a:t>
            </a:r>
            <a:r>
              <a:rPr lang="zh-CN" altLang="en-US" sz="2000" dirty="0"/>
              <a:t>（</a:t>
            </a:r>
            <a:r>
              <a:rPr lang="en-US" altLang="zh-CN" sz="2000" dirty="0"/>
              <a:t>Neural Fine-grained Entity Type Classification with Hierarchy-Aware Loss</a:t>
            </a:r>
            <a:r>
              <a:rPr lang="zh-CN" altLang="en-US" sz="2000" dirty="0"/>
              <a:t>）作为特征抽取部分</a:t>
            </a:r>
            <a:r>
              <a:rPr lang="zh-CN" altLang="en-US" dirty="0"/>
              <a:t>。</a:t>
            </a:r>
            <a:r>
              <a:rPr lang="zh-CN" altLang="en-US" sz="2000" dirty="0"/>
              <a:t>基于</a:t>
            </a:r>
            <a:r>
              <a:rPr lang="en-US" altLang="zh-CN" sz="2000" dirty="0"/>
              <a:t>Semi-Supervised Learning via Compact Latent Space Clustering</a:t>
            </a:r>
            <a:r>
              <a:rPr lang="zh-CN" altLang="en-US" sz="2000" dirty="0"/>
              <a:t>算法，使用低质量的多标签数据在特征隐空间加入约束，使用高质量的单标签的数据训练分类器</a:t>
            </a:r>
            <a:endParaRPr lang="en-US" altLang="zh-CN" sz="2000" dirty="0"/>
          </a:p>
          <a:p>
            <a:pPr marL="800100" lvl="1"/>
            <a:r>
              <a:rPr lang="zh-CN" altLang="en-US" sz="1600" dirty="0"/>
              <a:t>在特征隐空间中建图，加入</a:t>
            </a:r>
            <a:r>
              <a:rPr lang="zh-CN" altLang="en-US" sz="1800" dirty="0">
                <a:solidFill>
                  <a:srgbClr val="C00000"/>
                </a:solidFill>
              </a:rPr>
              <a:t>压缩特征空间聚类</a:t>
            </a:r>
            <a:r>
              <a:rPr lang="zh-CN" altLang="en-US" sz="1600" dirty="0"/>
              <a:t>的方法，使得标签相关度高的样本特征也相近，标签相关度低的样本特征相远离</a:t>
            </a:r>
          </a:p>
        </p:txBody>
      </p:sp>
      <p:pic>
        <p:nvPicPr>
          <p:cNvPr id="5" name="图片 2">
            <a:extLst>
              <a:ext uri="{FF2B5EF4-FFF2-40B4-BE49-F238E27FC236}">
                <a16:creationId xmlns:a16="http://schemas.microsoft.com/office/drawing/2014/main" id="{6DE0DDBB-E456-4B3B-B37A-A86FD553FE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02" r="2832" b="5906"/>
          <a:stretch/>
        </p:blipFill>
        <p:spPr bwMode="auto">
          <a:xfrm>
            <a:off x="1295636" y="3224699"/>
            <a:ext cx="6552728"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3186584"/>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半监督细粒度实体分类算法（</a:t>
            </a:r>
            <a:r>
              <a:rPr lang="en-US" altLang="zh-CN" dirty="0"/>
              <a:t>3</a:t>
            </a:r>
            <a:r>
              <a:rPr lang="zh-CN" altLang="en-US" dirty="0"/>
              <a:t>）</a:t>
            </a:r>
            <a:endParaRPr lang="zh-CN" altLang="en-US" sz="3600" dirty="0"/>
          </a:p>
        </p:txBody>
      </p:sp>
      <p:sp>
        <p:nvSpPr>
          <p:cNvPr id="3" name="内容占位符 2"/>
          <p:cNvSpPr>
            <a:spLocks noGrp="1"/>
          </p:cNvSpPr>
          <p:nvPr>
            <p:ph idx="1"/>
          </p:nvPr>
        </p:nvSpPr>
        <p:spPr/>
        <p:txBody>
          <a:bodyPr/>
          <a:lstStyle/>
          <a:p>
            <a:r>
              <a:rPr lang="zh-CN" altLang="en-US" dirty="0"/>
              <a:t>实验结果</a:t>
            </a:r>
            <a:endParaRPr lang="en-US" altLang="zh-CN" dirty="0"/>
          </a:p>
          <a:p>
            <a:pPr lvl="1"/>
            <a:r>
              <a:rPr lang="en-US" altLang="zh-CN" dirty="0"/>
              <a:t>NFETC-CCLP</a:t>
            </a:r>
            <a:r>
              <a:rPr lang="zh-CN" altLang="en-US" dirty="0"/>
              <a:t>在两个数据集上均超过</a:t>
            </a:r>
            <a:r>
              <a:rPr lang="en-US" altLang="zh-CN" dirty="0"/>
              <a:t>state-of-the-art</a:t>
            </a:r>
            <a:r>
              <a:rPr lang="zh-CN" altLang="en-US" dirty="0"/>
              <a:t> </a:t>
            </a:r>
            <a:r>
              <a:rPr lang="en-US" altLang="zh-CN" dirty="0"/>
              <a:t> </a:t>
            </a:r>
            <a:r>
              <a:rPr lang="zh-CN" altLang="en-US" dirty="0"/>
              <a:t>。体现了压缩特征空间簇方法相比较传统降噪方法（后验概率最大化）的优势。</a:t>
            </a:r>
            <a:endParaRPr lang="en-US" altLang="zh-CN" dirty="0"/>
          </a:p>
          <a:p>
            <a:pPr lvl="1"/>
            <a:r>
              <a:rPr lang="en-US" altLang="zh-CN" dirty="0"/>
              <a:t>NFETC-CCLP</a:t>
            </a:r>
            <a:r>
              <a:rPr lang="zh-CN" altLang="en-US" dirty="0"/>
              <a:t>在噪音增大的情况下，相对于传统降噪方法有极大优势。</a:t>
            </a:r>
            <a:endParaRPr lang="en-US" altLang="zh-CN" dirty="0"/>
          </a:p>
          <a:p>
            <a:pPr marL="471487" lvl="1" indent="0">
              <a:buNone/>
            </a:pPr>
            <a:r>
              <a:rPr lang="en-US" altLang="zh-CN" dirty="0"/>
              <a:t>	</a:t>
            </a:r>
            <a:r>
              <a:rPr lang="zh-CN" altLang="en-US" dirty="0"/>
              <a:t>仅需要</a:t>
            </a:r>
            <a:r>
              <a:rPr lang="en-US" altLang="zh-CN" dirty="0"/>
              <a:t>1/3</a:t>
            </a:r>
            <a:r>
              <a:rPr lang="zh-CN" altLang="en-US" dirty="0"/>
              <a:t>的数据在</a:t>
            </a:r>
            <a:r>
              <a:rPr lang="en-US" altLang="zh-CN" dirty="0"/>
              <a:t>BBN</a:t>
            </a:r>
            <a:r>
              <a:rPr lang="zh-CN" altLang="en-US" dirty="0"/>
              <a:t>上就可以达到与</a:t>
            </a:r>
            <a:r>
              <a:rPr lang="en-US" altLang="zh-CN" dirty="0"/>
              <a:t>state-of-the-art </a:t>
            </a:r>
            <a:r>
              <a:rPr lang="zh-CN" altLang="en-US" dirty="0"/>
              <a:t>可比较的结果</a:t>
            </a:r>
          </a:p>
          <a:p>
            <a:endParaRPr lang="zh-CN" altLang="en-US" dirty="0"/>
          </a:p>
        </p:txBody>
      </p:sp>
      <p:graphicFrame>
        <p:nvGraphicFramePr>
          <p:cNvPr id="4" name="表格 3">
            <a:extLst>
              <a:ext uri="{FF2B5EF4-FFF2-40B4-BE49-F238E27FC236}">
                <a16:creationId xmlns:a16="http://schemas.microsoft.com/office/drawing/2014/main" id="{ED3D6F08-C081-451E-960D-3B273DF385FC}"/>
              </a:ext>
            </a:extLst>
          </p:cNvPr>
          <p:cNvGraphicFramePr>
            <a:graphicFrameLocks noGrp="1"/>
          </p:cNvGraphicFramePr>
          <p:nvPr>
            <p:extLst>
              <p:ext uri="{D42A27DB-BD31-4B8C-83A1-F6EECF244321}">
                <p14:modId xmlns:p14="http://schemas.microsoft.com/office/powerpoint/2010/main" val="644562272"/>
              </p:ext>
            </p:extLst>
          </p:nvPr>
        </p:nvGraphicFramePr>
        <p:xfrm>
          <a:off x="395536" y="2852936"/>
          <a:ext cx="8517223" cy="2520217"/>
        </p:xfrm>
        <a:graphic>
          <a:graphicData uri="http://schemas.openxmlformats.org/drawingml/2006/table">
            <a:tbl>
              <a:tblPr firstRow="1" bandRow="1">
                <a:tableStyleId>{93296810-A885-4BE3-A3E7-6D5BEEA58F35}</a:tableStyleId>
              </a:tblPr>
              <a:tblGrid>
                <a:gridCol w="927100">
                  <a:extLst>
                    <a:ext uri="{9D8B030D-6E8A-4147-A177-3AD203B41FA5}">
                      <a16:colId xmlns:a16="http://schemas.microsoft.com/office/drawing/2014/main" val="2353961027"/>
                    </a:ext>
                  </a:extLst>
                </a:gridCol>
                <a:gridCol w="1280976">
                  <a:extLst>
                    <a:ext uri="{9D8B030D-6E8A-4147-A177-3AD203B41FA5}">
                      <a16:colId xmlns:a16="http://schemas.microsoft.com/office/drawing/2014/main" val="2103584201"/>
                    </a:ext>
                  </a:extLst>
                </a:gridCol>
                <a:gridCol w="1280976">
                  <a:extLst>
                    <a:ext uri="{9D8B030D-6E8A-4147-A177-3AD203B41FA5}">
                      <a16:colId xmlns:a16="http://schemas.microsoft.com/office/drawing/2014/main" val="2034640408"/>
                    </a:ext>
                  </a:extLst>
                </a:gridCol>
                <a:gridCol w="1280976">
                  <a:extLst>
                    <a:ext uri="{9D8B030D-6E8A-4147-A177-3AD203B41FA5}">
                      <a16:colId xmlns:a16="http://schemas.microsoft.com/office/drawing/2014/main" val="4188375082"/>
                    </a:ext>
                  </a:extLst>
                </a:gridCol>
                <a:gridCol w="1260475">
                  <a:extLst>
                    <a:ext uri="{9D8B030D-6E8A-4147-A177-3AD203B41FA5}">
                      <a16:colId xmlns:a16="http://schemas.microsoft.com/office/drawing/2014/main" val="270555539"/>
                    </a:ext>
                  </a:extLst>
                </a:gridCol>
                <a:gridCol w="1260475">
                  <a:extLst>
                    <a:ext uri="{9D8B030D-6E8A-4147-A177-3AD203B41FA5}">
                      <a16:colId xmlns:a16="http://schemas.microsoft.com/office/drawing/2014/main" val="1115602587"/>
                    </a:ext>
                  </a:extLst>
                </a:gridCol>
                <a:gridCol w="1226245">
                  <a:extLst>
                    <a:ext uri="{9D8B030D-6E8A-4147-A177-3AD203B41FA5}">
                      <a16:colId xmlns:a16="http://schemas.microsoft.com/office/drawing/2014/main" val="2624685244"/>
                    </a:ext>
                  </a:extLst>
                </a:gridCol>
              </a:tblGrid>
              <a:tr h="360031">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3" marB="0" anchor="ctr"/>
                </a:tc>
                <a:tc gridSpan="3">
                  <a:txBody>
                    <a:bodyPr/>
                    <a:lstStyle/>
                    <a:p>
                      <a:pPr algn="ctr" fontAlgn="b"/>
                      <a:r>
                        <a:rPr lang="en-US" sz="1100" u="none" strike="noStrike" dirty="0" err="1">
                          <a:effectLst/>
                        </a:rPr>
                        <a:t>Ontonote</a:t>
                      </a:r>
                      <a:endParaRPr lang="en-US" sz="1100" b="0" i="0" u="none" strike="noStrike" dirty="0">
                        <a:solidFill>
                          <a:srgbClr val="FF0000"/>
                        </a:solidFill>
                        <a:effectLst/>
                        <a:latin typeface="Calibri" panose="020F0502020204030204" pitchFamily="34" charset="0"/>
                      </a:endParaRPr>
                    </a:p>
                  </a:txBody>
                  <a:tcPr marL="9525" marR="9525" marT="9523" marB="0" anchor="ctr"/>
                </a:tc>
                <a:tc hMerge="1">
                  <a:txBody>
                    <a:bodyPr/>
                    <a:lstStyle/>
                    <a:p>
                      <a:endParaRPr lang="en-US"/>
                    </a:p>
                  </a:txBody>
                  <a:tcPr/>
                </a:tc>
                <a:tc hMerge="1">
                  <a:txBody>
                    <a:bodyPr/>
                    <a:lstStyle/>
                    <a:p>
                      <a:endParaRPr lang="en-US"/>
                    </a:p>
                  </a:txBody>
                  <a:tcPr/>
                </a:tc>
                <a:tc gridSpan="3">
                  <a:txBody>
                    <a:bodyPr/>
                    <a:lstStyle/>
                    <a:p>
                      <a:pPr algn="ctr" fontAlgn="b"/>
                      <a:r>
                        <a:rPr lang="en-US" sz="1100" u="none" strike="noStrike">
                          <a:effectLst/>
                        </a:rPr>
                        <a:t>BBN</a:t>
                      </a:r>
                      <a:endParaRPr lang="en-US" sz="1100" b="0" i="0" u="none" strike="noStrike">
                        <a:solidFill>
                          <a:srgbClr val="000000"/>
                        </a:solidFill>
                        <a:effectLst/>
                        <a:latin typeface="Calibri" panose="020F0502020204030204" pitchFamily="34" charset="0"/>
                      </a:endParaRPr>
                    </a:p>
                  </a:txBody>
                  <a:tcPr marL="9525" marR="9525" marT="9523"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78544999"/>
                  </a:ext>
                </a:extLst>
              </a:tr>
              <a:tr h="360031">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dirty="0">
                          <a:effectLst/>
                        </a:rPr>
                        <a:t>Strict Acc.</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dirty="0">
                          <a:effectLst/>
                        </a:rPr>
                        <a:t> Macro F1</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a:effectLst/>
                        </a:rPr>
                        <a:t> Micro F1 </a:t>
                      </a:r>
                      <a:endParaRPr lang="en-US" sz="1100" b="0" i="0" u="none" strike="noStrike">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dirty="0">
                          <a:effectLst/>
                        </a:rPr>
                        <a:t>Strict Acc.</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dirty="0">
                          <a:effectLst/>
                        </a:rPr>
                        <a:t> Macro F1</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u="none" strike="noStrike" dirty="0">
                          <a:effectLst/>
                        </a:rPr>
                        <a:t> Micro F1 </a:t>
                      </a:r>
                      <a:endParaRPr lang="en-US" sz="1100" b="0" i="0" u="none" strike="noStrike" dirty="0">
                        <a:solidFill>
                          <a:srgbClr val="000000"/>
                        </a:solidFill>
                        <a:effectLst/>
                        <a:latin typeface="Calibri" panose="020F0502020204030204" pitchFamily="34" charset="0"/>
                      </a:endParaRPr>
                    </a:p>
                  </a:txBody>
                  <a:tcPr marL="9525" marR="9525" marT="9523" marB="0" anchor="ctr"/>
                </a:tc>
                <a:extLst>
                  <a:ext uri="{0D108BD9-81ED-4DB2-BD59-A6C34878D82A}">
                    <a16:rowId xmlns:a16="http://schemas.microsoft.com/office/drawing/2014/main" val="1595164871"/>
                  </a:ext>
                </a:extLst>
              </a:tr>
              <a:tr h="360031">
                <a:tc>
                  <a:txBody>
                    <a:bodyPr/>
                    <a:lstStyle/>
                    <a:p>
                      <a:pPr algn="ctr" fontAlgn="b"/>
                      <a:r>
                        <a:rPr lang="en-US" sz="1100" u="none" strike="noStrike" dirty="0">
                          <a:effectLst/>
                        </a:rPr>
                        <a:t>NFETC (F)</a:t>
                      </a:r>
                      <a:endParaRPr lang="en-US" sz="1100" b="1" i="0" u="none" strike="noStrike" dirty="0">
                        <a:solidFill>
                          <a:srgbClr val="000000"/>
                        </a:solidFill>
                        <a:effectLst/>
                        <a:latin typeface="Calibri" panose="020F0502020204030204" pitchFamily="34" charset="0"/>
                      </a:endParaRPr>
                    </a:p>
                  </a:txBody>
                  <a:tcPr marL="9525" marR="9525" marT="9523" marB="0" anchor="ctr"/>
                </a:tc>
                <a:tc>
                  <a:txBody>
                    <a:bodyPr/>
                    <a:lstStyle/>
                    <a:p>
                      <a:pPr marL="0" algn="ctr" defTabSz="914400" rtl="0" eaLnBrk="1" fontAlgn="b" latinLnBrk="0" hangingPunct="1"/>
                      <a:r>
                        <a:rPr lang="en-US" altLang="zh-CN" sz="1100" u="none" strike="noStrike" kern="1200" dirty="0">
                          <a:effectLst/>
                        </a:rPr>
                        <a:t>0.</a:t>
                      </a:r>
                      <a:r>
                        <a:rPr lang="en-US" sz="1100" u="none" strike="noStrike" kern="1200" dirty="0">
                          <a:effectLst/>
                        </a:rPr>
                        <a:t>544±0.</a:t>
                      </a:r>
                      <a:r>
                        <a:rPr lang="en-US" altLang="zh-CN" sz="1100" u="none" strike="noStrike" kern="1200" dirty="0">
                          <a:effectLst/>
                        </a:rPr>
                        <a:t>00</a:t>
                      </a:r>
                      <a:r>
                        <a:rPr lang="en-US" sz="1100" u="none" strike="noStrike" kern="1200" dirty="0">
                          <a:effectLst/>
                        </a:rPr>
                        <a:t>3</a:t>
                      </a:r>
                      <a:endParaRPr lang="en-US" sz="1100" u="none" strike="noStrike" kern="1200" dirty="0">
                        <a:solidFill>
                          <a:schemeClr val="dk1"/>
                        </a:solidFill>
                        <a:effectLst/>
                        <a:latin typeface="+mn-lt"/>
                        <a:ea typeface="+mn-ea"/>
                        <a:cs typeface="+mn-cs"/>
                      </a:endParaRPr>
                    </a:p>
                  </a:txBody>
                  <a:tcPr marL="9525" marR="9525" marT="9523" marB="0" anchor="ctr"/>
                </a:tc>
                <a:tc>
                  <a:txBody>
                    <a:bodyPr/>
                    <a:lstStyle/>
                    <a:p>
                      <a:pPr marL="0" algn="ctr" defTabSz="914400" rtl="0" eaLnBrk="1" fontAlgn="b" latinLnBrk="0" hangingPunct="1"/>
                      <a:r>
                        <a:rPr lang="en-US" altLang="zh-CN" sz="1100" u="none" strike="noStrike" kern="1200" dirty="0">
                          <a:effectLst/>
                        </a:rPr>
                        <a:t>0.</a:t>
                      </a:r>
                      <a:r>
                        <a:rPr lang="en-US" sz="1100" u="none" strike="noStrike" kern="1200" dirty="0">
                          <a:effectLst/>
                        </a:rPr>
                        <a:t>715±0.</a:t>
                      </a:r>
                      <a:r>
                        <a:rPr lang="en-US" altLang="zh-CN" sz="1100" u="none" strike="noStrike" kern="1200" dirty="0">
                          <a:effectLst/>
                        </a:rPr>
                        <a:t>00</a:t>
                      </a:r>
                      <a:r>
                        <a:rPr lang="en-US" sz="1100" u="none" strike="noStrike" kern="1200" dirty="0">
                          <a:effectLst/>
                        </a:rPr>
                        <a:t>4</a:t>
                      </a:r>
                      <a:endParaRPr lang="en-US" sz="1100" u="none" strike="noStrike" kern="1200" dirty="0">
                        <a:solidFill>
                          <a:schemeClr val="dk1"/>
                        </a:solidFill>
                        <a:effectLst/>
                        <a:latin typeface="+mn-lt"/>
                        <a:ea typeface="+mn-ea"/>
                        <a:cs typeface="+mn-cs"/>
                      </a:endParaRPr>
                    </a:p>
                  </a:txBody>
                  <a:tcPr marL="9525" marR="9525" marT="9523" marB="0" anchor="ctr"/>
                </a:tc>
                <a:tc>
                  <a:txBody>
                    <a:bodyPr/>
                    <a:lstStyle/>
                    <a:p>
                      <a:pPr marL="0" algn="ctr" defTabSz="914400" rtl="0" eaLnBrk="1" fontAlgn="b" latinLnBrk="0" hangingPunct="1"/>
                      <a:r>
                        <a:rPr lang="en-US" altLang="zh-CN" sz="1100" u="none" strike="noStrike" kern="1200" dirty="0">
                          <a:effectLst/>
                        </a:rPr>
                        <a:t>0.</a:t>
                      </a:r>
                      <a:r>
                        <a:rPr lang="en-US" sz="1100" u="none" strike="noStrike" kern="1200" dirty="0">
                          <a:effectLst/>
                        </a:rPr>
                        <a:t>649±0.</a:t>
                      </a:r>
                      <a:r>
                        <a:rPr lang="en-US" altLang="zh-CN" sz="1100" u="none" strike="noStrike" kern="1200" dirty="0">
                          <a:effectLst/>
                        </a:rPr>
                        <a:t>00</a:t>
                      </a:r>
                      <a:r>
                        <a:rPr lang="en-US" sz="1100" u="none" strike="noStrike" kern="1200" dirty="0">
                          <a:effectLst/>
                        </a:rPr>
                        <a:t>3</a:t>
                      </a:r>
                      <a:endParaRPr lang="en-US" sz="1100" u="none" strike="noStrike" kern="1200" dirty="0">
                        <a:solidFill>
                          <a:schemeClr val="dk1"/>
                        </a:solidFill>
                        <a:effectLst/>
                        <a:latin typeface="+mn-lt"/>
                        <a:ea typeface="+mn-ea"/>
                        <a:cs typeface="+mn-cs"/>
                      </a:endParaRPr>
                    </a:p>
                  </a:txBody>
                  <a:tcPr marL="9525" marR="9525" marT="9523" marB="0" anchor="ctr"/>
                </a:tc>
                <a:tc>
                  <a:txBody>
                    <a:bodyPr/>
                    <a:lstStyle/>
                    <a:p>
                      <a:pPr marL="0" algn="ctr" defTabSz="914400" rtl="0" eaLnBrk="1" fontAlgn="b" latinLnBrk="0" hangingPunct="1"/>
                      <a:r>
                        <a:rPr lang="en-US" sz="1100" u="none" strike="noStrike" kern="1200" dirty="0">
                          <a:effectLst/>
                        </a:rPr>
                        <a:t>0.717(±0.004)</a:t>
                      </a:r>
                      <a:endParaRPr lang="en-US" sz="1100"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u="none" strike="noStrike" kern="1200" dirty="0">
                          <a:effectLst/>
                        </a:rPr>
                        <a:t>0.778(±0.004)</a:t>
                      </a:r>
                      <a:endParaRPr lang="en-US" sz="1100"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u="none" strike="noStrike" kern="1200" dirty="0">
                          <a:effectLst/>
                        </a:rPr>
                        <a:t>0.775(±0.004)</a:t>
                      </a:r>
                      <a:endParaRPr lang="en-US" sz="1100"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031479957"/>
                  </a:ext>
                </a:extLst>
              </a:tr>
              <a:tr h="360031">
                <a:tc>
                  <a:txBody>
                    <a:bodyPr/>
                    <a:lstStyle/>
                    <a:p>
                      <a:pPr algn="ctr" fontAlgn="b"/>
                      <a:r>
                        <a:rPr lang="en-US" sz="1100" u="none" strike="noStrike" dirty="0">
                          <a:effectLst/>
                        </a:rPr>
                        <a:t>NFETC (R)</a:t>
                      </a:r>
                      <a:endParaRPr lang="en-US" sz="1100" b="1"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altLang="zh-CN" sz="1100" u="none" strike="noStrike" dirty="0">
                          <a:effectLst/>
                        </a:rPr>
                        <a:t>0.</a:t>
                      </a:r>
                      <a:r>
                        <a:rPr lang="en-US" sz="1100" u="none" strike="noStrike" dirty="0">
                          <a:effectLst/>
                        </a:rPr>
                        <a:t>548±0.</a:t>
                      </a:r>
                      <a:r>
                        <a:rPr lang="en-US" altLang="zh-CN" sz="1100" u="none" strike="noStrike" dirty="0">
                          <a:effectLst/>
                        </a:rPr>
                        <a:t>00</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altLang="zh-CN" sz="1100" u="none" strike="noStrike" dirty="0">
                          <a:effectLst/>
                        </a:rPr>
                        <a:t>0.</a:t>
                      </a:r>
                      <a:r>
                        <a:rPr lang="en-US" sz="1100" u="none" strike="noStrike" dirty="0">
                          <a:effectLst/>
                        </a:rPr>
                        <a:t>718±0.</a:t>
                      </a:r>
                      <a:r>
                        <a:rPr lang="en-US" altLang="zh-CN" sz="1100" u="none" strike="noStrike" dirty="0">
                          <a:effectLst/>
                        </a:rPr>
                        <a:t>00</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altLang="zh-CN" sz="1100" u="none" strike="noStrike" dirty="0">
                          <a:effectLst/>
                        </a:rPr>
                        <a:t>0.</a:t>
                      </a:r>
                      <a:r>
                        <a:rPr lang="en-US" sz="1100" u="none" strike="noStrike" dirty="0">
                          <a:effectLst/>
                        </a:rPr>
                        <a:t>650±0.</a:t>
                      </a:r>
                      <a:r>
                        <a:rPr lang="en-US" altLang="zh-CN" sz="1100" u="none" strike="noStrike" dirty="0">
                          <a:effectLst/>
                        </a:rPr>
                        <a:t>00</a:t>
                      </a:r>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9523" marB="0" anchor="ctr"/>
                </a:tc>
                <a:tc>
                  <a:txBody>
                    <a:bodyPr/>
                    <a:lstStyle/>
                    <a:p>
                      <a:pPr marL="0" algn="ctr" defTabSz="914400" rtl="0" eaLnBrk="1" fontAlgn="b" latinLnBrk="0" hangingPunct="1"/>
                      <a:r>
                        <a:rPr lang="en-US" sz="1100" u="none" strike="noStrike" kern="1200" dirty="0">
                          <a:effectLst/>
                        </a:rPr>
                        <a:t>0.738(±0.006)</a:t>
                      </a:r>
                      <a:endParaRPr lang="en-US" sz="1100"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u="none" strike="noStrike" kern="1200" dirty="0">
                          <a:effectLst/>
                        </a:rPr>
                        <a:t>0.784(±0.006)</a:t>
                      </a:r>
                      <a:endParaRPr lang="en-US" sz="1100"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u="none" strike="noStrike" kern="1200" dirty="0">
                          <a:effectLst/>
                        </a:rPr>
                        <a:t>0.789(±0.006)</a:t>
                      </a:r>
                      <a:endParaRPr lang="en-US" sz="1100"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2760265110"/>
                  </a:ext>
                </a:extLst>
              </a:tr>
              <a:tr h="360031">
                <a:tc>
                  <a:txBody>
                    <a:bodyPr/>
                    <a:lstStyle/>
                    <a:p>
                      <a:pPr algn="ctr" fontAlgn="b"/>
                      <a:r>
                        <a:rPr lang="en-US" sz="1100" u="none" strike="noStrike" dirty="0">
                          <a:effectLst/>
                        </a:rPr>
                        <a:t>NFETC-CCLP</a:t>
                      </a:r>
                      <a:endParaRPr lang="en-US" sz="1100" b="0" i="0" u="none" strike="noStrike" dirty="0">
                        <a:solidFill>
                          <a:schemeClr val="tx1"/>
                        </a:solidFill>
                        <a:effectLst/>
                        <a:latin typeface="Calibri" panose="020F0502020204030204" pitchFamily="34" charset="0"/>
                      </a:endParaRPr>
                    </a:p>
                  </a:txBody>
                  <a:tcPr marL="9525" marR="9525" marT="9523" marB="0" anchor="ctr"/>
                </a:tc>
                <a:tc>
                  <a:txBody>
                    <a:bodyPr/>
                    <a:lstStyle/>
                    <a:p>
                      <a:pPr algn="ctr" fontAlgn="b"/>
                      <a:r>
                        <a:rPr lang="en-US" sz="1100" b="1" u="none" strike="noStrike" dirty="0">
                          <a:effectLst/>
                        </a:rPr>
                        <a:t>0.594(±0.008)</a:t>
                      </a:r>
                      <a:endParaRPr lang="en-US" sz="1100" b="1"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b="1" u="none" strike="noStrike" dirty="0">
                          <a:effectLst/>
                        </a:rPr>
                        <a:t>0.756(±0.007)</a:t>
                      </a:r>
                      <a:endParaRPr lang="en-US" sz="1100" b="1" i="0" u="none" strike="noStrike" dirty="0">
                        <a:solidFill>
                          <a:srgbClr val="000000"/>
                        </a:solidFill>
                        <a:effectLst/>
                        <a:latin typeface="Calibri" panose="020F0502020204030204" pitchFamily="34" charset="0"/>
                      </a:endParaRPr>
                    </a:p>
                  </a:txBody>
                  <a:tcPr marL="9525" marR="9525" marT="9523" marB="0" anchor="ctr"/>
                </a:tc>
                <a:tc>
                  <a:txBody>
                    <a:bodyPr/>
                    <a:lstStyle/>
                    <a:p>
                      <a:pPr algn="ctr" fontAlgn="b"/>
                      <a:r>
                        <a:rPr lang="en-US" sz="1100" b="1" u="none" strike="noStrike" dirty="0">
                          <a:effectLst/>
                        </a:rPr>
                        <a:t>0.694(±0.007)</a:t>
                      </a:r>
                      <a:endParaRPr lang="en-US" sz="1100" b="1" i="0" u="none" strike="noStrike" dirty="0">
                        <a:solidFill>
                          <a:srgbClr val="000000"/>
                        </a:solidFill>
                        <a:effectLst/>
                        <a:latin typeface="Calibri" panose="020F0502020204030204" pitchFamily="34" charset="0"/>
                      </a:endParaRPr>
                    </a:p>
                  </a:txBody>
                  <a:tcPr marL="9525" marR="9525" marT="9523" marB="0" anchor="ctr"/>
                </a:tc>
                <a:tc>
                  <a:txBody>
                    <a:bodyPr/>
                    <a:lstStyle/>
                    <a:p>
                      <a:pPr marL="0" algn="ctr" defTabSz="914400" rtl="0" eaLnBrk="1" fontAlgn="b" latinLnBrk="0" hangingPunct="1"/>
                      <a:r>
                        <a:rPr lang="en-US" sz="1100" b="1" u="none" strike="noStrike" kern="1200" dirty="0">
                          <a:effectLst/>
                        </a:rPr>
                        <a:t>0.741(±0.003)</a:t>
                      </a:r>
                      <a:endParaRPr lang="en-US" sz="1100" b="1"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b="1" u="none" strike="noStrike" kern="1200" dirty="0">
                          <a:effectLst/>
                        </a:rPr>
                        <a:t>0.800(±0.002)</a:t>
                      </a:r>
                      <a:endParaRPr lang="en-US" sz="1100" b="1" u="none" strike="noStrike" kern="1200" dirty="0">
                        <a:solidFill>
                          <a:schemeClr val="dk1"/>
                        </a:solidFill>
                        <a:effectLst/>
                        <a:latin typeface="+mn-lt"/>
                        <a:ea typeface="+mn-ea"/>
                        <a:cs typeface="+mn-cs"/>
                      </a:endParaRPr>
                    </a:p>
                  </a:txBody>
                  <a:tcPr marL="9525" marR="9525" marT="9525" marB="0" anchor="ctr"/>
                </a:tc>
                <a:tc>
                  <a:txBody>
                    <a:bodyPr/>
                    <a:lstStyle/>
                    <a:p>
                      <a:pPr marL="0" algn="ctr" defTabSz="914400" rtl="0" eaLnBrk="1" fontAlgn="b" latinLnBrk="0" hangingPunct="1"/>
                      <a:r>
                        <a:rPr lang="en-US" sz="1100" b="1" u="none" strike="noStrike" kern="1200" dirty="0">
                          <a:effectLst/>
                        </a:rPr>
                        <a:t>0.797(±0.002)</a:t>
                      </a:r>
                      <a:endParaRPr lang="en-US" sz="1100" b="1" u="none" strike="noStrike" kern="1200" dirty="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257859697"/>
                  </a:ext>
                </a:extLst>
              </a:tr>
              <a:tr h="360031">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u="none" strike="noStrike" kern="1200" dirty="0">
                          <a:effectLst/>
                        </a:rPr>
                        <a:t>NFETC-5% (r)</a:t>
                      </a:r>
                      <a:endParaRPr lang="en-US" sz="1100" u="none" strike="noStrike" kern="1200" dirty="0">
                        <a:solidFill>
                          <a:schemeClr val="tx1"/>
                        </a:solidFill>
                        <a:effectLst/>
                        <a:latin typeface="+mn-lt"/>
                        <a:ea typeface="+mn-ea"/>
                        <a:cs typeface="+mn-cs"/>
                      </a:endParaRPr>
                    </a:p>
                  </a:txBody>
                  <a:tcPr marL="9524" marR="9524" marT="9521" marB="0" anchor="ctr"/>
                </a:tc>
                <a:tc>
                  <a:txBody>
                    <a:bodyPr/>
                    <a:lstStyle/>
                    <a:p>
                      <a:pPr marL="0" algn="ctr" defTabSz="914400" rtl="0" eaLnBrk="1" fontAlgn="b" latinLnBrk="0" hangingPunct="1"/>
                      <a:r>
                        <a:rPr lang="en-US" sz="1100" u="none" strike="noStrike" kern="1200" dirty="0">
                          <a:effectLst/>
                        </a:rPr>
                        <a:t>0.420(+0.007)</a:t>
                      </a:r>
                      <a:endParaRPr lang="en-US" sz="1100" u="none" strike="noStrike" kern="1200" dirty="0">
                        <a:solidFill>
                          <a:schemeClr val="dk1"/>
                        </a:solidFill>
                        <a:effectLst/>
                        <a:latin typeface="+mn-lt"/>
                        <a:ea typeface="+mn-ea"/>
                        <a:cs typeface="+mn-cs"/>
                      </a:endParaRPr>
                    </a:p>
                  </a:txBody>
                  <a:tcPr marL="9524" marR="9524" marT="9521" marB="0" anchor="ctr"/>
                </a:tc>
                <a:tc>
                  <a:txBody>
                    <a:bodyPr/>
                    <a:lstStyle/>
                    <a:p>
                      <a:pPr marL="0" algn="ctr" defTabSz="914400" rtl="0" eaLnBrk="1" fontAlgn="b" latinLnBrk="0" hangingPunct="1"/>
                      <a:r>
                        <a:rPr lang="en-US" sz="1100" u="none" strike="noStrike" kern="1200" dirty="0">
                          <a:effectLst/>
                        </a:rPr>
                        <a:t>0.591(+0.008)</a:t>
                      </a:r>
                      <a:endParaRPr lang="en-US" sz="1100" u="none" strike="noStrike" kern="1200" dirty="0">
                        <a:solidFill>
                          <a:schemeClr val="dk1"/>
                        </a:solidFill>
                        <a:effectLst/>
                        <a:latin typeface="+mn-lt"/>
                        <a:ea typeface="+mn-ea"/>
                        <a:cs typeface="+mn-cs"/>
                      </a:endParaRPr>
                    </a:p>
                  </a:txBody>
                  <a:tcPr marL="9524" marR="9524" marT="9521" marB="0" anchor="ctr"/>
                </a:tc>
                <a:tc>
                  <a:txBody>
                    <a:bodyPr/>
                    <a:lstStyle/>
                    <a:p>
                      <a:pPr marL="0" algn="ctr" defTabSz="914400" rtl="0" eaLnBrk="1" fontAlgn="b" latinLnBrk="0" hangingPunct="1"/>
                      <a:r>
                        <a:rPr lang="en-US" sz="1100" u="none" strike="noStrike" kern="1200" dirty="0">
                          <a:effectLst/>
                        </a:rPr>
                        <a:t>0.520(+0.006)</a:t>
                      </a:r>
                      <a:endParaRPr lang="en-US" sz="1100" u="none" strike="noStrike" kern="1200" dirty="0">
                        <a:solidFill>
                          <a:schemeClr val="dk1"/>
                        </a:solidFill>
                        <a:effectLst/>
                        <a:latin typeface="+mn-lt"/>
                        <a:ea typeface="+mn-ea"/>
                        <a:cs typeface="+mn-cs"/>
                      </a:endParaRPr>
                    </a:p>
                  </a:txBody>
                  <a:tcPr marL="9524" marR="9524" marT="9522" marB="0" anchor="ctr"/>
                </a:tc>
                <a:tc>
                  <a:txBody>
                    <a:bodyPr/>
                    <a:lstStyle/>
                    <a:p>
                      <a:pPr marL="0" algn="ctr" defTabSz="914400" rtl="0" eaLnBrk="1" fontAlgn="b" latinLnBrk="0" hangingPunct="1"/>
                      <a:r>
                        <a:rPr lang="en-US" sz="1100" u="none" strike="noStrike" kern="1200" dirty="0">
                          <a:effectLst/>
                        </a:rPr>
                        <a:t>0.626(±0.028)</a:t>
                      </a:r>
                      <a:endParaRPr lang="en-US" sz="1100" u="none" strike="noStrike" kern="1200" dirty="0">
                        <a:solidFill>
                          <a:schemeClr val="dk1"/>
                        </a:solidFill>
                        <a:effectLst/>
                        <a:latin typeface="+mn-lt"/>
                        <a:ea typeface="+mn-ea"/>
                        <a:cs typeface="+mn-cs"/>
                      </a:endParaRPr>
                    </a:p>
                  </a:txBody>
                  <a:tcPr marL="9524" marR="9524" marT="9525" marB="0" anchor="ctr"/>
                </a:tc>
                <a:tc>
                  <a:txBody>
                    <a:bodyPr/>
                    <a:lstStyle/>
                    <a:p>
                      <a:pPr marL="0" algn="ctr" defTabSz="914400" rtl="0" eaLnBrk="1" fontAlgn="b" latinLnBrk="0" hangingPunct="1"/>
                      <a:r>
                        <a:rPr lang="en-US" sz="1100" u="none" strike="noStrike" kern="1200" dirty="0">
                          <a:effectLst/>
                        </a:rPr>
                        <a:t>0.669(±0.027)</a:t>
                      </a:r>
                      <a:endParaRPr lang="en-US" sz="1100" u="none" strike="noStrike" kern="1200" dirty="0">
                        <a:solidFill>
                          <a:schemeClr val="dk1"/>
                        </a:solidFill>
                        <a:effectLst/>
                        <a:latin typeface="+mn-lt"/>
                        <a:ea typeface="+mn-ea"/>
                        <a:cs typeface="+mn-cs"/>
                      </a:endParaRPr>
                    </a:p>
                  </a:txBody>
                  <a:tcPr marL="9524" marR="9524" marT="9525" marB="0" anchor="ctr"/>
                </a:tc>
                <a:tc>
                  <a:txBody>
                    <a:bodyPr/>
                    <a:lstStyle/>
                    <a:p>
                      <a:pPr marL="0" algn="ctr" defTabSz="914400" rtl="0" eaLnBrk="1" fontAlgn="b" latinLnBrk="0" hangingPunct="1"/>
                      <a:r>
                        <a:rPr lang="en-US" sz="1100" u="none" strike="noStrike" kern="1200" dirty="0">
                          <a:effectLst/>
                        </a:rPr>
                        <a:t>0.681(±0.028)</a:t>
                      </a:r>
                      <a:endParaRPr lang="en-US" sz="1100" u="none" strike="noStrike" kern="1200" dirty="0">
                        <a:solidFill>
                          <a:schemeClr val="dk1"/>
                        </a:solidFill>
                        <a:effectLst/>
                        <a:latin typeface="+mn-lt"/>
                        <a:ea typeface="+mn-ea"/>
                        <a:cs typeface="+mn-cs"/>
                      </a:endParaRPr>
                    </a:p>
                  </a:txBody>
                  <a:tcPr marL="9524" marR="9524" marT="9525" marB="0" anchor="ctr"/>
                </a:tc>
                <a:extLst>
                  <a:ext uri="{0D108BD9-81ED-4DB2-BD59-A6C34878D82A}">
                    <a16:rowId xmlns:a16="http://schemas.microsoft.com/office/drawing/2014/main" val="731931883"/>
                  </a:ext>
                </a:extLst>
              </a:tr>
              <a:tr h="360031">
                <a:tc>
                  <a:txBody>
                    <a:bodyPr/>
                    <a:lstStyle/>
                    <a:p>
                      <a:pPr marL="0" algn="ctr" defTabSz="914400" rtl="0" eaLnBrk="1" fontAlgn="b" latinLnBrk="0" hangingPunct="1"/>
                      <a:r>
                        <a:rPr lang="en-US" sz="1100" u="none" strike="noStrike" kern="1200" dirty="0">
                          <a:effectLst/>
                        </a:rPr>
                        <a:t>NFETC-CCLP</a:t>
                      </a:r>
                      <a:r>
                        <a:rPr lang="en-US" altLang="zh-CN" sz="1100" u="none" strike="noStrike" kern="1200" dirty="0">
                          <a:effectLst/>
                        </a:rPr>
                        <a:t>-5%</a:t>
                      </a:r>
                      <a:r>
                        <a:rPr lang="en-US" sz="1100" u="none" strike="noStrike" kern="1200" dirty="0">
                          <a:effectLst/>
                        </a:rPr>
                        <a:t>(</a:t>
                      </a:r>
                      <a:r>
                        <a:rPr lang="en-US" altLang="zh-CN" sz="1100" u="none" strike="noStrike" kern="1200" dirty="0">
                          <a:effectLst/>
                        </a:rPr>
                        <a:t>r</a:t>
                      </a:r>
                      <a:r>
                        <a:rPr lang="en-US" sz="1100" u="none" strike="noStrike" kern="1200" dirty="0">
                          <a:effectLst/>
                        </a:rPr>
                        <a:t>)</a:t>
                      </a:r>
                      <a:endParaRPr lang="en-US" sz="1100" u="none" strike="noStrike" kern="1200" dirty="0">
                        <a:solidFill>
                          <a:schemeClr val="tx1"/>
                        </a:solidFill>
                        <a:effectLst/>
                        <a:latin typeface="+mn-lt"/>
                        <a:ea typeface="+mn-ea"/>
                        <a:cs typeface="+mn-cs"/>
                      </a:endParaRPr>
                    </a:p>
                  </a:txBody>
                  <a:tcPr marL="9524" marR="9524" marT="9521" marB="0" anchor="ctr"/>
                </a:tc>
                <a:tc>
                  <a:txBody>
                    <a:bodyPr/>
                    <a:lstStyle/>
                    <a:p>
                      <a:pPr marL="0" algn="ctr" defTabSz="914400" rtl="0" eaLnBrk="1" fontAlgn="b" latinLnBrk="0" hangingPunct="1"/>
                      <a:r>
                        <a:rPr lang="en-US" sz="1100" u="none" strike="noStrike" kern="1200" dirty="0">
                          <a:effectLst/>
                        </a:rPr>
                        <a:t>0.498(±0.004)</a:t>
                      </a:r>
                      <a:endParaRPr lang="en-US" sz="1100" u="none" strike="noStrike" kern="1200" dirty="0">
                        <a:solidFill>
                          <a:schemeClr val="dk1"/>
                        </a:solidFill>
                        <a:effectLst/>
                        <a:latin typeface="+mn-lt"/>
                        <a:ea typeface="+mn-ea"/>
                        <a:cs typeface="+mn-cs"/>
                      </a:endParaRPr>
                    </a:p>
                  </a:txBody>
                  <a:tcPr marL="9524" marR="9524" marT="9525" marB="0" anchor="ctr"/>
                </a:tc>
                <a:tc>
                  <a:txBody>
                    <a:bodyPr/>
                    <a:lstStyle/>
                    <a:p>
                      <a:pPr marL="0" algn="ctr" defTabSz="914400" rtl="0" eaLnBrk="1" fontAlgn="b" latinLnBrk="0" hangingPunct="1"/>
                      <a:r>
                        <a:rPr lang="en-US" sz="1100" u="none" strike="noStrike" kern="1200" dirty="0">
                          <a:effectLst/>
                        </a:rPr>
                        <a:t>0.680(±0.004)</a:t>
                      </a:r>
                      <a:endParaRPr lang="en-US" sz="1100" u="none" strike="noStrike" kern="1200" dirty="0">
                        <a:solidFill>
                          <a:schemeClr val="dk1"/>
                        </a:solidFill>
                        <a:effectLst/>
                        <a:latin typeface="+mn-lt"/>
                        <a:ea typeface="+mn-ea"/>
                        <a:cs typeface="+mn-cs"/>
                      </a:endParaRPr>
                    </a:p>
                  </a:txBody>
                  <a:tcPr marL="9524" marR="9524" marT="9525" marB="0" anchor="ctr"/>
                </a:tc>
                <a:tc>
                  <a:txBody>
                    <a:bodyPr/>
                    <a:lstStyle/>
                    <a:p>
                      <a:pPr marL="0" algn="ctr" defTabSz="914400" rtl="0" eaLnBrk="1" fontAlgn="b" latinLnBrk="0" hangingPunct="1"/>
                      <a:r>
                        <a:rPr lang="en-US" sz="1100" u="none" strike="noStrike" kern="1200" dirty="0">
                          <a:effectLst/>
                        </a:rPr>
                        <a:t>0.618(±0.004)</a:t>
                      </a:r>
                      <a:endParaRPr lang="en-US" sz="1100" u="none" strike="noStrike" kern="1200" dirty="0">
                        <a:solidFill>
                          <a:schemeClr val="dk1"/>
                        </a:solidFill>
                        <a:effectLst/>
                        <a:latin typeface="+mn-lt"/>
                        <a:ea typeface="+mn-ea"/>
                        <a:cs typeface="+mn-cs"/>
                      </a:endParaRPr>
                    </a:p>
                  </a:txBody>
                  <a:tcPr marL="9524" marR="9524" marT="9525" marB="0" anchor="ctr"/>
                </a:tc>
                <a:tc>
                  <a:txBody>
                    <a:bodyPr/>
                    <a:lstStyle/>
                    <a:p>
                      <a:pPr marL="0" algn="ctr" defTabSz="914400" rtl="0" eaLnBrk="1" fontAlgn="b" latinLnBrk="0" hangingPunct="1"/>
                      <a:r>
                        <a:rPr lang="en-US" sz="1100" u="none" strike="noStrike" kern="1200" dirty="0">
                          <a:effectLst/>
                        </a:rPr>
                        <a:t>0.702(±0.006)</a:t>
                      </a:r>
                      <a:endParaRPr lang="en-US" sz="1100" u="none" strike="noStrike" kern="1200" dirty="0">
                        <a:solidFill>
                          <a:schemeClr val="dk1"/>
                        </a:solidFill>
                        <a:effectLst/>
                        <a:latin typeface="+mn-lt"/>
                        <a:ea typeface="+mn-ea"/>
                        <a:cs typeface="+mn-cs"/>
                      </a:endParaRPr>
                    </a:p>
                  </a:txBody>
                  <a:tcPr marL="9524" marR="9524" marT="9524" marB="0" anchor="ctr"/>
                </a:tc>
                <a:tc>
                  <a:txBody>
                    <a:bodyPr/>
                    <a:lstStyle/>
                    <a:p>
                      <a:pPr marL="0" algn="ctr" defTabSz="914400" rtl="0" eaLnBrk="1" fontAlgn="b" latinLnBrk="0" hangingPunct="1"/>
                      <a:r>
                        <a:rPr lang="en-US" sz="1100" u="none" strike="noStrike" kern="1200" dirty="0">
                          <a:effectLst/>
                        </a:rPr>
                        <a:t>0.747(±0.007)</a:t>
                      </a:r>
                      <a:endParaRPr lang="en-US" sz="1100" u="none" strike="noStrike" kern="1200" dirty="0">
                        <a:solidFill>
                          <a:schemeClr val="dk1"/>
                        </a:solidFill>
                        <a:effectLst/>
                        <a:latin typeface="+mn-lt"/>
                        <a:ea typeface="+mn-ea"/>
                        <a:cs typeface="+mn-cs"/>
                      </a:endParaRPr>
                    </a:p>
                  </a:txBody>
                  <a:tcPr marL="9524" marR="9524" marT="9524" marB="0" anchor="ctr"/>
                </a:tc>
                <a:tc>
                  <a:txBody>
                    <a:bodyPr/>
                    <a:lstStyle/>
                    <a:p>
                      <a:pPr marL="0" algn="ctr" defTabSz="914400" rtl="0" eaLnBrk="1" fontAlgn="b" latinLnBrk="0" hangingPunct="1"/>
                      <a:r>
                        <a:rPr lang="en-US" sz="1100" u="none" strike="noStrike" kern="1200" dirty="0">
                          <a:effectLst/>
                        </a:rPr>
                        <a:t>0.749(±0.006)</a:t>
                      </a:r>
                      <a:endParaRPr lang="en-US" sz="1100" u="none" strike="noStrike" kern="1200" dirty="0">
                        <a:solidFill>
                          <a:schemeClr val="dk1"/>
                        </a:solidFill>
                        <a:effectLst/>
                        <a:latin typeface="+mn-lt"/>
                        <a:ea typeface="+mn-ea"/>
                        <a:cs typeface="+mn-cs"/>
                      </a:endParaRPr>
                    </a:p>
                  </a:txBody>
                  <a:tcPr marL="9524" marR="9524" marT="9524" marB="0" anchor="ctr"/>
                </a:tc>
                <a:extLst>
                  <a:ext uri="{0D108BD9-81ED-4DB2-BD59-A6C34878D82A}">
                    <a16:rowId xmlns:a16="http://schemas.microsoft.com/office/drawing/2014/main" val="1035045210"/>
                  </a:ext>
                </a:extLst>
              </a:tr>
            </a:tbl>
          </a:graphicData>
        </a:graphic>
      </p:graphicFrame>
      <p:sp>
        <p:nvSpPr>
          <p:cNvPr id="7" name="文本框 6">
            <a:extLst>
              <a:ext uri="{FF2B5EF4-FFF2-40B4-BE49-F238E27FC236}">
                <a16:creationId xmlns:a16="http://schemas.microsoft.com/office/drawing/2014/main" id="{39F7DEC9-6C49-4C42-AAE5-921F8DCF10E1}"/>
              </a:ext>
            </a:extLst>
          </p:cNvPr>
          <p:cNvSpPr txBox="1"/>
          <p:nvPr/>
        </p:nvSpPr>
        <p:spPr bwMode="auto">
          <a:xfrm>
            <a:off x="1043608" y="575496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r>
              <a:rPr lang="en-US" altLang="zh-CN" sz="1400" dirty="0">
                <a:solidFill>
                  <a:sysClr val="windowText" lastClr="000000"/>
                </a:solidFill>
                <a:latin typeface="Times New Roman" pitchFamily="18" charset="0"/>
                <a:cs typeface="Times New Roman" pitchFamily="18" charset="0"/>
              </a:rPr>
              <a:t>F </a:t>
            </a:r>
            <a:r>
              <a:rPr lang="zh-CN" altLang="en-US" sz="1400" dirty="0">
                <a:solidFill>
                  <a:sysClr val="windowText" lastClr="000000"/>
                </a:solidFill>
                <a:latin typeface="Times New Roman" pitchFamily="18" charset="0"/>
                <a:cs typeface="Times New Roman" pitchFamily="18" charset="0"/>
              </a:rPr>
              <a:t>为仅用高质量数据训练</a:t>
            </a:r>
            <a:endParaRPr lang="en-US" altLang="zh-CN" sz="1400" dirty="0">
              <a:solidFill>
                <a:sysClr val="windowText" lastClr="000000"/>
              </a:solidFill>
              <a:latin typeface="Times New Roman" pitchFamily="18" charset="0"/>
              <a:cs typeface="Times New Roman" pitchFamily="18" charset="0"/>
            </a:endParaRPr>
          </a:p>
          <a:p>
            <a:r>
              <a:rPr lang="en-US" altLang="zh-CN" sz="1400" dirty="0">
                <a:solidFill>
                  <a:sysClr val="windowText" lastClr="000000"/>
                </a:solidFill>
                <a:latin typeface="Times New Roman" pitchFamily="18" charset="0"/>
                <a:cs typeface="Times New Roman" pitchFamily="18" charset="0"/>
              </a:rPr>
              <a:t>R</a:t>
            </a:r>
            <a:r>
              <a:rPr lang="zh-CN" altLang="en-US" sz="1400" dirty="0">
                <a:solidFill>
                  <a:sysClr val="windowText" lastClr="000000"/>
                </a:solidFill>
                <a:latin typeface="Times New Roman" pitchFamily="18" charset="0"/>
                <a:cs typeface="Times New Roman" pitchFamily="18" charset="0"/>
              </a:rPr>
              <a:t> 为用全部数据训练</a:t>
            </a:r>
            <a:endParaRPr lang="en-US" altLang="zh-CN" sz="1400" dirty="0">
              <a:solidFill>
                <a:sysClr val="windowText" lastClr="000000"/>
              </a:solidFill>
              <a:latin typeface="Times New Roman" pitchFamily="18" charset="0"/>
              <a:cs typeface="Times New Roman" pitchFamily="18" charset="0"/>
            </a:endParaRPr>
          </a:p>
          <a:p>
            <a:endParaRPr lang="en-US" sz="2400" dirty="0">
              <a:solidFill>
                <a:sysClr val="windowText" lastClr="000000"/>
              </a:solidFill>
              <a:latin typeface="Times New Roman" pitchFamily="18" charset="0"/>
              <a:cs typeface="Times New Roman" pitchFamily="18" charset="0"/>
            </a:endParaRPr>
          </a:p>
        </p:txBody>
      </p:sp>
      <p:sp>
        <p:nvSpPr>
          <p:cNvPr id="5" name="TextBox 4"/>
          <p:cNvSpPr txBox="1"/>
          <p:nvPr/>
        </p:nvSpPr>
        <p:spPr bwMode="auto">
          <a:xfrm>
            <a:off x="4644008" y="6093296"/>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rmAutofit/>
          </a:bodyPr>
          <a:lstStyle/>
          <a:p>
            <a:endParaRPr lang="zh-CN" altLang="en-US" sz="2400" dirty="0">
              <a:solidFill>
                <a:sysClr val="windowText" lastClr="000000"/>
              </a:solidFill>
              <a:latin typeface="Times New Roman" pitchFamily="18" charset="0"/>
              <a:cs typeface="Times New Roman" pitchFamily="18" charset="0"/>
            </a:endParaRPr>
          </a:p>
        </p:txBody>
      </p:sp>
      <p:sp>
        <p:nvSpPr>
          <p:cNvPr id="8" name="矩形 7"/>
          <p:cNvSpPr/>
          <p:nvPr/>
        </p:nvSpPr>
        <p:spPr>
          <a:xfrm>
            <a:off x="6475349" y="6550496"/>
            <a:ext cx="1922321" cy="261610"/>
          </a:xfrm>
          <a:prstGeom prst="rect">
            <a:avLst/>
          </a:prstGeom>
        </p:spPr>
        <p:txBody>
          <a:bodyPr wrap="none">
            <a:spAutoFit/>
          </a:bodyPr>
          <a:lstStyle/>
          <a:p>
            <a:r>
              <a:rPr lang="en-US" altLang="zh-CN" sz="1100" dirty="0">
                <a:solidFill>
                  <a:sysClr val="windowText" lastClr="000000"/>
                </a:solidFill>
                <a:latin typeface="微软雅黑" panose="020B0503020204020204" pitchFamily="34" charset="-122"/>
                <a:ea typeface="微软雅黑" panose="020B0503020204020204" pitchFamily="34" charset="-122"/>
                <a:cs typeface="Times New Roman" pitchFamily="18" charset="0"/>
              </a:rPr>
              <a:t>Accepted by </a:t>
            </a:r>
            <a:r>
              <a:rPr lang="en-US" altLang="zh-CN" sz="1100" dirty="0" err="1">
                <a:solidFill>
                  <a:sysClr val="windowText" lastClr="000000"/>
                </a:solidFill>
                <a:latin typeface="微软雅黑" panose="020B0503020204020204" pitchFamily="34" charset="-122"/>
                <a:ea typeface="微软雅黑" panose="020B0503020204020204" pitchFamily="34" charset="-122"/>
                <a:cs typeface="Times New Roman" pitchFamily="18" charset="0"/>
              </a:rPr>
              <a:t>NAACL</a:t>
            </a:r>
            <a:r>
              <a:rPr lang="en-US" altLang="zh-CN" sz="1100" dirty="0">
                <a:solidFill>
                  <a:sysClr val="windowText" lastClr="000000"/>
                </a:solidFill>
                <a:latin typeface="微软雅黑" panose="020B0503020204020204" pitchFamily="34" charset="-122"/>
                <a:ea typeface="微软雅黑" panose="020B0503020204020204" pitchFamily="34" charset="-122"/>
                <a:cs typeface="Times New Roman" pitchFamily="18" charset="0"/>
              </a:rPr>
              <a:t> 2019</a:t>
            </a:r>
            <a:endParaRPr lang="zh-CN" altLang="en-US" sz="1100" dirty="0">
              <a:solidFill>
                <a:sysClr val="windowText" lastClr="000000"/>
              </a:solidFill>
              <a:latin typeface="微软雅黑" panose="020B0503020204020204" pitchFamily="34" charset="-122"/>
              <a:ea typeface="微软雅黑" panose="020B0503020204020204" pitchFamily="34" charset="-122"/>
              <a:cs typeface="Times New Roman" pitchFamily="18" charset="0"/>
            </a:endParaRPr>
          </a:p>
        </p:txBody>
      </p:sp>
    </p:spTree>
    <p:extLst>
      <p:ext uri="{BB962C8B-B14F-4D97-AF65-F5344CB8AC3E}">
        <p14:creationId xmlns:p14="http://schemas.microsoft.com/office/powerpoint/2010/main" val="3470829506"/>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26097"/>
            <a:ext cx="7993062" cy="538609"/>
          </a:xfrm>
          <a:prstGeom prst="rect">
            <a:avLst/>
          </a:prstGeom>
        </p:spPr>
        <p:txBody>
          <a:bodyPr vert="horz" wrap="square" lIns="0" tIns="0" rIns="0" bIns="0" rtlCol="0">
            <a:spAutoFit/>
          </a:bodyPr>
          <a:lstStyle/>
          <a:p>
            <a:pPr marL="12700">
              <a:lnSpc>
                <a:spcPct val="100000"/>
              </a:lnSpc>
            </a:pPr>
            <a:r>
              <a:rPr lang="en-US" altLang="zh-CN" sz="3500" spc="-5" dirty="0">
                <a:latin typeface="Times New Roman" charset="0"/>
                <a:ea typeface="Times New Roman" charset="0"/>
                <a:cs typeface="Times New Roman" charset="0"/>
              </a:rPr>
              <a:t>KG construction from Unstructured Data</a:t>
            </a:r>
            <a:endParaRPr lang="en-US" sz="3500" b="1" spc="-5" dirty="0">
              <a:latin typeface="Times New Roman" charset="0"/>
              <a:ea typeface="Times New Roman" charset="0"/>
              <a:cs typeface="Times New Roman" charset="0"/>
            </a:endParaRPr>
          </a:p>
        </p:txBody>
      </p:sp>
      <p:graphicFrame>
        <p:nvGraphicFramePr>
          <p:cNvPr id="5" name="内容占位符 4"/>
          <p:cNvGraphicFramePr>
            <a:graphicFrameLocks noGrp="1"/>
          </p:cNvGraphicFramePr>
          <p:nvPr>
            <p:ph idx="1"/>
            <p:extLst>
              <p:ext uri="{D42A27DB-BD31-4B8C-83A1-F6EECF244321}">
                <p14:modId xmlns:p14="http://schemas.microsoft.com/office/powerpoint/2010/main" val="3252195271"/>
              </p:ext>
            </p:extLst>
          </p:nvPr>
        </p:nvGraphicFramePr>
        <p:xfrm>
          <a:off x="566738" y="1196752"/>
          <a:ext cx="80010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man technologis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2323" y="1515810"/>
            <a:ext cx="1219200" cy="1343026"/>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rot="10800000">
            <a:off x="4427984" y="1620338"/>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1" name="右箭头 10"/>
          <p:cNvSpPr/>
          <p:nvPr/>
        </p:nvSpPr>
        <p:spPr bwMode="auto">
          <a:xfrm rot="9000000">
            <a:off x="4979674" y="2644477"/>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2" name="右箭头 11"/>
          <p:cNvSpPr/>
          <p:nvPr/>
        </p:nvSpPr>
        <p:spPr bwMode="auto">
          <a:xfrm rot="7200000">
            <a:off x="5854176" y="3398224"/>
            <a:ext cx="720080" cy="383481"/>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3" name="右箭头 12"/>
          <p:cNvSpPr/>
          <p:nvPr/>
        </p:nvSpPr>
        <p:spPr bwMode="auto">
          <a:xfrm rot="5400000">
            <a:off x="6854948" y="3885332"/>
            <a:ext cx="720080" cy="383481"/>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sp>
        <p:nvSpPr>
          <p:cNvPr id="14" name="矩形 13"/>
          <p:cNvSpPr/>
          <p:nvPr/>
        </p:nvSpPr>
        <p:spPr>
          <a:xfrm>
            <a:off x="6037174" y="1052736"/>
            <a:ext cx="1909497" cy="369332"/>
          </a:xfrm>
          <a:prstGeom prst="rect">
            <a:avLst/>
          </a:prstGeom>
        </p:spPr>
        <p:txBody>
          <a:bodyPr wrap="none">
            <a:spAutoFit/>
          </a:bodyPr>
          <a:lstStyle/>
          <a:p>
            <a:r>
              <a:rPr lang="en-US" altLang="zh-CN" dirty="0">
                <a:solidFill>
                  <a:sysClr val="windowText" lastClr="000000"/>
                </a:solidFill>
                <a:latin typeface="Times New Roman" pitchFamily="18" charset="0"/>
                <a:cs typeface="Times New Roman" pitchFamily="18" charset="0"/>
              </a:rPr>
              <a:t>Human in the loop</a:t>
            </a:r>
            <a:endParaRPr lang="zh-CN" altLang="en-US"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2749201583"/>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313" y="3789040"/>
            <a:ext cx="7772400" cy="686125"/>
          </a:xfrm>
          <a:prstGeom prst="rect">
            <a:avLst/>
          </a:prstGeom>
        </p:spPr>
        <p:txBody>
          <a:bodyPr vert="horz" wrap="square" lIns="0" tIns="8929" rIns="0" bIns="0" rtlCol="0">
            <a:spAutoFit/>
          </a:bodyPr>
          <a:lstStyle/>
          <a:p>
            <a:pPr marL="8929">
              <a:spcBef>
                <a:spcPts val="70"/>
              </a:spcBef>
            </a:pPr>
            <a:r>
              <a:rPr sz="4400" spc="42" dirty="0"/>
              <a:t>Learning </a:t>
            </a:r>
            <a:r>
              <a:rPr sz="4400" spc="-25" dirty="0"/>
              <a:t>from </a:t>
            </a:r>
            <a:r>
              <a:rPr sz="4400" spc="-211" dirty="0"/>
              <a:t>Text</a:t>
            </a:r>
            <a:r>
              <a:rPr sz="4400" spc="-35" dirty="0"/>
              <a:t> </a:t>
            </a:r>
            <a:r>
              <a:rPr sz="4400" spc="21" dirty="0"/>
              <a:t>Directly</a:t>
            </a:r>
            <a:endParaRPr sz="4400"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0741203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z="3600" b="1" spc="-5" dirty="0">
                <a:latin typeface="Times New Roman" charset="0"/>
                <a:ea typeface="Times New Roman" charset="0"/>
                <a:cs typeface="Times New Roman" charset="0"/>
              </a:rPr>
              <a:t>Why</a:t>
            </a:r>
            <a:r>
              <a:rPr lang="zh-CN" altLang="en-US" sz="3600" b="1"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Knowledge</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Graph?</a:t>
            </a:r>
            <a:endParaRPr lang="en-US" sz="3600" b="1" spc="-5" dirty="0">
              <a:latin typeface="Times New Roman" charset="0"/>
              <a:ea typeface="Times New Roman" charset="0"/>
              <a:cs typeface="Times New Roman" charset="0"/>
            </a:endParaRPr>
          </a:p>
        </p:txBody>
      </p:sp>
      <p:sp>
        <p:nvSpPr>
          <p:cNvPr id="4" name="内容占位符 3"/>
          <p:cNvSpPr>
            <a:spLocks noGrp="1"/>
          </p:cNvSpPr>
          <p:nvPr>
            <p:ph idx="1"/>
          </p:nvPr>
        </p:nvSpPr>
        <p:spPr/>
        <p:txBody>
          <a:bodyPr/>
          <a:lstStyle/>
          <a:p>
            <a:r>
              <a:rPr lang="en-US" altLang="zh-CN" dirty="0"/>
              <a:t>Bridge from data to human semantics</a:t>
            </a:r>
          </a:p>
          <a:p>
            <a:r>
              <a:rPr lang="en-US" altLang="zh-CN" dirty="0"/>
              <a:t>Combat information overload</a:t>
            </a:r>
          </a:p>
          <a:p>
            <a:r>
              <a:rPr lang="en-US" altLang="zh-CN" dirty="0"/>
              <a:t>Explore via intuitive structure</a:t>
            </a:r>
          </a:p>
          <a:p>
            <a:r>
              <a:rPr lang="en-US" altLang="zh-CN" dirty="0"/>
              <a:t>Tool for supporting knowledge-driven tasks </a:t>
            </a:r>
          </a:p>
          <a:p>
            <a:endParaRPr lang="zh-CN" altLang="en-US" dirty="0"/>
          </a:p>
        </p:txBody>
      </p:sp>
      <p:sp>
        <p:nvSpPr>
          <p:cNvPr id="9" name="文本框 8"/>
          <p:cNvSpPr txBox="1"/>
          <p:nvPr/>
        </p:nvSpPr>
        <p:spPr bwMode="auto">
          <a:xfrm>
            <a:off x="623401" y="1340768"/>
            <a:ext cx="7909039"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6" name="图片 5"/>
          <p:cNvPicPr>
            <a:picLocks noChangeAspect="1"/>
          </p:cNvPicPr>
          <p:nvPr/>
        </p:nvPicPr>
        <p:blipFill>
          <a:blip r:embed="rId3"/>
          <a:stretch>
            <a:fillRect/>
          </a:stretch>
        </p:blipFill>
        <p:spPr>
          <a:xfrm>
            <a:off x="1403648" y="2492895"/>
            <a:ext cx="6696744" cy="3945509"/>
          </a:xfrm>
          <a:prstGeom prst="rect">
            <a:avLst/>
          </a:prstGeom>
        </p:spPr>
      </p:pic>
    </p:spTree>
    <p:extLst>
      <p:ext uri="{BB962C8B-B14F-4D97-AF65-F5344CB8AC3E}">
        <p14:creationId xmlns:p14="http://schemas.microsoft.com/office/powerpoint/2010/main" val="746646010"/>
      </p:ext>
    </p:extLst>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50110"/>
            <a:ext cx="7993062" cy="514594"/>
          </a:xfrm>
          <a:prstGeom prst="rect">
            <a:avLst/>
          </a:prstGeom>
        </p:spPr>
        <p:txBody>
          <a:bodyPr vert="horz" wrap="square" lIns="0" tIns="6697" rIns="0" bIns="0" rtlCol="0">
            <a:spAutoFit/>
          </a:bodyPr>
          <a:lstStyle/>
          <a:p>
            <a:pPr marR="3572">
              <a:lnSpc>
                <a:spcPct val="100299"/>
              </a:lnSpc>
              <a:spcBef>
                <a:spcPts val="0"/>
              </a:spcBef>
            </a:pPr>
            <a:r>
              <a:rPr sz="3300" spc="-4" dirty="0"/>
              <a:t>Distant Supervision </a:t>
            </a:r>
            <a:r>
              <a:rPr sz="3300" dirty="0"/>
              <a:t>for </a:t>
            </a:r>
            <a:r>
              <a:rPr sz="3300" spc="-32" dirty="0"/>
              <a:t>Relation </a:t>
            </a:r>
            <a:r>
              <a:rPr sz="3300" dirty="0"/>
              <a:t>Extraction</a:t>
            </a:r>
          </a:p>
        </p:txBody>
      </p:sp>
      <p:sp>
        <p:nvSpPr>
          <p:cNvPr id="7" name="内容占位符 6"/>
          <p:cNvSpPr>
            <a:spLocks noGrp="1"/>
          </p:cNvSpPr>
          <p:nvPr>
            <p:ph idx="1"/>
          </p:nvPr>
        </p:nvSpPr>
        <p:spPr/>
        <p:txBody>
          <a:bodyPr/>
          <a:lstStyle/>
          <a:p>
            <a:r>
              <a:rPr lang="en-US" altLang="zh-CN" dirty="0"/>
              <a:t>Given an entity-relation-entity triple, extract all text that matches this and use it to train</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Creates a large corpus of (noisily) labeled text to  train a system</a:t>
            </a:r>
            <a:endParaRPr lang="zh-CN" altLang="en-US" dirty="0"/>
          </a:p>
        </p:txBody>
      </p:sp>
      <p:sp>
        <p:nvSpPr>
          <p:cNvPr id="4" name="object 4"/>
          <p:cNvSpPr/>
          <p:nvPr/>
        </p:nvSpPr>
        <p:spPr>
          <a:xfrm>
            <a:off x="1938547" y="2060848"/>
            <a:ext cx="5295305" cy="1830586"/>
          </a:xfrm>
          <a:prstGeom prst="rect">
            <a:avLst/>
          </a:prstGeom>
          <a:blipFill>
            <a:blip r:embed="rId2" cstate="print"/>
            <a:stretch>
              <a:fillRect/>
            </a:stretch>
          </a:blipFill>
        </p:spPr>
        <p:txBody>
          <a:bodyPr wrap="square" lIns="0" tIns="0" rIns="0" bIns="0" rtlCol="0"/>
          <a:lstStyle/>
          <a:p>
            <a:endParaRPr/>
          </a:p>
        </p:txBody>
      </p:sp>
      <p:sp>
        <p:nvSpPr>
          <p:cNvPr id="8" name="矩形 7"/>
          <p:cNvSpPr/>
          <p:nvPr/>
        </p:nvSpPr>
        <p:spPr>
          <a:xfrm>
            <a:off x="730796" y="6093296"/>
            <a:ext cx="2346091" cy="369332"/>
          </a:xfrm>
          <a:prstGeom prst="rect">
            <a:avLst/>
          </a:prstGeom>
        </p:spPr>
        <p:txBody>
          <a:bodyPr wrap="none">
            <a:spAutoFit/>
          </a:bodyPr>
          <a:lstStyle/>
          <a:p>
            <a:r>
              <a:rPr lang="en-US" altLang="zh-CN" spc="-4" dirty="0"/>
              <a:t>(</a:t>
            </a:r>
            <a:r>
              <a:rPr lang="en-US" altLang="zh-CN" spc="-4" dirty="0" err="1"/>
              <a:t>Mintz</a:t>
            </a:r>
            <a:r>
              <a:rPr lang="en-US" altLang="zh-CN" spc="-4" dirty="0"/>
              <a:t> et al.</a:t>
            </a:r>
            <a:r>
              <a:rPr lang="en-US" altLang="zh-CN" spc="-21" dirty="0"/>
              <a:t> </a:t>
            </a:r>
            <a:r>
              <a:rPr lang="en-US" altLang="zh-CN" spc="-7" dirty="0"/>
              <a:t>2009)</a:t>
            </a:r>
            <a:endParaRPr lang="zh-CN" altLang="en-US" dirty="0"/>
          </a:p>
        </p:txBody>
      </p:sp>
    </p:spTree>
    <p:extLst>
      <p:ext uri="{BB962C8B-B14F-4D97-AF65-F5344CB8AC3E}">
        <p14:creationId xmlns:p14="http://schemas.microsoft.com/office/powerpoint/2010/main" val="3666024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DS-RE (Slot-filling)</a:t>
            </a:r>
            <a:endParaRPr lang="zh-CN" altLang="en-US" dirty="0"/>
          </a:p>
        </p:txBody>
      </p:sp>
      <p:sp>
        <p:nvSpPr>
          <p:cNvPr id="3" name="内容占位符 2"/>
          <p:cNvSpPr>
            <a:spLocks noGrp="1"/>
          </p:cNvSpPr>
          <p:nvPr>
            <p:ph idx="1"/>
          </p:nvPr>
        </p:nvSpPr>
        <p:spPr/>
        <p:txBody>
          <a:bodyPr/>
          <a:lstStyle/>
          <a:p>
            <a:r>
              <a:rPr lang="zh-CN" altLang="en-US" dirty="0"/>
              <a:t>任务内容</a:t>
            </a:r>
            <a:endParaRPr lang="en-US" altLang="zh-CN" dirty="0"/>
          </a:p>
          <a:p>
            <a:pPr lvl="1"/>
            <a:r>
              <a:rPr lang="zh-CN" altLang="en-US" dirty="0"/>
              <a:t>基于实体发现与链接的结果，对于未出现在知识库中的实体词条，从专业的非结构化文本文档中检测该实体的各类预先定义好的属性。</a:t>
            </a:r>
            <a:endParaRPr lang="en-US" altLang="zh-CN" dirty="0"/>
          </a:p>
          <a:p>
            <a:pPr lvl="1"/>
            <a:r>
              <a:rPr lang="zh-CN" altLang="en-US" dirty="0"/>
              <a:t>本质上是一个句子分类问题。</a:t>
            </a:r>
            <a:endParaRPr lang="en-US" altLang="zh-CN" dirty="0"/>
          </a:p>
          <a:p>
            <a:endParaRPr lang="en-US" altLang="zh-CN" dirty="0"/>
          </a:p>
          <a:p>
            <a:endParaRPr lang="en-US" altLang="zh-CN" dirty="0"/>
          </a:p>
          <a:p>
            <a:endParaRPr lang="en-US" altLang="zh-CN" dirty="0"/>
          </a:p>
          <a:p>
            <a:endParaRPr lang="en-US" altLang="zh-CN" dirty="0"/>
          </a:p>
          <a:p>
            <a:r>
              <a:rPr lang="zh-CN" altLang="en-US" dirty="0"/>
              <a:t>基本思路：远程监督</a:t>
            </a:r>
            <a:endParaRPr lang="en-US" altLang="zh-CN" dirty="0"/>
          </a:p>
          <a:p>
            <a:pPr lvl="1"/>
            <a:r>
              <a:rPr lang="zh-CN" altLang="en-US" dirty="0"/>
              <a:t>如果一个句子中的两个实体存在某种关系，那么这个句子就以某种方式表示这种关系。</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71</a:t>
            </a:fld>
            <a:endParaRPr lang="en-US" altLang="zh-CN">
              <a:solidFill>
                <a:srgbClr val="000000"/>
              </a:solidFill>
            </a:endParaRPr>
          </a:p>
        </p:txBody>
      </p:sp>
      <p:grpSp>
        <p:nvGrpSpPr>
          <p:cNvPr id="6" name="组合 5"/>
          <p:cNvGrpSpPr/>
          <p:nvPr/>
        </p:nvGrpSpPr>
        <p:grpSpPr>
          <a:xfrm>
            <a:off x="2170684" y="2349034"/>
            <a:ext cx="5616624" cy="1302397"/>
            <a:chOff x="5663952" y="2852936"/>
            <a:chExt cx="5616624" cy="1302397"/>
          </a:xfrm>
        </p:grpSpPr>
        <p:sp>
          <p:nvSpPr>
            <p:cNvPr id="7" name="下箭头 6"/>
            <p:cNvSpPr/>
            <p:nvPr/>
          </p:nvSpPr>
          <p:spPr>
            <a:xfrm>
              <a:off x="8035381" y="3340505"/>
              <a:ext cx="513155" cy="448887"/>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8" name="文本框 4"/>
            <p:cNvSpPr txBox="1"/>
            <p:nvPr/>
          </p:nvSpPr>
          <p:spPr>
            <a:xfrm>
              <a:off x="5740399" y="3855251"/>
              <a:ext cx="5022157" cy="300082"/>
            </a:xfrm>
            <a:prstGeom prst="rect">
              <a:avLst/>
            </a:prstGeom>
            <a:noFill/>
          </p:spPr>
          <p:txBody>
            <a:bodyPr wrap="square" rtlCol="0">
              <a:spAutoFit/>
            </a:bodyPr>
            <a:lstStyle/>
            <a:p>
              <a:pPr algn="ctr"/>
              <a:r>
                <a:rPr lang="zh-CN" altLang="en-US" sz="1350" dirty="0"/>
                <a:t>实体：奥巴马 </a:t>
              </a:r>
              <a:r>
                <a:rPr lang="en-US" altLang="zh-CN" sz="1350" dirty="0"/>
                <a:t>—— </a:t>
              </a:r>
              <a:r>
                <a:rPr lang="zh-CN" altLang="en-US" sz="1350" dirty="0"/>
                <a:t>属性：出生地 </a:t>
              </a:r>
              <a:r>
                <a:rPr lang="en-US" altLang="zh-CN" sz="1350" dirty="0"/>
                <a:t>—— </a:t>
              </a:r>
              <a:r>
                <a:rPr lang="zh-CN" altLang="en-US" sz="1350" dirty="0"/>
                <a:t>值：美国</a:t>
              </a:r>
            </a:p>
          </p:txBody>
        </p:sp>
        <p:sp>
          <p:nvSpPr>
            <p:cNvPr id="9" name="矩形 8"/>
            <p:cNvSpPr/>
            <p:nvPr/>
          </p:nvSpPr>
          <p:spPr>
            <a:xfrm>
              <a:off x="5663952" y="2852936"/>
              <a:ext cx="5616624" cy="369332"/>
            </a:xfrm>
            <a:prstGeom prst="rect">
              <a:avLst/>
            </a:prstGeom>
          </p:spPr>
          <p:txBody>
            <a:bodyPr wrap="square">
              <a:spAutoFit/>
            </a:bodyPr>
            <a:lstStyle/>
            <a:p>
              <a:r>
                <a:rPr lang="zh-CN" altLang="en-US" dirty="0"/>
                <a:t>例子：</a:t>
              </a:r>
              <a:endParaRPr lang="zh-CN" altLang="en-US" i="1" dirty="0"/>
            </a:p>
          </p:txBody>
        </p:sp>
        <p:sp>
          <p:nvSpPr>
            <p:cNvPr id="10" name="TextBox 3"/>
            <p:cNvSpPr txBox="1"/>
            <p:nvPr/>
          </p:nvSpPr>
          <p:spPr>
            <a:xfrm>
              <a:off x="6384032" y="2877844"/>
              <a:ext cx="4486865" cy="307777"/>
            </a:xfrm>
            <a:prstGeom prst="rect">
              <a:avLst/>
            </a:prstGeom>
            <a:solidFill>
              <a:schemeClr val="bg2"/>
            </a:solidFill>
          </p:spPr>
          <p:txBody>
            <a:bodyPr wrap="square" rtlCol="0">
              <a:spAutoFit/>
            </a:bodyPr>
            <a:lstStyle/>
            <a:p>
              <a:r>
                <a:rPr lang="zh-CN" altLang="en-US" sz="1400" dirty="0">
                  <a:solidFill>
                    <a:srgbClr val="FF0000"/>
                  </a:solidFill>
                </a:rPr>
                <a:t>奥巴马</a:t>
              </a:r>
              <a:r>
                <a:rPr lang="en-US" altLang="zh-CN" sz="1400" dirty="0"/>
                <a:t>1961</a:t>
              </a:r>
              <a:r>
                <a:rPr lang="zh-CN" altLang="en-US" sz="1400" dirty="0"/>
                <a:t>年出生于</a:t>
              </a:r>
              <a:r>
                <a:rPr lang="zh-CN" altLang="en-US" sz="1400" dirty="0">
                  <a:solidFill>
                    <a:srgbClr val="FF0000"/>
                  </a:solidFill>
                </a:rPr>
                <a:t>美国</a:t>
              </a:r>
              <a:r>
                <a:rPr lang="zh-CN" altLang="en-US" sz="1400" dirty="0"/>
                <a:t>夏威夷州火奴鲁鲁。</a:t>
              </a:r>
            </a:p>
          </p:txBody>
        </p:sp>
      </p:grpSp>
      <p:grpSp>
        <p:nvGrpSpPr>
          <p:cNvPr id="11" name="组合 10"/>
          <p:cNvGrpSpPr/>
          <p:nvPr/>
        </p:nvGrpSpPr>
        <p:grpSpPr>
          <a:xfrm>
            <a:off x="2351584" y="4781240"/>
            <a:ext cx="5435724" cy="1888120"/>
            <a:chOff x="1533258" y="3760889"/>
            <a:chExt cx="6830114" cy="2372467"/>
          </a:xfrm>
        </p:grpSpPr>
        <p:sp>
          <p:nvSpPr>
            <p:cNvPr id="12" name="文本框 7"/>
            <p:cNvSpPr txBox="1"/>
            <p:nvPr/>
          </p:nvSpPr>
          <p:spPr>
            <a:xfrm>
              <a:off x="2051304" y="3769965"/>
              <a:ext cx="686762" cy="386729"/>
            </a:xfrm>
            <a:prstGeom prst="rect">
              <a:avLst/>
            </a:prstGeom>
            <a:noFill/>
            <a:ln w="19050">
              <a:solidFill>
                <a:srgbClr val="FF0000"/>
              </a:solidFill>
              <a:prstDash val="solid"/>
            </a:ln>
          </p:spPr>
          <p:txBody>
            <a:bodyPr wrap="square" rtlCol="0">
              <a:spAutoFit/>
            </a:bodyPr>
            <a:lstStyle/>
            <a:p>
              <a:endParaRPr lang="zh-CN" altLang="en-US" sz="1400" dirty="0"/>
            </a:p>
          </p:txBody>
        </p:sp>
        <p:sp>
          <p:nvSpPr>
            <p:cNvPr id="13" name="文本框 8"/>
            <p:cNvSpPr txBox="1"/>
            <p:nvPr/>
          </p:nvSpPr>
          <p:spPr>
            <a:xfrm>
              <a:off x="1965307" y="3760889"/>
              <a:ext cx="4226011" cy="386729"/>
            </a:xfrm>
            <a:prstGeom prst="rect">
              <a:avLst/>
            </a:prstGeom>
            <a:noFill/>
          </p:spPr>
          <p:txBody>
            <a:bodyPr wrap="square" rtlCol="0">
              <a:spAutoFit/>
            </a:bodyPr>
            <a:lstStyle/>
            <a:p>
              <a:r>
                <a:rPr lang="zh-CN" altLang="en-US" sz="1400" dirty="0">
                  <a:solidFill>
                    <a:srgbClr val="C00000"/>
                  </a:solidFill>
                </a:rPr>
                <a:t>奥巴马</a:t>
              </a:r>
              <a:r>
                <a:rPr lang="zh-CN" altLang="en-US" sz="1400" dirty="0"/>
                <a:t>出生于</a:t>
              </a:r>
              <a:r>
                <a:rPr lang="zh-CN" altLang="en-US" sz="1400" dirty="0">
                  <a:solidFill>
                    <a:srgbClr val="C00000"/>
                  </a:solidFill>
                </a:rPr>
                <a:t>美国</a:t>
              </a:r>
              <a:r>
                <a:rPr lang="zh-CN" altLang="en-US" sz="1400" dirty="0"/>
                <a:t>夏威夷州火奴鲁鲁</a:t>
              </a:r>
            </a:p>
          </p:txBody>
        </p:sp>
        <p:sp>
          <p:nvSpPr>
            <p:cNvPr id="14" name="文本框 9"/>
            <p:cNvSpPr txBox="1"/>
            <p:nvPr/>
          </p:nvSpPr>
          <p:spPr>
            <a:xfrm>
              <a:off x="2051304" y="4431913"/>
              <a:ext cx="3200400" cy="386729"/>
            </a:xfrm>
            <a:prstGeom prst="rect">
              <a:avLst/>
            </a:prstGeom>
            <a:noFill/>
          </p:spPr>
          <p:txBody>
            <a:bodyPr wrap="square" rtlCol="0">
              <a:spAutoFit/>
            </a:bodyPr>
            <a:lstStyle/>
            <a:p>
              <a:r>
                <a:rPr lang="zh-CN" altLang="en-US" sz="1400" dirty="0">
                  <a:solidFill>
                    <a:srgbClr val="C00000"/>
                  </a:solidFill>
                </a:rPr>
                <a:t>姚明</a:t>
              </a:r>
              <a:r>
                <a:rPr lang="zh-CN" altLang="en-US" sz="1400" dirty="0"/>
                <a:t>出生于</a:t>
              </a:r>
              <a:r>
                <a:rPr lang="zh-CN" altLang="en-US" sz="1400" dirty="0">
                  <a:solidFill>
                    <a:srgbClr val="C00000"/>
                  </a:solidFill>
                </a:rPr>
                <a:t>中国</a:t>
              </a:r>
              <a:r>
                <a:rPr lang="zh-CN" altLang="en-US" sz="1400" dirty="0"/>
                <a:t>上海</a:t>
              </a:r>
            </a:p>
          </p:txBody>
        </p:sp>
        <p:sp>
          <p:nvSpPr>
            <p:cNvPr id="15" name="文本框 10"/>
            <p:cNvSpPr txBox="1"/>
            <p:nvPr/>
          </p:nvSpPr>
          <p:spPr>
            <a:xfrm>
              <a:off x="3426406" y="3769965"/>
              <a:ext cx="457200" cy="386729"/>
            </a:xfrm>
            <a:prstGeom prst="rect">
              <a:avLst/>
            </a:prstGeom>
            <a:noFill/>
            <a:ln w="19050">
              <a:solidFill>
                <a:srgbClr val="FF0000"/>
              </a:solidFill>
              <a:prstDash val="solid"/>
            </a:ln>
          </p:spPr>
          <p:txBody>
            <a:bodyPr wrap="square" rtlCol="0">
              <a:spAutoFit/>
            </a:bodyPr>
            <a:lstStyle>
              <a:defPPr>
                <a:defRPr lang="zh-CN"/>
              </a:defPPr>
            </a:lstStyle>
            <a:p>
              <a:endParaRPr lang="zh-CN" altLang="en-US" sz="1400" dirty="0"/>
            </a:p>
          </p:txBody>
        </p:sp>
        <p:sp>
          <p:nvSpPr>
            <p:cNvPr id="16" name="文本框 11"/>
            <p:cNvSpPr txBox="1"/>
            <p:nvPr/>
          </p:nvSpPr>
          <p:spPr>
            <a:xfrm>
              <a:off x="2094555" y="4431913"/>
              <a:ext cx="506351" cy="386729"/>
            </a:xfrm>
            <a:prstGeom prst="rect">
              <a:avLst/>
            </a:prstGeom>
            <a:noFill/>
            <a:ln w="19050">
              <a:solidFill>
                <a:srgbClr val="FF0000"/>
              </a:solidFill>
              <a:prstDash val="solid"/>
            </a:ln>
          </p:spPr>
          <p:txBody>
            <a:bodyPr wrap="square" rtlCol="0">
              <a:spAutoFit/>
            </a:bodyPr>
            <a:lstStyle>
              <a:defPPr>
                <a:defRPr lang="zh-CN"/>
              </a:defPPr>
            </a:lstStyle>
            <a:p>
              <a:endParaRPr lang="zh-CN" altLang="en-US" sz="1400" dirty="0"/>
            </a:p>
          </p:txBody>
        </p:sp>
        <p:sp>
          <p:nvSpPr>
            <p:cNvPr id="17" name="文本框 12"/>
            <p:cNvSpPr txBox="1"/>
            <p:nvPr/>
          </p:nvSpPr>
          <p:spPr>
            <a:xfrm>
              <a:off x="3290030" y="4431913"/>
              <a:ext cx="451336" cy="386729"/>
            </a:xfrm>
            <a:prstGeom prst="rect">
              <a:avLst/>
            </a:prstGeom>
            <a:noFill/>
            <a:ln w="19050">
              <a:solidFill>
                <a:srgbClr val="FF0000"/>
              </a:solidFill>
              <a:prstDash val="solid"/>
            </a:ln>
          </p:spPr>
          <p:txBody>
            <a:bodyPr wrap="square" rtlCol="0">
              <a:spAutoFit/>
            </a:bodyPr>
            <a:lstStyle>
              <a:defPPr>
                <a:defRPr lang="zh-CN"/>
              </a:defPPr>
            </a:lstStyle>
            <a:p>
              <a:endParaRPr lang="zh-CN" altLang="en-US" sz="1400" dirty="0"/>
            </a:p>
          </p:txBody>
        </p:sp>
        <p:sp>
          <p:nvSpPr>
            <p:cNvPr id="18" name="下箭头 17"/>
            <p:cNvSpPr/>
            <p:nvPr/>
          </p:nvSpPr>
          <p:spPr>
            <a:xfrm>
              <a:off x="2867799" y="4948024"/>
              <a:ext cx="355257" cy="522289"/>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400"/>
            </a:p>
          </p:txBody>
        </p:sp>
        <p:sp>
          <p:nvSpPr>
            <p:cNvPr id="19" name="文本框 14"/>
            <p:cNvSpPr txBox="1"/>
            <p:nvPr/>
          </p:nvSpPr>
          <p:spPr>
            <a:xfrm>
              <a:off x="1533258" y="5553263"/>
              <a:ext cx="6830114" cy="580093"/>
            </a:xfrm>
            <a:prstGeom prst="rect">
              <a:avLst/>
            </a:prstGeom>
            <a:noFill/>
          </p:spPr>
          <p:txBody>
            <a:bodyPr wrap="square" rtlCol="0">
              <a:spAutoFit/>
            </a:bodyPr>
            <a:lstStyle/>
            <a:p>
              <a:r>
                <a:rPr lang="zh-CN" altLang="en-US" sz="1200" dirty="0"/>
                <a:t>两个句子都有出生地的关系，句子有类似的结构；</a:t>
              </a:r>
              <a:endParaRPr lang="en-US" altLang="zh-CN" sz="1200" dirty="0"/>
            </a:p>
            <a:p>
              <a:r>
                <a:rPr lang="zh-CN" altLang="en-US" sz="1200" dirty="0"/>
                <a:t>如果新的一个句子有类似的结构，那么，这个句子中的实体也有这种关系。</a:t>
              </a:r>
            </a:p>
          </p:txBody>
        </p:sp>
        <p:sp>
          <p:nvSpPr>
            <p:cNvPr id="20" name="文本框 15"/>
            <p:cNvSpPr txBox="1"/>
            <p:nvPr/>
          </p:nvSpPr>
          <p:spPr bwMode="auto">
            <a:xfrm>
              <a:off x="3365447" y="4948024"/>
              <a:ext cx="914400" cy="389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rtlCol="0" anchor="t" anchorCtr="0" compatLnSpc="1">
              <a:prstTxWarp prst="textNoShape">
                <a:avLst/>
              </a:prstTxWarp>
              <a:noAutofit/>
            </a:bodyPr>
            <a:lstStyle/>
            <a:p>
              <a:r>
                <a:rPr lang="zh-CN" altLang="en-US" sz="1400" dirty="0">
                  <a:solidFill>
                    <a:sysClr val="windowText" lastClr="000000"/>
                  </a:solidFill>
                  <a:latin typeface="Times New Roman" pitchFamily="18" charset="0"/>
                  <a:cs typeface="Times New Roman" pitchFamily="18" charset="0"/>
                </a:rPr>
                <a:t>假设</a:t>
              </a:r>
            </a:p>
          </p:txBody>
        </p:sp>
      </p:grpSp>
    </p:spTree>
    <p:extLst>
      <p:ext uri="{BB962C8B-B14F-4D97-AF65-F5344CB8AC3E}">
        <p14:creationId xmlns:p14="http://schemas.microsoft.com/office/powerpoint/2010/main" val="1713734948"/>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DS-RE (Slot-filling)</a:t>
            </a:r>
            <a:endParaRPr lang="zh-CN" altLang="en-US" dirty="0"/>
          </a:p>
        </p:txBody>
      </p:sp>
      <p:sp>
        <p:nvSpPr>
          <p:cNvPr id="3" name="内容占位符 2"/>
          <p:cNvSpPr>
            <a:spLocks noGrp="1"/>
          </p:cNvSpPr>
          <p:nvPr>
            <p:ph idx="1"/>
          </p:nvPr>
        </p:nvSpPr>
        <p:spPr/>
        <p:txBody>
          <a:bodyPr/>
          <a:lstStyle/>
          <a:p>
            <a:r>
              <a:rPr lang="zh-CN" altLang="en-US" dirty="0"/>
              <a:t>远程监督方法</a:t>
            </a:r>
            <a:endParaRPr lang="en-US" altLang="zh-CN" dirty="0"/>
          </a:p>
          <a:p>
            <a:pPr lvl="1"/>
            <a:r>
              <a:rPr lang="zh-CN" altLang="en-US" dirty="0"/>
              <a:t>输入数据</a:t>
            </a:r>
            <a:endParaRPr lang="en-US" altLang="zh-CN" dirty="0"/>
          </a:p>
          <a:p>
            <a:pPr lvl="2"/>
            <a:r>
              <a:rPr lang="zh-CN" altLang="en-US" dirty="0"/>
              <a:t>实体对</a:t>
            </a:r>
            <a:endParaRPr lang="en-US" altLang="zh-CN" dirty="0"/>
          </a:p>
          <a:p>
            <a:pPr lvl="2"/>
            <a:r>
              <a:rPr lang="zh-CN" altLang="en-US" dirty="0"/>
              <a:t>包含实体对和关系的语料库</a:t>
            </a:r>
            <a:endParaRPr lang="en-US" altLang="zh-CN" dirty="0"/>
          </a:p>
          <a:p>
            <a:pPr lvl="1"/>
            <a:r>
              <a:rPr lang="zh-CN" altLang="en-US" dirty="0"/>
              <a:t>模型</a:t>
            </a:r>
            <a:endParaRPr lang="en-US" altLang="zh-CN" dirty="0"/>
          </a:p>
          <a:p>
            <a:pPr lvl="2"/>
            <a:r>
              <a:rPr lang="zh-CN" altLang="en-US" dirty="0"/>
              <a:t>生成句子级的训练样本</a:t>
            </a:r>
            <a:endParaRPr lang="en-US" altLang="zh-CN" dirty="0"/>
          </a:p>
          <a:p>
            <a:pPr lvl="2"/>
            <a:r>
              <a:rPr lang="zh-CN" altLang="en-US" dirty="0"/>
              <a:t>正样本：包含实体对中两个实体的句子</a:t>
            </a:r>
            <a:endParaRPr lang="en-US" altLang="zh-CN" dirty="0"/>
          </a:p>
          <a:p>
            <a:pPr lvl="2"/>
            <a:r>
              <a:rPr lang="zh-CN" altLang="en-US" dirty="0"/>
              <a:t>负样本：包含一个实体，另一个实体类型的词</a:t>
            </a:r>
            <a:endParaRPr lang="en-US" altLang="zh-CN" dirty="0"/>
          </a:p>
          <a:p>
            <a:pPr lvl="1"/>
            <a:r>
              <a:rPr lang="zh-CN" altLang="en-US" dirty="0"/>
              <a:t>存在问题</a:t>
            </a:r>
            <a:endParaRPr lang="en-US" altLang="zh-CN" dirty="0"/>
          </a:p>
          <a:p>
            <a:pPr lvl="2"/>
            <a:r>
              <a:rPr lang="zh-CN" altLang="en-US" dirty="0"/>
              <a:t>远程监督模型假设过强，训练样本噪声大</a:t>
            </a:r>
            <a:endParaRPr lang="en-US" altLang="zh-CN" dirty="0"/>
          </a:p>
          <a:p>
            <a:pPr lvl="2"/>
            <a:r>
              <a:rPr lang="zh-CN" altLang="en-US" dirty="0"/>
              <a:t>使用传统方法时，手工构造特征复杂费时</a:t>
            </a:r>
            <a:endParaRPr lang="en-US" altLang="zh-CN" dirty="0"/>
          </a:p>
          <a:p>
            <a:pPr lvl="1"/>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72</a:t>
            </a:fld>
            <a:endParaRPr lang="en-US" altLang="zh-CN">
              <a:solidFill>
                <a:srgbClr val="000000"/>
              </a:solidFill>
            </a:endParaRPr>
          </a:p>
        </p:txBody>
      </p:sp>
    </p:spTree>
    <p:extLst>
      <p:ext uri="{BB962C8B-B14F-4D97-AF65-F5344CB8AC3E}">
        <p14:creationId xmlns:p14="http://schemas.microsoft.com/office/powerpoint/2010/main" val="1790444944"/>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 Slot-filling System</a:t>
            </a:r>
            <a:endParaRPr lang="zh-CN" altLang="en-US" dirty="0"/>
          </a:p>
        </p:txBody>
      </p:sp>
      <p:sp>
        <p:nvSpPr>
          <p:cNvPr id="3" name="内容占位符 2"/>
          <p:cNvSpPr>
            <a:spLocks noGrp="1"/>
          </p:cNvSpPr>
          <p:nvPr>
            <p:ph idx="1"/>
          </p:nvPr>
        </p:nvSpPr>
        <p:spPr/>
        <p:txBody>
          <a:bodyPr/>
          <a:lstStyle/>
          <a:p>
            <a:r>
              <a:rPr lang="zh-CN" altLang="en-US" dirty="0"/>
              <a:t>结合规则与远程监督的属性填充系统</a:t>
            </a:r>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73</a:t>
            </a:fld>
            <a:endParaRPr lang="en-US" altLang="zh-CN">
              <a:solidFill>
                <a:srgbClr val="000000"/>
              </a:solidFill>
            </a:endParaRPr>
          </a:p>
        </p:txBody>
      </p:sp>
      <p:grpSp>
        <p:nvGrpSpPr>
          <p:cNvPr id="6" name="组合 5"/>
          <p:cNvGrpSpPr/>
          <p:nvPr/>
        </p:nvGrpSpPr>
        <p:grpSpPr>
          <a:xfrm>
            <a:off x="852009" y="1895082"/>
            <a:ext cx="7474906" cy="3284457"/>
            <a:chOff x="2259377" y="2294435"/>
            <a:chExt cx="7474906" cy="3284457"/>
          </a:xfrm>
        </p:grpSpPr>
        <p:sp>
          <p:nvSpPr>
            <p:cNvPr id="7" name="圆角矩形 6"/>
            <p:cNvSpPr/>
            <p:nvPr/>
          </p:nvSpPr>
          <p:spPr>
            <a:xfrm>
              <a:off x="2300689" y="2294435"/>
              <a:ext cx="1156772" cy="5045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dirty="0"/>
                <a:t>文本预处理</a:t>
              </a:r>
            </a:p>
          </p:txBody>
        </p:sp>
        <p:sp>
          <p:nvSpPr>
            <p:cNvPr id="8" name="罐形 4"/>
            <p:cNvSpPr/>
            <p:nvPr/>
          </p:nvSpPr>
          <p:spPr>
            <a:xfrm>
              <a:off x="4630757" y="2294435"/>
              <a:ext cx="917154" cy="50453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a:t>语料库</a:t>
              </a:r>
            </a:p>
          </p:txBody>
        </p:sp>
        <p:sp>
          <p:nvSpPr>
            <p:cNvPr id="9" name="罐形 7"/>
            <p:cNvSpPr/>
            <p:nvPr/>
          </p:nvSpPr>
          <p:spPr>
            <a:xfrm>
              <a:off x="6096000" y="2294435"/>
              <a:ext cx="917154" cy="504539"/>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dirty="0"/>
                <a:t>知识库</a:t>
              </a:r>
            </a:p>
          </p:txBody>
        </p:sp>
        <p:sp>
          <p:nvSpPr>
            <p:cNvPr id="10" name="矩形 9"/>
            <p:cNvSpPr/>
            <p:nvPr/>
          </p:nvSpPr>
          <p:spPr>
            <a:xfrm>
              <a:off x="5356493" y="3187318"/>
              <a:ext cx="1198085" cy="3883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350" dirty="0"/>
                <a:t>Elastic</a:t>
              </a:r>
              <a:r>
                <a:rPr kumimoji="1" lang="zh-CN" altLang="en-US" sz="1350" dirty="0"/>
                <a:t> </a:t>
              </a:r>
              <a:r>
                <a:rPr kumimoji="1" lang="en-US" altLang="zh-CN" sz="1350" dirty="0"/>
                <a:t>Search</a:t>
              </a:r>
              <a:endParaRPr kumimoji="1" lang="zh-CN" altLang="en-US" sz="1350" dirty="0"/>
            </a:p>
          </p:txBody>
        </p:sp>
        <p:sp>
          <p:nvSpPr>
            <p:cNvPr id="11" name="矩形 10"/>
            <p:cNvSpPr/>
            <p:nvPr/>
          </p:nvSpPr>
          <p:spPr>
            <a:xfrm>
              <a:off x="5356493" y="3865220"/>
              <a:ext cx="1198085" cy="3883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a:t>远程监督模型</a:t>
              </a:r>
              <a:endParaRPr kumimoji="1" lang="zh-CN" altLang="en-US" sz="1350" dirty="0"/>
            </a:p>
          </p:txBody>
        </p:sp>
        <p:cxnSp>
          <p:nvCxnSpPr>
            <p:cNvPr id="12" name="直线箭头连接符 11"/>
            <p:cNvCxnSpPr>
              <a:stCxn id="8" idx="3"/>
              <a:endCxn id="10" idx="0"/>
            </p:cNvCxnSpPr>
            <p:nvPr/>
          </p:nvCxnSpPr>
          <p:spPr>
            <a:xfrm>
              <a:off x="5089335" y="2798974"/>
              <a:ext cx="866201" cy="38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3"/>
            <p:cNvCxnSpPr>
              <a:stCxn id="9" idx="3"/>
              <a:endCxn id="10" idx="0"/>
            </p:cNvCxnSpPr>
            <p:nvPr/>
          </p:nvCxnSpPr>
          <p:spPr>
            <a:xfrm flipH="1">
              <a:off x="5955535" y="2798974"/>
              <a:ext cx="599042" cy="38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5"/>
            <p:cNvCxnSpPr>
              <a:stCxn id="10" idx="2"/>
              <a:endCxn id="11" idx="0"/>
            </p:cNvCxnSpPr>
            <p:nvPr/>
          </p:nvCxnSpPr>
          <p:spPr>
            <a:xfrm>
              <a:off x="5955535" y="3575662"/>
              <a:ext cx="0" cy="289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7"/>
            <p:cNvCxnSpPr>
              <a:stCxn id="7" idx="3"/>
              <a:endCxn id="8" idx="2"/>
            </p:cNvCxnSpPr>
            <p:nvPr/>
          </p:nvCxnSpPr>
          <p:spPr>
            <a:xfrm>
              <a:off x="3457461" y="2546704"/>
              <a:ext cx="1173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259377" y="3220411"/>
              <a:ext cx="1198085" cy="3883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dirty="0"/>
                <a:t>关键字检索</a:t>
              </a:r>
            </a:p>
          </p:txBody>
        </p:sp>
        <p:sp>
          <p:nvSpPr>
            <p:cNvPr id="17" name="矩形 16"/>
            <p:cNvSpPr/>
            <p:nvPr/>
          </p:nvSpPr>
          <p:spPr>
            <a:xfrm>
              <a:off x="6853662" y="4507043"/>
              <a:ext cx="1198085" cy="3883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1350" dirty="0"/>
                <a:t>CNN</a:t>
              </a:r>
              <a:endParaRPr kumimoji="1" lang="zh-CN" altLang="en-US" sz="1350" dirty="0"/>
            </a:p>
          </p:txBody>
        </p:sp>
        <p:sp>
          <p:nvSpPr>
            <p:cNvPr id="18" name="矩形 17"/>
            <p:cNvSpPr/>
            <p:nvPr/>
          </p:nvSpPr>
          <p:spPr>
            <a:xfrm>
              <a:off x="6853662" y="5180750"/>
              <a:ext cx="1198085" cy="3981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dirty="0"/>
                <a:t>模式匹配</a:t>
              </a:r>
            </a:p>
          </p:txBody>
        </p:sp>
        <p:cxnSp>
          <p:nvCxnSpPr>
            <p:cNvPr id="19" name="直线箭头连接符 23"/>
            <p:cNvCxnSpPr>
              <a:stCxn id="7" idx="2"/>
              <a:endCxn id="16" idx="0"/>
            </p:cNvCxnSpPr>
            <p:nvPr/>
          </p:nvCxnSpPr>
          <p:spPr>
            <a:xfrm flipH="1">
              <a:off x="2858420" y="2798973"/>
              <a:ext cx="20657" cy="42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6" idx="2"/>
              <a:endCxn id="18" idx="1"/>
            </p:cNvCxnSpPr>
            <p:nvPr/>
          </p:nvCxnSpPr>
          <p:spPr>
            <a:xfrm rot="16200000" flipH="1">
              <a:off x="3970508" y="2496668"/>
              <a:ext cx="1771067" cy="39952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11" idx="2"/>
              <a:endCxn id="17" idx="1"/>
            </p:cNvCxnSpPr>
            <p:nvPr/>
          </p:nvCxnSpPr>
          <p:spPr>
            <a:xfrm rot="16200000" flipH="1">
              <a:off x="6180773" y="4028327"/>
              <a:ext cx="447652" cy="8981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8739390" y="4817504"/>
              <a:ext cx="994893" cy="56231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350" dirty="0"/>
                <a:t>抽取结果</a:t>
              </a:r>
            </a:p>
          </p:txBody>
        </p:sp>
        <p:cxnSp>
          <p:nvCxnSpPr>
            <p:cNvPr id="23" name="直线箭头连接符 44"/>
            <p:cNvCxnSpPr>
              <a:stCxn id="17" idx="3"/>
              <a:endCxn id="22" idx="1"/>
            </p:cNvCxnSpPr>
            <p:nvPr/>
          </p:nvCxnSpPr>
          <p:spPr>
            <a:xfrm>
              <a:off x="8051747" y="4701215"/>
              <a:ext cx="687643" cy="3974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46"/>
            <p:cNvCxnSpPr>
              <a:stCxn id="18" idx="3"/>
              <a:endCxn id="22" idx="1"/>
            </p:cNvCxnSpPr>
            <p:nvPr/>
          </p:nvCxnSpPr>
          <p:spPr>
            <a:xfrm flipV="1">
              <a:off x="8051747" y="5098664"/>
              <a:ext cx="687643" cy="28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6790296"/>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74482" y="2492896"/>
            <a:ext cx="7864385" cy="296046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11188" y="172837"/>
            <a:ext cx="7993062" cy="591867"/>
          </a:xfrm>
          <a:prstGeom prst="rect">
            <a:avLst/>
          </a:prstGeom>
        </p:spPr>
        <p:txBody>
          <a:bodyPr vert="horz" wrap="square" lIns="0" tIns="37503" rIns="0" bIns="0" rtlCol="0">
            <a:spAutoFit/>
          </a:bodyPr>
          <a:lstStyle/>
          <a:p>
            <a:pPr marR="3572">
              <a:spcBef>
                <a:spcPts val="0"/>
              </a:spcBef>
            </a:pPr>
            <a:r>
              <a:rPr spc="7" dirty="0"/>
              <a:t>CNNs</a:t>
            </a:r>
            <a:r>
              <a:rPr spc="-584" dirty="0"/>
              <a:t> </a:t>
            </a:r>
            <a:r>
              <a:rPr sz="2800" spc="42" dirty="0"/>
              <a:t>(Zeng </a:t>
            </a:r>
            <a:r>
              <a:rPr sz="2800" spc="7" dirty="0"/>
              <a:t>et al. </a:t>
            </a:r>
            <a:r>
              <a:rPr sz="2800" spc="11" dirty="0"/>
              <a:t>2014)</a:t>
            </a:r>
            <a:endParaRPr sz="2800" dirty="0"/>
          </a:p>
        </p:txBody>
      </p:sp>
      <p:sp>
        <p:nvSpPr>
          <p:cNvPr id="6" name="内容占位符 5"/>
          <p:cNvSpPr>
            <a:spLocks noGrp="1"/>
          </p:cNvSpPr>
          <p:nvPr>
            <p:ph idx="1"/>
          </p:nvPr>
        </p:nvSpPr>
        <p:spPr/>
        <p:txBody>
          <a:bodyPr/>
          <a:lstStyle/>
          <a:p>
            <a:r>
              <a:rPr lang="en-US" altLang="zh-CN" dirty="0"/>
              <a:t>Extract features w/o syntax using CNN</a:t>
            </a:r>
          </a:p>
          <a:p>
            <a:pPr lvl="1"/>
            <a:r>
              <a:rPr lang="en-US" altLang="zh-CN" dirty="0"/>
              <a:t>Lexical features of the words themselves</a:t>
            </a:r>
          </a:p>
          <a:p>
            <a:pPr lvl="1"/>
            <a:r>
              <a:rPr lang="en-US" altLang="zh-CN" dirty="0"/>
              <a:t>Features of the whole span extracted using convolution</a:t>
            </a:r>
          </a:p>
          <a:p>
            <a:endParaRPr lang="zh-CN" altLang="en-US" dirty="0"/>
          </a:p>
        </p:txBody>
      </p:sp>
    </p:spTree>
    <p:extLst>
      <p:ext uri="{BB962C8B-B14F-4D97-AF65-F5344CB8AC3E}">
        <p14:creationId xmlns:p14="http://schemas.microsoft.com/office/powerpoint/2010/main" val="21570431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Piecewise CNN</a:t>
            </a:r>
            <a:r>
              <a:rPr lang="en-US" altLang="zh-CN" baseline="30000" dirty="0"/>
              <a:t>[1] </a:t>
            </a:r>
            <a:endParaRPr lang="zh-CN" altLang="en-US" dirty="0"/>
          </a:p>
        </p:txBody>
      </p:sp>
      <p:sp>
        <p:nvSpPr>
          <p:cNvPr id="3" name="内容占位符 2"/>
          <p:cNvSpPr>
            <a:spLocks noGrp="1"/>
          </p:cNvSpPr>
          <p:nvPr>
            <p:ph idx="1"/>
          </p:nvPr>
        </p:nvSpPr>
        <p:spPr/>
        <p:txBody>
          <a:bodyPr/>
          <a:lstStyle/>
          <a:p>
            <a:r>
              <a:rPr lang="en-US" altLang="zh-CN" dirty="0"/>
              <a:t>Piecewise CNN</a:t>
            </a:r>
            <a:r>
              <a:rPr lang="zh-CN" altLang="en-US" dirty="0"/>
              <a:t>特征提取 </a:t>
            </a:r>
            <a:r>
              <a:rPr lang="en-US" altLang="zh-CN" dirty="0"/>
              <a:t>+ </a:t>
            </a:r>
            <a:r>
              <a:rPr lang="en-US" altLang="zh-CN" dirty="0" err="1"/>
              <a:t>Softmax</a:t>
            </a:r>
            <a:r>
              <a:rPr lang="zh-CN" altLang="en-US" dirty="0"/>
              <a:t>分类器</a:t>
            </a:r>
            <a:endParaRPr lang="en-US" altLang="zh-CN" dirty="0"/>
          </a:p>
          <a:p>
            <a:r>
              <a:rPr lang="zh-CN" altLang="en-US" dirty="0"/>
              <a:t>传统</a:t>
            </a:r>
            <a:r>
              <a:rPr lang="en-US" altLang="zh-CN" dirty="0"/>
              <a:t>Text CNN</a:t>
            </a:r>
            <a:r>
              <a:rPr lang="zh-CN" altLang="en-US" dirty="0"/>
              <a:t>在</a:t>
            </a:r>
            <a:r>
              <a:rPr lang="en-US" altLang="zh-CN" dirty="0"/>
              <a:t>sentences level</a:t>
            </a:r>
            <a:r>
              <a:rPr lang="zh-CN" altLang="en-US" dirty="0"/>
              <a:t>分类上取得了非常好的效果</a:t>
            </a:r>
            <a:endParaRPr lang="en-US" altLang="zh-CN" dirty="0"/>
          </a:p>
          <a:p>
            <a:r>
              <a:rPr lang="zh-CN" altLang="en-US" dirty="0"/>
              <a:t>根据</a:t>
            </a:r>
            <a:r>
              <a:rPr lang="en-US" altLang="zh-CN" dirty="0"/>
              <a:t>slot filling</a:t>
            </a:r>
            <a:r>
              <a:rPr lang="zh-CN" altLang="en-US" dirty="0"/>
              <a:t>特点，根据实体位置，分段池化，获得句子内的结构化信息</a:t>
            </a:r>
          </a:p>
          <a:p>
            <a:pPr lvl="1"/>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75</a:t>
            </a:fld>
            <a:endParaRPr lang="en-US" altLang="zh-CN">
              <a:solidFill>
                <a:srgbClr val="000000"/>
              </a:solidFill>
            </a:endParaRPr>
          </a:p>
        </p:txBody>
      </p:sp>
      <p:pic>
        <p:nvPicPr>
          <p:cNvPr id="6" name="Picture 2" descr="D:\Desktop\搜狗截图20161205102654.png"/>
          <p:cNvPicPr>
            <a:picLocks noChangeAspect="1" noChangeArrowheads="1"/>
          </p:cNvPicPr>
          <p:nvPr/>
        </p:nvPicPr>
        <p:blipFill rotWithShape="1">
          <a:blip r:embed="rId2"/>
          <a:srcRect t="3281" b="3729"/>
          <a:stretch/>
        </p:blipFill>
        <p:spPr bwMode="auto">
          <a:xfrm>
            <a:off x="755576" y="2492896"/>
            <a:ext cx="7522352" cy="2898844"/>
          </a:xfrm>
          <a:prstGeom prst="rect">
            <a:avLst/>
          </a:prstGeom>
          <a:noFill/>
          <a:ln>
            <a:noFill/>
          </a:ln>
        </p:spPr>
      </p:pic>
      <p:sp>
        <p:nvSpPr>
          <p:cNvPr id="7" name="TextBox 6"/>
          <p:cNvSpPr txBox="1"/>
          <p:nvPr/>
        </p:nvSpPr>
        <p:spPr>
          <a:xfrm>
            <a:off x="251520" y="5877272"/>
            <a:ext cx="8640960" cy="600164"/>
          </a:xfrm>
          <a:prstGeom prst="rect">
            <a:avLst/>
          </a:prstGeom>
        </p:spPr>
        <p:txBody>
          <a:bodyPr wrap="square">
            <a:spAutoFit/>
          </a:bodyPr>
          <a:lstStyle>
            <a:defPPr>
              <a:defRPr lang="zh-CN"/>
            </a:defPPr>
            <a:lvl1pPr>
              <a:defRPr sz="1100"/>
            </a:lvl1pPr>
          </a:lstStyle>
          <a:p>
            <a:r>
              <a:rPr lang="en-US" altLang="zh-CN" dirty="0"/>
              <a:t>1. Zeng, </a:t>
            </a:r>
            <a:r>
              <a:rPr lang="en-US" altLang="zh-CN" dirty="0" err="1"/>
              <a:t>Daojian</a:t>
            </a:r>
            <a:r>
              <a:rPr lang="en-US" altLang="zh-CN" dirty="0"/>
              <a:t>, et al. "Distant supervision for relation extraction via piecewise convolutional neural networks." Proceedings of the 2015 Conference on Empirical Methods in Natural Language Processing (</a:t>
            </a:r>
            <a:r>
              <a:rPr lang="en-US" altLang="zh-CN" dirty="0" err="1"/>
              <a:t>EMNLP</a:t>
            </a:r>
            <a:r>
              <a:rPr lang="en-US" altLang="zh-CN" dirty="0"/>
              <a:t>), Lisbon, Portugal. 2015.</a:t>
            </a:r>
            <a:endParaRPr lang="zh-CN" altLang="en-US" dirty="0"/>
          </a:p>
        </p:txBody>
      </p:sp>
    </p:spTree>
    <p:extLst>
      <p:ext uri="{BB962C8B-B14F-4D97-AF65-F5344CB8AC3E}">
        <p14:creationId xmlns:p14="http://schemas.microsoft.com/office/powerpoint/2010/main" val="3297018133"/>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6423" y="3966683"/>
            <a:ext cx="5669128" cy="219578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11188" y="204846"/>
            <a:ext cx="7993062" cy="559858"/>
          </a:xfrm>
          <a:prstGeom prst="rect">
            <a:avLst/>
          </a:prstGeom>
        </p:spPr>
        <p:txBody>
          <a:bodyPr vert="horz" wrap="square" lIns="0" tIns="5804" rIns="0" bIns="0" rtlCol="0">
            <a:spAutoFit/>
          </a:bodyPr>
          <a:lstStyle/>
          <a:p>
            <a:pPr marR="3572">
              <a:spcBef>
                <a:spcPts val="0"/>
              </a:spcBef>
            </a:pPr>
            <a:r>
              <a:rPr spc="7" dirty="0"/>
              <a:t>Jointly</a:t>
            </a:r>
            <a:r>
              <a:rPr lang="en-US" spc="7" dirty="0"/>
              <a:t> </a:t>
            </a:r>
            <a:r>
              <a:rPr spc="70" dirty="0"/>
              <a:t>Modeling</a:t>
            </a:r>
            <a:r>
              <a:rPr lang="en-US" spc="70" dirty="0"/>
              <a:t> </a:t>
            </a:r>
            <a:r>
              <a:rPr spc="14" dirty="0"/>
              <a:t>KB</a:t>
            </a:r>
            <a:r>
              <a:rPr spc="-88" dirty="0"/>
              <a:t> </a:t>
            </a:r>
            <a:r>
              <a:rPr spc="-21" dirty="0"/>
              <a:t>Relations</a:t>
            </a:r>
            <a:r>
              <a:rPr lang="en-US" spc="-21" dirty="0"/>
              <a:t> </a:t>
            </a:r>
            <a:r>
              <a:rPr spc="91" dirty="0"/>
              <a:t>and</a:t>
            </a:r>
            <a:r>
              <a:rPr lang="en-US" spc="91" dirty="0"/>
              <a:t> </a:t>
            </a:r>
            <a:r>
              <a:rPr spc="-179" dirty="0"/>
              <a:t>Text</a:t>
            </a:r>
            <a:endParaRPr sz="1800" dirty="0"/>
          </a:p>
        </p:txBody>
      </p:sp>
      <p:sp>
        <p:nvSpPr>
          <p:cNvPr id="8" name="内容占位符 7"/>
          <p:cNvSpPr>
            <a:spLocks noGrp="1"/>
          </p:cNvSpPr>
          <p:nvPr>
            <p:ph idx="1"/>
          </p:nvPr>
        </p:nvSpPr>
        <p:spPr/>
        <p:txBody>
          <a:bodyPr/>
          <a:lstStyle/>
          <a:p>
            <a:r>
              <a:rPr lang="en-US" altLang="zh-CN" dirty="0"/>
              <a:t>To model textual links between words w/ neural net:  aggregate over multiple instances of links in dependency tree</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Model relations w/ CNN</a:t>
            </a:r>
          </a:p>
          <a:p>
            <a:endParaRPr lang="en-US" altLang="zh-CN" dirty="0"/>
          </a:p>
          <a:p>
            <a:endParaRPr lang="zh-CN" altLang="en-US" dirty="0"/>
          </a:p>
        </p:txBody>
      </p:sp>
      <p:sp>
        <p:nvSpPr>
          <p:cNvPr id="7" name="object 7"/>
          <p:cNvSpPr/>
          <p:nvPr/>
        </p:nvSpPr>
        <p:spPr>
          <a:xfrm>
            <a:off x="1576281" y="1772816"/>
            <a:ext cx="5966433" cy="1391095"/>
          </a:xfrm>
          <a:prstGeom prst="rect">
            <a:avLst/>
          </a:prstGeom>
          <a:blipFill>
            <a:blip r:embed="rId3" cstate="print"/>
            <a:stretch>
              <a:fillRect/>
            </a:stretch>
          </a:blipFill>
        </p:spPr>
        <p:txBody>
          <a:bodyPr wrap="square" lIns="0" tIns="0" rIns="0" bIns="0" rtlCol="0"/>
          <a:lstStyle/>
          <a:p>
            <a:endParaRPr/>
          </a:p>
        </p:txBody>
      </p:sp>
      <p:sp>
        <p:nvSpPr>
          <p:cNvPr id="9" name="矩形 8"/>
          <p:cNvSpPr/>
          <p:nvPr/>
        </p:nvSpPr>
        <p:spPr>
          <a:xfrm>
            <a:off x="610316" y="6529331"/>
            <a:ext cx="2232214" cy="307777"/>
          </a:xfrm>
          <a:prstGeom prst="rect">
            <a:avLst/>
          </a:prstGeom>
        </p:spPr>
        <p:txBody>
          <a:bodyPr wrap="none">
            <a:spAutoFit/>
          </a:bodyPr>
          <a:lstStyle/>
          <a:p>
            <a:r>
              <a:rPr lang="en-US" altLang="zh-CN" sz="1400" spc="-35" dirty="0"/>
              <a:t>(</a:t>
            </a:r>
            <a:r>
              <a:rPr lang="en-US" altLang="zh-CN" sz="1400" spc="-35" dirty="0" err="1"/>
              <a:t>Toutanova</a:t>
            </a:r>
            <a:r>
              <a:rPr lang="en-US" altLang="zh-CN" sz="1400" spc="-35" dirty="0"/>
              <a:t> </a:t>
            </a:r>
            <a:r>
              <a:rPr lang="en-US" altLang="zh-CN" sz="1400" spc="11" dirty="0"/>
              <a:t>et </a:t>
            </a:r>
            <a:r>
              <a:rPr lang="en-US" altLang="zh-CN" sz="1400" spc="7" dirty="0"/>
              <a:t>al.</a:t>
            </a:r>
            <a:r>
              <a:rPr lang="en-US" altLang="zh-CN" sz="1400" spc="-369" dirty="0"/>
              <a:t> </a:t>
            </a:r>
            <a:r>
              <a:rPr lang="en-US" altLang="zh-CN" sz="1400" spc="11" dirty="0"/>
              <a:t>2015)</a:t>
            </a:r>
            <a:endParaRPr lang="zh-CN" altLang="en-US" sz="1400" dirty="0"/>
          </a:p>
        </p:txBody>
      </p:sp>
    </p:spTree>
    <p:extLst>
      <p:ext uri="{BB962C8B-B14F-4D97-AF65-F5344CB8AC3E}">
        <p14:creationId xmlns:p14="http://schemas.microsoft.com/office/powerpoint/2010/main" val="329769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跨关系跨包双层注意力的属性填充（</a:t>
            </a:r>
            <a:r>
              <a:rPr lang="en-US" altLang="zh-CN" sz="3200" dirty="0"/>
              <a:t>1</a:t>
            </a:r>
            <a:r>
              <a:rPr lang="zh-CN" altLang="en-US" sz="3200" dirty="0"/>
              <a:t>）</a:t>
            </a:r>
          </a:p>
        </p:txBody>
      </p:sp>
      <p:sp>
        <p:nvSpPr>
          <p:cNvPr id="3" name="内容占位符 2"/>
          <p:cNvSpPr>
            <a:spLocks noGrp="1"/>
          </p:cNvSpPr>
          <p:nvPr>
            <p:ph idx="1"/>
          </p:nvPr>
        </p:nvSpPr>
        <p:spPr/>
        <p:txBody>
          <a:bodyPr/>
          <a:lstStyle/>
          <a:p>
            <a:r>
              <a:rPr lang="zh-CN" altLang="en-US" sz="2000" dirty="0"/>
              <a:t>在文本关系抽取问题上，设计并实现了新的算法</a:t>
            </a:r>
            <a:r>
              <a:rPr lang="en-US" altLang="zh-CN" sz="2000" dirty="0"/>
              <a:t>C</a:t>
            </a:r>
            <a:r>
              <a:rPr lang="en-US" altLang="zh-CN" sz="2000" baseline="30000" dirty="0"/>
              <a:t>2</a:t>
            </a:r>
            <a:r>
              <a:rPr lang="en-US" altLang="zh-CN" sz="2000" dirty="0"/>
              <a:t>SA </a:t>
            </a:r>
            <a:r>
              <a:rPr lang="zh-CN" altLang="en-US" sz="2000" dirty="0"/>
              <a:t>，进一步提升了通用文本关系抽取模型的性能。</a:t>
            </a:r>
            <a:endParaRPr lang="en-US" altLang="zh-CN" sz="2000" dirty="0"/>
          </a:p>
          <a:p>
            <a:endParaRPr lang="en-US" altLang="zh-CN" sz="2000" dirty="0"/>
          </a:p>
          <a:p>
            <a:r>
              <a:rPr lang="zh-CN" altLang="en-US" sz="2000" dirty="0"/>
              <a:t>新算法针对远程监督</a:t>
            </a:r>
            <a:r>
              <a:rPr lang="en-US" altLang="zh-CN" sz="2000" dirty="0"/>
              <a:t>+</a:t>
            </a:r>
            <a:r>
              <a:rPr lang="zh-CN" altLang="en-US" sz="2000" dirty="0"/>
              <a:t>多实例学习的基本假设中存在一些问题，提出了两种新的注意力机制。</a:t>
            </a:r>
            <a:endParaRPr lang="en-US" altLang="zh-CN" sz="2000" dirty="0"/>
          </a:p>
          <a:p>
            <a:pPr marL="800100" lvl="1" indent="-342900">
              <a:buFont typeface="+mj-lt"/>
              <a:buAutoNum type="arabicPeriod"/>
            </a:pPr>
            <a:r>
              <a:rPr lang="zh-CN" altLang="en-US" sz="1800" b="1" dirty="0"/>
              <a:t>跨关系注意力：</a:t>
            </a:r>
            <a:r>
              <a:rPr lang="zh-CN" altLang="en-US" sz="1800" dirty="0"/>
              <a:t>解决了目前远程监督没有考虑关系之间的关系的问题。即，生成的样本可能有多个标签，这些标签之间存在互斥、与包含的关系。</a:t>
            </a:r>
            <a:endParaRPr lang="en-US" altLang="zh-CN" sz="1800" dirty="0"/>
          </a:p>
          <a:p>
            <a:pPr marL="800100" lvl="1" indent="-342900">
              <a:buFont typeface="+mj-lt"/>
              <a:buAutoNum type="arabicPeriod"/>
            </a:pPr>
            <a:endParaRPr lang="en-US" altLang="zh-CN" sz="1800" dirty="0"/>
          </a:p>
          <a:p>
            <a:pPr marL="800100" lvl="1" indent="-342900">
              <a:buFont typeface="+mj-lt"/>
              <a:buAutoNum type="arabicPeriod"/>
            </a:pPr>
            <a:endParaRPr lang="en-US" altLang="zh-CN" sz="1800" dirty="0"/>
          </a:p>
          <a:p>
            <a:pPr marL="800100" lvl="1" indent="-342900">
              <a:buFont typeface="+mj-lt"/>
              <a:buAutoNum type="arabicPeriod"/>
            </a:pPr>
            <a:endParaRPr lang="en-US" altLang="zh-CN" sz="1800" dirty="0"/>
          </a:p>
          <a:p>
            <a:pPr marL="800100" lvl="1" indent="-342900">
              <a:buFont typeface="+mj-lt"/>
              <a:buAutoNum type="arabicPeriod"/>
            </a:pPr>
            <a:endParaRPr lang="en-US" altLang="zh-CN" sz="1800" dirty="0"/>
          </a:p>
          <a:p>
            <a:pPr marL="800100" lvl="1" indent="-342900">
              <a:buFont typeface="+mj-lt"/>
              <a:buAutoNum type="arabicPeriod"/>
            </a:pPr>
            <a:r>
              <a:rPr lang="zh-CN" altLang="en-US" sz="1800" b="1" dirty="0"/>
              <a:t>跨多实例包注意力：</a:t>
            </a:r>
            <a:r>
              <a:rPr lang="zh-CN" altLang="en-US" sz="1800" dirty="0"/>
              <a:t>解决了多实例学习中假设一个正包中包含至少一个被远程监督正确标注的样本不满足情况下带来的错误。</a:t>
            </a:r>
            <a:endParaRPr lang="en-US" altLang="zh-CN" sz="1800"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356992"/>
            <a:ext cx="4572000" cy="13927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417312" y="6043714"/>
            <a:ext cx="8208912" cy="430887"/>
          </a:xfrm>
          <a:prstGeom prst="rect">
            <a:avLst/>
          </a:prstGeom>
        </p:spPr>
        <p:txBody>
          <a:bodyPr wrap="square">
            <a:spAutoFit/>
          </a:bodyPr>
          <a:lstStyle/>
          <a:p>
            <a:r>
              <a:rPr lang="en-US" altLang="zh-CN" sz="1050" dirty="0"/>
              <a:t>Cross-relation Cross-bag Attention for Distantly-supervised Relation Extraction. </a:t>
            </a:r>
            <a:r>
              <a:rPr lang="en-US" altLang="zh-CN" sz="1050" dirty="0" err="1"/>
              <a:t>Yujin</a:t>
            </a:r>
            <a:r>
              <a:rPr lang="en-US" altLang="zh-CN" sz="1050" dirty="0"/>
              <a:t> Yuan, </a:t>
            </a:r>
            <a:r>
              <a:rPr lang="en-US" altLang="zh-CN" sz="1050" dirty="0" err="1"/>
              <a:t>Liyuan</a:t>
            </a:r>
            <a:r>
              <a:rPr lang="en-US" altLang="zh-CN" sz="1050" dirty="0"/>
              <a:t> Liu, </a:t>
            </a:r>
            <a:r>
              <a:rPr lang="en-US" altLang="zh-CN" sz="1050" dirty="0" err="1"/>
              <a:t>Siliang</a:t>
            </a:r>
            <a:r>
              <a:rPr lang="en-US" altLang="zh-CN" sz="1050" dirty="0"/>
              <a:t> Tang, </a:t>
            </a:r>
            <a:r>
              <a:rPr lang="en-US" altLang="zh-CN" sz="1050" dirty="0" err="1"/>
              <a:t>Zhongfei</a:t>
            </a:r>
            <a:r>
              <a:rPr lang="en-US" altLang="zh-CN" sz="1050" dirty="0"/>
              <a:t> Zhang, </a:t>
            </a:r>
            <a:r>
              <a:rPr lang="en-US" altLang="zh-CN" sz="1050" dirty="0" err="1"/>
              <a:t>Yueting</a:t>
            </a:r>
            <a:r>
              <a:rPr lang="en-US" altLang="zh-CN" sz="1050" dirty="0"/>
              <a:t> Zhuang, </a:t>
            </a:r>
            <a:r>
              <a:rPr lang="en-US" altLang="zh-CN" sz="1050" dirty="0" err="1"/>
              <a:t>Fei</a:t>
            </a:r>
            <a:r>
              <a:rPr lang="en-US" altLang="zh-CN" sz="1050" dirty="0"/>
              <a:t> Wu, Xiang Ren. </a:t>
            </a:r>
            <a:r>
              <a:rPr lang="en-US" altLang="zh-CN" sz="1050" dirty="0" err="1"/>
              <a:t>AAAI</a:t>
            </a:r>
            <a:r>
              <a:rPr lang="en-US" altLang="zh-CN" sz="1050" dirty="0"/>
              <a:t> 2019</a:t>
            </a:r>
          </a:p>
        </p:txBody>
      </p:sp>
    </p:spTree>
    <p:extLst>
      <p:ext uri="{BB962C8B-B14F-4D97-AF65-F5344CB8AC3E}">
        <p14:creationId xmlns:p14="http://schemas.microsoft.com/office/powerpoint/2010/main" val="4066898660"/>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跨关系跨包双层注意力的属性填充（</a:t>
            </a:r>
            <a:r>
              <a:rPr lang="en-US" altLang="zh-CN" dirty="0"/>
              <a:t>2</a:t>
            </a:r>
            <a:r>
              <a:rPr lang="zh-CN" altLang="en-US" dirty="0"/>
              <a:t>）</a:t>
            </a:r>
            <a:endParaRPr lang="zh-CN" altLang="en-US" dirty="0">
              <a:latin typeface="Times" panose="02020603050405020304" pitchFamily="18" charset="0"/>
              <a:cs typeface="Times" panose="02020603050405020304" pitchFamily="18" charset="0"/>
            </a:endParaRPr>
          </a:p>
        </p:txBody>
      </p:sp>
      <p:sp>
        <p:nvSpPr>
          <p:cNvPr id="13" name="内容占位符 12"/>
          <p:cNvSpPr>
            <a:spLocks noGrp="1"/>
          </p:cNvSpPr>
          <p:nvPr>
            <p:ph sz="half" idx="1"/>
          </p:nvPr>
        </p:nvSpPr>
        <p:spPr/>
        <p:txBody>
          <a:bodyPr/>
          <a:lstStyle/>
          <a:p>
            <a:r>
              <a:rPr lang="zh-CN" altLang="en-US" sz="2000" dirty="0"/>
              <a:t>跨关系注意力</a:t>
            </a:r>
          </a:p>
        </p:txBody>
      </p:sp>
      <p:sp>
        <p:nvSpPr>
          <p:cNvPr id="14" name="内容占位符 13"/>
          <p:cNvSpPr>
            <a:spLocks noGrp="1"/>
          </p:cNvSpPr>
          <p:nvPr>
            <p:ph sz="half" idx="2"/>
          </p:nvPr>
        </p:nvSpPr>
        <p:spPr/>
        <p:txBody>
          <a:bodyPr/>
          <a:lstStyle/>
          <a:p>
            <a:r>
              <a:rPr lang="zh-CN" altLang="en-US" sz="2000" dirty="0"/>
              <a:t>跨多实例包注意力</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0967" y="2443528"/>
            <a:ext cx="3959347"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1" y="2014097"/>
            <a:ext cx="4396486" cy="3451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p:nvPr/>
        </p:nvSpPr>
        <p:spPr>
          <a:xfrm>
            <a:off x="323528" y="6093876"/>
            <a:ext cx="8208912" cy="430887"/>
          </a:xfrm>
          <a:prstGeom prst="rect">
            <a:avLst/>
          </a:prstGeom>
        </p:spPr>
        <p:txBody>
          <a:bodyPr wrap="square">
            <a:spAutoFit/>
          </a:bodyPr>
          <a:lstStyle/>
          <a:p>
            <a:r>
              <a:rPr lang="en-US" altLang="zh-CN" sz="1050" dirty="0"/>
              <a:t>Cross-relation Cross-bag Attention for Distantly-supervised Relation Extraction. </a:t>
            </a:r>
            <a:r>
              <a:rPr lang="en-US" altLang="zh-CN" sz="1050" dirty="0" err="1"/>
              <a:t>Yujin</a:t>
            </a:r>
            <a:r>
              <a:rPr lang="en-US" altLang="zh-CN" sz="1050" dirty="0"/>
              <a:t> Yuan, </a:t>
            </a:r>
            <a:r>
              <a:rPr lang="en-US" altLang="zh-CN" sz="1050" dirty="0" err="1"/>
              <a:t>Liyuan</a:t>
            </a:r>
            <a:r>
              <a:rPr lang="en-US" altLang="zh-CN" sz="1050" dirty="0"/>
              <a:t> Liu, </a:t>
            </a:r>
            <a:r>
              <a:rPr lang="en-US" altLang="zh-CN" sz="1050" dirty="0" err="1"/>
              <a:t>Siliang</a:t>
            </a:r>
            <a:r>
              <a:rPr lang="en-US" altLang="zh-CN" sz="1050" dirty="0"/>
              <a:t> Tang, </a:t>
            </a:r>
            <a:r>
              <a:rPr lang="en-US" altLang="zh-CN" sz="1050" dirty="0" err="1"/>
              <a:t>Zhongfei</a:t>
            </a:r>
            <a:r>
              <a:rPr lang="en-US" altLang="zh-CN" sz="1050" dirty="0"/>
              <a:t> Zhang, </a:t>
            </a:r>
            <a:r>
              <a:rPr lang="en-US" altLang="zh-CN" sz="1050" dirty="0" err="1"/>
              <a:t>Yueting</a:t>
            </a:r>
            <a:r>
              <a:rPr lang="en-US" altLang="zh-CN" sz="1050" dirty="0"/>
              <a:t> Zhuang, </a:t>
            </a:r>
            <a:r>
              <a:rPr lang="en-US" altLang="zh-CN" sz="1050" dirty="0" err="1"/>
              <a:t>Fei</a:t>
            </a:r>
            <a:r>
              <a:rPr lang="en-US" altLang="zh-CN" sz="1050" dirty="0"/>
              <a:t> Wu, Xiang Ren. </a:t>
            </a:r>
            <a:r>
              <a:rPr lang="en-US" altLang="zh-CN" sz="1050" dirty="0" err="1"/>
              <a:t>AAAI</a:t>
            </a:r>
            <a:r>
              <a:rPr lang="en-US" altLang="zh-CN" sz="1050" dirty="0"/>
              <a:t> 2019</a:t>
            </a:r>
          </a:p>
        </p:txBody>
      </p:sp>
    </p:spTree>
    <p:extLst>
      <p:ext uri="{BB962C8B-B14F-4D97-AF65-F5344CB8AC3E}">
        <p14:creationId xmlns:p14="http://schemas.microsoft.com/office/powerpoint/2010/main" val="2388842924"/>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00" y="1412776"/>
            <a:ext cx="8431995"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sz="3200" dirty="0"/>
              <a:t>跨关系跨包双层注意力的属性填充（</a:t>
            </a:r>
            <a:r>
              <a:rPr lang="en-US" altLang="zh-CN" sz="3200" dirty="0"/>
              <a:t>3</a:t>
            </a:r>
            <a:r>
              <a:rPr lang="zh-CN" altLang="en-US" sz="3200" dirty="0"/>
              <a:t>）</a:t>
            </a:r>
          </a:p>
        </p:txBody>
      </p:sp>
      <p:sp>
        <p:nvSpPr>
          <p:cNvPr id="3" name="内容占位符 2"/>
          <p:cNvSpPr>
            <a:spLocks noGrp="1"/>
          </p:cNvSpPr>
          <p:nvPr>
            <p:ph idx="1"/>
          </p:nvPr>
        </p:nvSpPr>
        <p:spPr/>
        <p:txBody>
          <a:bodyPr/>
          <a:lstStyle/>
          <a:p>
            <a:r>
              <a:rPr lang="zh-CN" altLang="en-US" dirty="0"/>
              <a:t>实验结果</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42" y="3284984"/>
            <a:ext cx="6408712" cy="2801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标注 3"/>
          <p:cNvSpPr/>
          <p:nvPr/>
        </p:nvSpPr>
        <p:spPr bwMode="auto">
          <a:xfrm>
            <a:off x="5436096" y="762123"/>
            <a:ext cx="1584176" cy="684932"/>
          </a:xfrm>
          <a:prstGeom prst="wedgeRectCallout">
            <a:avLst>
              <a:gd name="adj1" fmla="val -82607"/>
              <a:gd name="adj2" fmla="val 179795"/>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r>
              <a:rPr lang="zh-CN" altLang="en-US" dirty="0">
                <a:solidFill>
                  <a:schemeClr val="tx1"/>
                </a:solidFill>
                <a:latin typeface="Script MT Bold" pitchFamily="66" charset="0"/>
                <a:ea typeface="黑体" pitchFamily="49" charset="-122"/>
              </a:rPr>
              <a:t>平均提升</a:t>
            </a:r>
            <a:r>
              <a:rPr lang="en-US" altLang="zh-CN" dirty="0">
                <a:solidFill>
                  <a:schemeClr val="tx1"/>
                </a:solidFill>
                <a:latin typeface="Script MT Bold" pitchFamily="66" charset="0"/>
                <a:ea typeface="黑体" pitchFamily="49" charset="-122"/>
              </a:rPr>
              <a:t>13%</a:t>
            </a:r>
            <a:r>
              <a:rPr lang="zh-CN" altLang="en-US" dirty="0">
                <a:solidFill>
                  <a:schemeClr val="tx1"/>
                </a:solidFill>
                <a:latin typeface="Script MT Bold" pitchFamily="66" charset="0"/>
                <a:ea typeface="黑体" pitchFamily="49" charset="-122"/>
              </a:rPr>
              <a:t>，最高提升</a:t>
            </a:r>
            <a:r>
              <a:rPr lang="en-US" altLang="zh-CN" dirty="0">
                <a:solidFill>
                  <a:schemeClr val="tx1"/>
                </a:solidFill>
                <a:latin typeface="Script MT Bold" pitchFamily="66" charset="0"/>
                <a:ea typeface="黑体" pitchFamily="49" charset="-122"/>
              </a:rPr>
              <a:t>22%</a:t>
            </a:r>
            <a:endParaRPr kumimoji="0" lang="zh-CN" altLang="en-US" sz="1800" b="0" i="0" u="none" strike="noStrike" cap="none" normalizeH="0" baseline="0" dirty="0">
              <a:ln>
                <a:noFill/>
              </a:ln>
              <a:solidFill>
                <a:schemeClr val="tx1"/>
              </a:solidFill>
              <a:effectLst/>
              <a:latin typeface="Script MT Bold" pitchFamily="66" charset="0"/>
              <a:ea typeface="黑体" pitchFamily="49" charset="-122"/>
            </a:endParaRPr>
          </a:p>
        </p:txBody>
      </p:sp>
      <p:sp>
        <p:nvSpPr>
          <p:cNvPr id="8" name="矩形 7"/>
          <p:cNvSpPr/>
          <p:nvPr/>
        </p:nvSpPr>
        <p:spPr>
          <a:xfrm>
            <a:off x="323528" y="6093876"/>
            <a:ext cx="8208912" cy="430887"/>
          </a:xfrm>
          <a:prstGeom prst="rect">
            <a:avLst/>
          </a:prstGeom>
        </p:spPr>
        <p:txBody>
          <a:bodyPr wrap="square">
            <a:spAutoFit/>
          </a:bodyPr>
          <a:lstStyle/>
          <a:p>
            <a:r>
              <a:rPr lang="en-US" altLang="zh-CN" sz="1050" dirty="0"/>
              <a:t>Cross-relation Cross-bag Attention for Distantly-supervised Relation Extraction. </a:t>
            </a:r>
            <a:r>
              <a:rPr lang="en-US" altLang="zh-CN" sz="1050" dirty="0" err="1"/>
              <a:t>Yujin</a:t>
            </a:r>
            <a:r>
              <a:rPr lang="en-US" altLang="zh-CN" sz="1050" dirty="0"/>
              <a:t> Yuan, </a:t>
            </a:r>
            <a:r>
              <a:rPr lang="en-US" altLang="zh-CN" sz="1050" dirty="0" err="1"/>
              <a:t>Liyuan</a:t>
            </a:r>
            <a:r>
              <a:rPr lang="en-US" altLang="zh-CN" sz="1050" dirty="0"/>
              <a:t> Liu, </a:t>
            </a:r>
            <a:r>
              <a:rPr lang="en-US" altLang="zh-CN" sz="1050" dirty="0" err="1"/>
              <a:t>Siliang</a:t>
            </a:r>
            <a:r>
              <a:rPr lang="en-US" altLang="zh-CN" sz="1050" dirty="0"/>
              <a:t> Tang, </a:t>
            </a:r>
            <a:r>
              <a:rPr lang="en-US" altLang="zh-CN" sz="1050" dirty="0" err="1"/>
              <a:t>Zhongfei</a:t>
            </a:r>
            <a:r>
              <a:rPr lang="en-US" altLang="zh-CN" sz="1050" dirty="0"/>
              <a:t> Zhang, </a:t>
            </a:r>
            <a:r>
              <a:rPr lang="en-US" altLang="zh-CN" sz="1050" dirty="0" err="1"/>
              <a:t>Yueting</a:t>
            </a:r>
            <a:r>
              <a:rPr lang="en-US" altLang="zh-CN" sz="1050" dirty="0"/>
              <a:t> Zhuang, </a:t>
            </a:r>
            <a:r>
              <a:rPr lang="en-US" altLang="zh-CN" sz="1050" dirty="0" err="1"/>
              <a:t>Fei</a:t>
            </a:r>
            <a:r>
              <a:rPr lang="en-US" altLang="zh-CN" sz="1050" dirty="0"/>
              <a:t> Wu, Xiang Ren. </a:t>
            </a:r>
            <a:r>
              <a:rPr lang="en-US" altLang="zh-CN" sz="1050" dirty="0" err="1"/>
              <a:t>AAAI</a:t>
            </a:r>
            <a:r>
              <a:rPr lang="en-US" altLang="zh-CN" sz="1050" dirty="0"/>
              <a:t> 2019</a:t>
            </a:r>
          </a:p>
        </p:txBody>
      </p:sp>
    </p:spTree>
    <p:extLst>
      <p:ext uri="{BB962C8B-B14F-4D97-AF65-F5344CB8AC3E}">
        <p14:creationId xmlns:p14="http://schemas.microsoft.com/office/powerpoint/2010/main" val="3945011852"/>
      </p:ext>
    </p:extLst>
  </p:cSld>
  <p:clrMapOvr>
    <a:masterClrMapping/>
  </p:clrMapOvr>
  <mc:AlternateContent xmlns:mc="http://schemas.openxmlformats.org/markup-compatibility/2006" xmlns:p14="http://schemas.microsoft.com/office/powerpoint/2010/main">
    <mc:Choice Requires="p14">
      <p:transition p14:dur="0" advTm="11299"/>
    </mc:Choice>
    <mc:Fallback xmlns="">
      <p:transition advTm="1129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lang="en-US" altLang="zh-CN" spc="-5" dirty="0">
                <a:latin typeface="Times New Roman" charset="0"/>
                <a:ea typeface="Times New Roman" charset="0"/>
                <a:cs typeface="Times New Roman" charset="0"/>
              </a:rPr>
              <a:t>Knowledge</a:t>
            </a:r>
            <a:r>
              <a:rPr lang="zh-CN" altLang="en-US" spc="-5" dirty="0">
                <a:latin typeface="Times New Roman" charset="0"/>
                <a:ea typeface="Times New Roman" charset="0"/>
                <a:cs typeface="Times New Roman" charset="0"/>
              </a:rPr>
              <a:t> </a:t>
            </a:r>
            <a:r>
              <a:rPr lang="en-US" altLang="zh-CN" spc="-5" dirty="0">
                <a:latin typeface="Times New Roman" charset="0"/>
                <a:ea typeface="Times New Roman" charset="0"/>
                <a:cs typeface="Times New Roman" charset="0"/>
              </a:rPr>
              <a:t>Graph </a:t>
            </a:r>
            <a:r>
              <a:rPr lang="en-US" altLang="zh-CN" sz="3600" b="1" spc="-5" dirty="0">
                <a:latin typeface="Times New Roman" charset="0"/>
                <a:ea typeface="Times New Roman" charset="0"/>
                <a:cs typeface="Times New Roman" charset="0"/>
              </a:rPr>
              <a:t>Applications</a:t>
            </a:r>
            <a:endParaRPr lang="en-US" sz="3600" b="1" spc="-5" dirty="0">
              <a:latin typeface="Times New Roman" charset="0"/>
              <a:ea typeface="Times New Roman" charset="0"/>
              <a:cs typeface="Times New Roman"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556792"/>
            <a:ext cx="8694160" cy="401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552498"/>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89884"/>
            <a:ext cx="7993062" cy="674820"/>
          </a:xfrm>
          <a:prstGeom prst="rect">
            <a:avLst/>
          </a:prstGeom>
        </p:spPr>
        <p:txBody>
          <a:bodyPr vert="horz" wrap="square" lIns="0" tIns="119654" rIns="0" bIns="0" rtlCol="0">
            <a:spAutoFit/>
          </a:bodyPr>
          <a:lstStyle/>
          <a:p>
            <a:pPr marR="3572">
              <a:spcBef>
                <a:spcPts val="0"/>
              </a:spcBef>
            </a:pPr>
            <a:r>
              <a:rPr spc="56" dirty="0"/>
              <a:t>Modeling </a:t>
            </a:r>
            <a:r>
              <a:rPr lang="en-US" dirty="0"/>
              <a:t>DS </a:t>
            </a:r>
            <a:r>
              <a:rPr dirty="0"/>
              <a:t>Noise in</a:t>
            </a:r>
            <a:r>
              <a:rPr lang="en-US" dirty="0"/>
              <a:t> </a:t>
            </a:r>
            <a:r>
              <a:rPr dirty="0"/>
              <a:t>Neural</a:t>
            </a:r>
            <a:r>
              <a:rPr lang="en-US" dirty="0"/>
              <a:t> </a:t>
            </a:r>
            <a:r>
              <a:rPr spc="39" dirty="0"/>
              <a:t>Models</a:t>
            </a:r>
            <a:endParaRPr sz="2000" dirty="0"/>
          </a:p>
        </p:txBody>
      </p:sp>
      <p:sp>
        <p:nvSpPr>
          <p:cNvPr id="7" name="内容占位符 6"/>
          <p:cNvSpPr>
            <a:spLocks noGrp="1"/>
          </p:cNvSpPr>
          <p:nvPr>
            <p:ph idx="1"/>
          </p:nvPr>
        </p:nvSpPr>
        <p:spPr/>
        <p:txBody>
          <a:bodyPr/>
          <a:lstStyle/>
          <a:p>
            <a:r>
              <a:rPr lang="en-US" altLang="zh-CN" b="1" dirty="0"/>
              <a:t>Idea: </a:t>
            </a:r>
            <a:r>
              <a:rPr lang="en-US" altLang="zh-CN" dirty="0"/>
              <a:t>there is noise in distant supervision labels, so we want to model it</a:t>
            </a:r>
          </a:p>
          <a:p>
            <a:r>
              <a:rPr lang="en-US" altLang="zh-CN" dirty="0"/>
              <a:t>By controlling the “transition matrix”, we can adjust to the  amount of noise expected in the data</a:t>
            </a:r>
          </a:p>
          <a:p>
            <a:pPr lvl="1"/>
            <a:r>
              <a:rPr lang="en-US" altLang="zh-CN" dirty="0"/>
              <a:t>Trace normalization to try to make matrix close to identity</a:t>
            </a:r>
          </a:p>
          <a:p>
            <a:pPr lvl="1"/>
            <a:r>
              <a:rPr lang="en-US" altLang="zh-CN" dirty="0"/>
              <a:t>Start training w/ no transition matrix on data expected to be clean, then phase in on full data</a:t>
            </a:r>
          </a:p>
          <a:p>
            <a:endParaRPr lang="zh-CN" altLang="en-US" dirty="0"/>
          </a:p>
        </p:txBody>
      </p:sp>
      <p:sp>
        <p:nvSpPr>
          <p:cNvPr id="4" name="object 4"/>
          <p:cNvSpPr/>
          <p:nvPr/>
        </p:nvSpPr>
        <p:spPr>
          <a:xfrm>
            <a:off x="1320478" y="3328184"/>
            <a:ext cx="6706195" cy="1339453"/>
          </a:xfrm>
          <a:prstGeom prst="rect">
            <a:avLst/>
          </a:prstGeom>
          <a:blipFill>
            <a:blip r:embed="rId2" cstate="print"/>
            <a:stretch>
              <a:fillRect/>
            </a:stretch>
          </a:blipFill>
        </p:spPr>
        <p:txBody>
          <a:bodyPr wrap="square" lIns="0" tIns="0" rIns="0" bIns="0" rtlCol="0"/>
          <a:lstStyle/>
          <a:p>
            <a:endParaRPr/>
          </a:p>
        </p:txBody>
      </p:sp>
      <p:sp>
        <p:nvSpPr>
          <p:cNvPr id="8" name="矩形 7"/>
          <p:cNvSpPr/>
          <p:nvPr/>
        </p:nvSpPr>
        <p:spPr>
          <a:xfrm>
            <a:off x="611560" y="6488668"/>
            <a:ext cx="1713931" cy="307777"/>
          </a:xfrm>
          <a:prstGeom prst="rect">
            <a:avLst/>
          </a:prstGeom>
        </p:spPr>
        <p:txBody>
          <a:bodyPr wrap="none">
            <a:spAutoFit/>
          </a:bodyPr>
          <a:lstStyle/>
          <a:p>
            <a:r>
              <a:rPr lang="en-US" altLang="zh-CN" sz="1400" dirty="0"/>
              <a:t>(Luo et al. 2017)</a:t>
            </a:r>
            <a:endParaRPr lang="zh-CN" altLang="en-US" sz="1400" dirty="0"/>
          </a:p>
        </p:txBody>
      </p:sp>
    </p:spTree>
    <p:extLst>
      <p:ext uri="{BB962C8B-B14F-4D97-AF65-F5344CB8AC3E}">
        <p14:creationId xmlns:p14="http://schemas.microsoft.com/office/powerpoint/2010/main" val="29491467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ENCORE</a:t>
            </a:r>
            <a:endParaRPr lang="zh-CN" altLang="en-US" dirty="0"/>
          </a:p>
        </p:txBody>
      </p:sp>
      <p:sp>
        <p:nvSpPr>
          <p:cNvPr id="3" name="内容占位符 2"/>
          <p:cNvSpPr>
            <a:spLocks noGrp="1"/>
          </p:cNvSpPr>
          <p:nvPr>
            <p:ph idx="1"/>
          </p:nvPr>
        </p:nvSpPr>
        <p:spPr/>
        <p:txBody>
          <a:bodyPr/>
          <a:lstStyle/>
          <a:p>
            <a:r>
              <a:rPr lang="zh-CN" altLang="en-US" dirty="0"/>
              <a:t>传统的远程监督算法没有考虑数据的来源与确信度</a:t>
            </a:r>
            <a:endParaRPr lang="en-US" altLang="zh-CN" dirty="0"/>
          </a:p>
          <a:p>
            <a:pPr lvl="1"/>
            <a:r>
              <a:rPr lang="zh-CN" altLang="en-US" dirty="0"/>
              <a:t>在实际情况下，训练数据可以来自于：</a:t>
            </a:r>
            <a:endParaRPr lang="en-US" altLang="zh-CN" dirty="0"/>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81</a:t>
            </a:fld>
            <a:endParaRPr lang="en-US" altLang="zh-CN">
              <a:solidFill>
                <a:srgbClr val="000000"/>
              </a:solidFill>
            </a:endParaRPr>
          </a:p>
        </p:txBody>
      </p:sp>
      <p:grpSp>
        <p:nvGrpSpPr>
          <p:cNvPr id="6" name="组合 5"/>
          <p:cNvGrpSpPr/>
          <p:nvPr/>
        </p:nvGrpSpPr>
        <p:grpSpPr>
          <a:xfrm>
            <a:off x="1856513" y="2001368"/>
            <a:ext cx="5588863" cy="3913413"/>
            <a:chOff x="1259632" y="1747835"/>
            <a:chExt cx="5588863" cy="3913413"/>
          </a:xfrm>
        </p:grpSpPr>
        <p:graphicFrame>
          <p:nvGraphicFramePr>
            <p:cNvPr id="7" name="图示 6"/>
            <p:cNvGraphicFramePr/>
            <p:nvPr>
              <p:extLst/>
            </p:nvPr>
          </p:nvGraphicFramePr>
          <p:xfrm>
            <a:off x="1259632" y="3067227"/>
            <a:ext cx="5328592" cy="2594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7701" y="1747835"/>
              <a:ext cx="969750" cy="1369964"/>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8"/>
            <a:stretch>
              <a:fillRect/>
            </a:stretch>
          </p:blipFill>
          <p:spPr>
            <a:xfrm>
              <a:off x="3320399" y="1797327"/>
              <a:ext cx="1564382" cy="1097402"/>
            </a:xfrm>
            <a:prstGeom prst="rect">
              <a:avLst/>
            </a:prstGeom>
          </p:spPr>
        </p:pic>
        <p:sp>
          <p:nvSpPr>
            <p:cNvPr id="10" name="文本框 10"/>
            <p:cNvSpPr txBox="1"/>
            <p:nvPr/>
          </p:nvSpPr>
          <p:spPr>
            <a:xfrm>
              <a:off x="2480347" y="2783571"/>
              <a:ext cx="415498" cy="369332"/>
            </a:xfrm>
            <a:prstGeom prst="rect">
              <a:avLst/>
            </a:prstGeom>
            <a:noFill/>
          </p:spPr>
          <p:txBody>
            <a:bodyPr wrap="none" rtlCol="0">
              <a:spAutoFit/>
            </a:bodyPr>
            <a:lstStyle/>
            <a:p>
              <a:r>
                <a:rPr lang="zh-CN" altLang="en-US" dirty="0"/>
                <a:t>人</a:t>
              </a:r>
            </a:p>
          </p:txBody>
        </p:sp>
        <p:sp>
          <p:nvSpPr>
            <p:cNvPr id="11" name="文本框 14"/>
            <p:cNvSpPr txBox="1"/>
            <p:nvPr/>
          </p:nvSpPr>
          <p:spPr>
            <a:xfrm>
              <a:off x="3757796" y="2869662"/>
              <a:ext cx="646331" cy="369332"/>
            </a:xfrm>
            <a:prstGeom prst="rect">
              <a:avLst/>
            </a:prstGeom>
            <a:noFill/>
          </p:spPr>
          <p:txBody>
            <a:bodyPr wrap="none" rtlCol="0">
              <a:spAutoFit/>
            </a:bodyPr>
            <a:lstStyle/>
            <a:p>
              <a:r>
                <a:rPr lang="zh-CN" altLang="en-US" dirty="0"/>
                <a:t>算法</a:t>
              </a:r>
            </a:p>
          </p:txBody>
        </p:sp>
        <p:pic>
          <p:nvPicPr>
            <p:cNvPr id="12" name="Picture 6" descr="Image result for rule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93319" y="1844824"/>
              <a:ext cx="1855176" cy="89266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20"/>
            <p:cNvSpPr txBox="1"/>
            <p:nvPr/>
          </p:nvSpPr>
          <p:spPr>
            <a:xfrm>
              <a:off x="5597742" y="2862524"/>
              <a:ext cx="646331" cy="369332"/>
            </a:xfrm>
            <a:prstGeom prst="rect">
              <a:avLst/>
            </a:prstGeom>
            <a:noFill/>
          </p:spPr>
          <p:txBody>
            <a:bodyPr wrap="none" rtlCol="0">
              <a:spAutoFit/>
            </a:bodyPr>
            <a:lstStyle/>
            <a:p>
              <a:r>
                <a:rPr lang="zh-CN" altLang="en-US" dirty="0"/>
                <a:t>规则</a:t>
              </a:r>
            </a:p>
          </p:txBody>
        </p:sp>
        <p:sp>
          <p:nvSpPr>
            <p:cNvPr id="14" name="右箭头 13"/>
            <p:cNvSpPr/>
            <p:nvPr/>
          </p:nvSpPr>
          <p:spPr>
            <a:xfrm rot="4899188">
              <a:off x="2314034" y="3298504"/>
              <a:ext cx="360040" cy="3394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右箭头 14"/>
            <p:cNvSpPr/>
            <p:nvPr/>
          </p:nvSpPr>
          <p:spPr>
            <a:xfrm rot="5400000">
              <a:off x="3886911" y="3287924"/>
              <a:ext cx="360040" cy="3394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右箭头 15"/>
            <p:cNvSpPr/>
            <p:nvPr/>
          </p:nvSpPr>
          <p:spPr>
            <a:xfrm rot="5999709">
              <a:off x="5675293" y="3298504"/>
              <a:ext cx="360040" cy="33941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21652617"/>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ENCORE</a:t>
            </a:r>
            <a:endParaRPr lang="zh-CN" altLang="en-US" dirty="0"/>
          </a:p>
        </p:txBody>
      </p:sp>
      <p:sp>
        <p:nvSpPr>
          <p:cNvPr id="3" name="内容占位符 2"/>
          <p:cNvSpPr>
            <a:spLocks noGrp="1"/>
          </p:cNvSpPr>
          <p:nvPr>
            <p:ph idx="1"/>
          </p:nvPr>
        </p:nvSpPr>
        <p:spPr/>
        <p:txBody>
          <a:bodyPr/>
          <a:lstStyle/>
          <a:p>
            <a:r>
              <a:rPr lang="zh-CN" altLang="en-US" dirty="0"/>
              <a:t>如何在深度学习框架下引入数据来源与确信度，更好的进行人机协同的学习，来提升属性填充算法性能是一个值得研究的问题</a:t>
            </a:r>
            <a:endParaRPr lang="en-US" altLang="zh-CN" dirty="0"/>
          </a:p>
          <a:p>
            <a:r>
              <a:rPr lang="zh-CN" altLang="en-US" dirty="0"/>
              <a:t>算法</a:t>
            </a:r>
            <a:r>
              <a:rPr lang="en-US" altLang="zh-CN" dirty="0"/>
              <a:t>3</a:t>
            </a:r>
            <a:r>
              <a:rPr lang="zh-CN" altLang="en-US" dirty="0"/>
              <a:t>：</a:t>
            </a:r>
            <a:r>
              <a:rPr lang="en-US" altLang="zh-CN" dirty="0"/>
              <a:t>ENCORE: External Neural Constraints Regularized Distant Supervision </a:t>
            </a:r>
          </a:p>
          <a:p>
            <a:pPr lvl="1"/>
            <a:r>
              <a:rPr lang="zh-CN" altLang="en-US" dirty="0"/>
              <a:t>将三种不同来源的数据用不同的神经网络来进行处理（施加不同的后验概率正则化约束项），最后将这些信息通过多实例学习进行融合。</a:t>
            </a:r>
          </a:p>
          <a:p>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82</a:t>
            </a:fld>
            <a:endParaRPr lang="en-US" altLang="zh-CN">
              <a:solidFill>
                <a:srgbClr val="000000"/>
              </a:solidFill>
            </a:endParaRPr>
          </a:p>
        </p:txBody>
      </p:sp>
      <p:grpSp>
        <p:nvGrpSpPr>
          <p:cNvPr id="6" name="组合 5"/>
          <p:cNvGrpSpPr/>
          <p:nvPr/>
        </p:nvGrpSpPr>
        <p:grpSpPr>
          <a:xfrm>
            <a:off x="338841" y="3186424"/>
            <a:ext cx="7465879" cy="2841637"/>
            <a:chOff x="42194" y="2586563"/>
            <a:chExt cx="8823642" cy="3358425"/>
          </a:xfrm>
        </p:grpSpPr>
        <p:grpSp>
          <p:nvGrpSpPr>
            <p:cNvPr id="7" name="组合 6"/>
            <p:cNvGrpSpPr/>
            <p:nvPr/>
          </p:nvGrpSpPr>
          <p:grpSpPr>
            <a:xfrm>
              <a:off x="1685185" y="2586563"/>
              <a:ext cx="5650753" cy="3358425"/>
              <a:chOff x="1685185" y="2586563"/>
              <a:chExt cx="5650753" cy="3358425"/>
            </a:xfrm>
          </p:grpSpPr>
          <p:sp>
            <p:nvSpPr>
              <p:cNvPr id="11" name="圆柱形 10"/>
              <p:cNvSpPr/>
              <p:nvPr/>
            </p:nvSpPr>
            <p:spPr bwMode="auto">
              <a:xfrm>
                <a:off x="3876921" y="5135309"/>
                <a:ext cx="1385281" cy="809678"/>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远程监督</a:t>
                </a:r>
                <a:endParaRPr lang="en-US" altLang="zh-CN" sz="1050" dirty="0">
                  <a:solidFill>
                    <a:schemeClr val="tx1"/>
                  </a:solidFill>
                  <a:latin typeface="Times New Roman" panose="02020603050405020304" pitchFamily="18" charset="0"/>
                  <a:ea typeface="黑体" pitchFamily="49" charset="-122"/>
                  <a:cs typeface="Times New Roman" panose="02020603050405020304" pitchFamily="18" charset="0"/>
                </a:endParaRPr>
              </a:p>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生成的训练数据</a:t>
                </a:r>
              </a:p>
            </p:txBody>
          </p:sp>
          <p:sp>
            <p:nvSpPr>
              <p:cNvPr id="12" name="圆柱形 11"/>
              <p:cNvSpPr/>
              <p:nvPr/>
            </p:nvSpPr>
            <p:spPr bwMode="auto">
              <a:xfrm>
                <a:off x="1871356" y="5135310"/>
                <a:ext cx="1385281" cy="809678"/>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机器学习算法</a:t>
                </a:r>
                <a:endParaRPr lang="en-US" altLang="zh-CN" sz="1050" dirty="0">
                  <a:solidFill>
                    <a:schemeClr val="tx1"/>
                  </a:solidFill>
                  <a:latin typeface="Times New Roman" panose="02020603050405020304" pitchFamily="18" charset="0"/>
                  <a:ea typeface="黑体" pitchFamily="49" charset="-122"/>
                  <a:cs typeface="Times New Roman" panose="02020603050405020304" pitchFamily="18" charset="0"/>
                </a:endParaRPr>
              </a:p>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标注的训练数据</a:t>
                </a:r>
              </a:p>
            </p:txBody>
          </p:sp>
          <p:sp>
            <p:nvSpPr>
              <p:cNvPr id="13" name="圆柱形 12"/>
              <p:cNvSpPr/>
              <p:nvPr/>
            </p:nvSpPr>
            <p:spPr bwMode="auto">
              <a:xfrm>
                <a:off x="6083466" y="5135310"/>
                <a:ext cx="1051843" cy="809678"/>
              </a:xfrm>
              <a:prstGeom prst="can">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人工标注的</a:t>
                </a:r>
                <a:endParaRPr lang="en-US" altLang="zh-CN" sz="1050" dirty="0">
                  <a:solidFill>
                    <a:schemeClr val="tx1"/>
                  </a:solidFill>
                  <a:latin typeface="Times New Roman" panose="02020603050405020304" pitchFamily="18" charset="0"/>
                  <a:ea typeface="黑体" pitchFamily="49" charset="-122"/>
                  <a:cs typeface="Times New Roman" panose="02020603050405020304" pitchFamily="18" charset="0"/>
                </a:endParaRPr>
              </a:p>
              <a:p>
                <a:pPr marL="342900" indent="-342900" algn="ctr" fontAlgn="base">
                  <a:lnSpc>
                    <a:spcPct val="90000"/>
                  </a:lnSpc>
                  <a:spcBef>
                    <a:spcPct val="20000"/>
                  </a:spcBef>
                  <a:spcAft>
                    <a:spcPct val="0"/>
                  </a:spcAft>
                  <a:buClr>
                    <a:schemeClr val="bg2"/>
                  </a:buClr>
                  <a:buSzPct val="75000"/>
                </a:pPr>
                <a:r>
                  <a:rPr lang="zh-CN" altLang="en-US" sz="1050" dirty="0">
                    <a:solidFill>
                      <a:schemeClr val="tx1"/>
                    </a:solidFill>
                    <a:latin typeface="Times New Roman" panose="02020603050405020304" pitchFamily="18" charset="0"/>
                    <a:ea typeface="黑体" pitchFamily="49" charset="-122"/>
                    <a:cs typeface="Times New Roman" panose="02020603050405020304" pitchFamily="18" charset="0"/>
                  </a:rPr>
                  <a:t>训练数据</a:t>
                </a:r>
              </a:p>
            </p:txBody>
          </p:sp>
          <p:sp>
            <p:nvSpPr>
              <p:cNvPr id="14" name="圆角矩形 13"/>
              <p:cNvSpPr/>
              <p:nvPr/>
            </p:nvSpPr>
            <p:spPr bwMode="auto">
              <a:xfrm>
                <a:off x="3843011" y="3698238"/>
                <a:ext cx="1453104" cy="881358"/>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深度卷积</a:t>
                </a:r>
                <a:endPar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endParaRPr>
              </a:p>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神经网络</a:t>
                </a:r>
                <a:endPar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endParaRPr>
              </a:p>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a:t>
                </a:r>
                <a:r>
                  <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rPr>
                  <a:t>Student</a:t>
                </a: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a:t>
                </a:r>
              </a:p>
            </p:txBody>
          </p:sp>
          <p:sp>
            <p:nvSpPr>
              <p:cNvPr id="15" name="下箭头 14"/>
              <p:cNvSpPr/>
              <p:nvPr/>
            </p:nvSpPr>
            <p:spPr bwMode="auto">
              <a:xfrm rot="5400000">
                <a:off x="3356594" y="5306196"/>
                <a:ext cx="401185" cy="467908"/>
              </a:xfrm>
              <a:prstGeom prst="down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endParaRPr lang="zh-CN" altLang="en-US" sz="1600">
                  <a:solidFill>
                    <a:schemeClr val="tx1"/>
                  </a:solidFill>
                  <a:latin typeface="黑体" pitchFamily="49" charset="-122"/>
                  <a:ea typeface="黑体" pitchFamily="49" charset="-122"/>
                </a:endParaRPr>
              </a:p>
            </p:txBody>
          </p:sp>
          <p:sp>
            <p:nvSpPr>
              <p:cNvPr id="16" name="圆角矩形 15"/>
              <p:cNvSpPr/>
              <p:nvPr/>
            </p:nvSpPr>
            <p:spPr bwMode="auto">
              <a:xfrm>
                <a:off x="5882834" y="3825007"/>
                <a:ext cx="1453104" cy="62781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标注数据</a:t>
                </a:r>
                <a:endPar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endParaRPr>
              </a:p>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约束网络</a:t>
                </a:r>
              </a:p>
            </p:txBody>
          </p:sp>
          <p:sp>
            <p:nvSpPr>
              <p:cNvPr id="17" name="圆角矩形 16"/>
              <p:cNvSpPr/>
              <p:nvPr/>
            </p:nvSpPr>
            <p:spPr bwMode="auto">
              <a:xfrm>
                <a:off x="1837443" y="3825007"/>
                <a:ext cx="1453104" cy="627816"/>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spAutoFit/>
              </a:bodyPr>
              <a:lstStyle/>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确信度</a:t>
                </a:r>
                <a:endParaRPr lang="en-US" altLang="zh-CN" sz="1400" dirty="0">
                  <a:solidFill>
                    <a:schemeClr val="tx1"/>
                  </a:solidFill>
                  <a:latin typeface="Times New Roman" panose="02020603050405020304" pitchFamily="18" charset="0"/>
                  <a:ea typeface="黑体" pitchFamily="49" charset="-122"/>
                  <a:cs typeface="Times New Roman" panose="02020603050405020304" pitchFamily="18" charset="0"/>
                </a:endParaRPr>
              </a:p>
              <a:p>
                <a:pPr algn="ctr" fontAlgn="base">
                  <a:lnSpc>
                    <a:spcPct val="90000"/>
                  </a:lnSpc>
                  <a:spcAft>
                    <a:spcPct val="0"/>
                  </a:spcAft>
                  <a:buClr>
                    <a:schemeClr val="bg2"/>
                  </a:buClr>
                  <a:buSzPct val="75000"/>
                </a:pPr>
                <a:r>
                  <a:rPr lang="zh-CN" altLang="en-US" sz="1400" dirty="0">
                    <a:solidFill>
                      <a:schemeClr val="tx1"/>
                    </a:solidFill>
                    <a:latin typeface="Times New Roman" panose="02020603050405020304" pitchFamily="18" charset="0"/>
                    <a:ea typeface="黑体" pitchFamily="49" charset="-122"/>
                    <a:cs typeface="Times New Roman" panose="02020603050405020304" pitchFamily="18" charset="0"/>
                  </a:rPr>
                  <a:t>神经网络</a:t>
                </a:r>
              </a:p>
            </p:txBody>
          </p:sp>
          <p:cxnSp>
            <p:nvCxnSpPr>
              <p:cNvPr id="18" name="直接箭头连接符 17"/>
              <p:cNvCxnSpPr>
                <a:stCxn id="11" idx="1"/>
                <a:endCxn id="14" idx="2"/>
              </p:cNvCxnSpPr>
              <p:nvPr/>
            </p:nvCxnSpPr>
            <p:spPr bwMode="auto">
              <a:xfrm flipV="1">
                <a:off x="4569562" y="4579596"/>
                <a:ext cx="1" cy="555713"/>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19" name="肘形连接符 18"/>
              <p:cNvCxnSpPr>
                <a:stCxn id="12" idx="1"/>
                <a:endCxn id="17" idx="2"/>
              </p:cNvCxnSpPr>
              <p:nvPr/>
            </p:nvCxnSpPr>
            <p:spPr bwMode="auto">
              <a:xfrm rot="16200000" flipV="1">
                <a:off x="2222753" y="4794066"/>
                <a:ext cx="682487" cy="2"/>
              </a:xfrm>
              <a:prstGeom prst="bentConnector3">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0" name="肘形连接符 19"/>
              <p:cNvCxnSpPr>
                <a:stCxn id="13" idx="1"/>
                <a:endCxn id="16" idx="2"/>
              </p:cNvCxnSpPr>
              <p:nvPr/>
            </p:nvCxnSpPr>
            <p:spPr bwMode="auto">
              <a:xfrm rot="16200000" flipV="1">
                <a:off x="6268144" y="4794066"/>
                <a:ext cx="682487" cy="2"/>
              </a:xfrm>
              <a:prstGeom prst="bentConnector3">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1" name="肘形连接符 20"/>
              <p:cNvCxnSpPr/>
              <p:nvPr/>
            </p:nvCxnSpPr>
            <p:spPr bwMode="auto">
              <a:xfrm rot="16200000" flipV="1">
                <a:off x="5315516" y="4029755"/>
                <a:ext cx="523444" cy="1763324"/>
              </a:xfrm>
              <a:prstGeom prst="bentConnector3">
                <a:avLst>
                  <a:gd name="adj1" fmla="val 50000"/>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2" name="肘形连接符 21"/>
              <p:cNvCxnSpPr/>
              <p:nvPr/>
            </p:nvCxnSpPr>
            <p:spPr bwMode="auto">
              <a:xfrm rot="5400000" flipH="1" flipV="1">
                <a:off x="3304651" y="4035114"/>
                <a:ext cx="523443" cy="1752606"/>
              </a:xfrm>
              <a:prstGeom prst="bentConnector3">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23" name="肘形连接符 29"/>
              <p:cNvCxnSpPr>
                <a:stCxn id="14" idx="1"/>
                <a:endCxn id="17" idx="3"/>
              </p:cNvCxnSpPr>
              <p:nvPr/>
            </p:nvCxnSpPr>
            <p:spPr bwMode="auto">
              <a:xfrm flipH="1" flipV="1">
                <a:off x="3290547" y="4138916"/>
                <a:ext cx="552464" cy="1"/>
              </a:xfrm>
              <a:prstGeom prst="straightConnector1">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cxnSp>
            <p:nvCxnSpPr>
              <p:cNvPr id="24" name="肘形连接符 32"/>
              <p:cNvCxnSpPr>
                <a:stCxn id="14" idx="3"/>
                <a:endCxn id="16" idx="1"/>
              </p:cNvCxnSpPr>
              <p:nvPr/>
            </p:nvCxnSpPr>
            <p:spPr bwMode="auto">
              <a:xfrm flipV="1">
                <a:off x="5296116" y="4138916"/>
                <a:ext cx="586718" cy="1"/>
              </a:xfrm>
              <a:prstGeom prst="straightConnector1">
                <a:avLst/>
              </a:prstGeom>
              <a:ln>
                <a:headEnd type="none" w="med" len="med"/>
                <a:tailEnd type="arrow"/>
              </a:ln>
            </p:spPr>
            <p:style>
              <a:lnRef idx="2">
                <a:schemeClr val="accent3"/>
              </a:lnRef>
              <a:fillRef idx="0">
                <a:schemeClr val="accent3"/>
              </a:fillRef>
              <a:effectRef idx="1">
                <a:schemeClr val="accent3"/>
              </a:effectRef>
              <a:fontRef idx="minor">
                <a:schemeClr val="tx1"/>
              </a:fontRef>
            </p:style>
          </p:cxnSp>
          <p:sp>
            <p:nvSpPr>
              <p:cNvPr id="25" name="矩形 24"/>
              <p:cNvSpPr/>
              <p:nvPr/>
            </p:nvSpPr>
            <p:spPr>
              <a:xfrm>
                <a:off x="3374169" y="3670529"/>
                <a:ext cx="551686" cy="509249"/>
              </a:xfrm>
              <a:prstGeom prst="rect">
                <a:avLst/>
              </a:prstGeom>
            </p:spPr>
            <p:txBody>
              <a:bodyPr wrap="none">
                <a:spAutoFit/>
              </a:bodyPr>
              <a:lstStyle/>
              <a:p>
                <a:r>
                  <a:rPr lang="zh-CN" altLang="en-US" sz="1050" dirty="0">
                    <a:solidFill>
                      <a:sysClr val="windowText" lastClr="000000"/>
                    </a:solidFill>
                    <a:latin typeface="Times New Roman" pitchFamily="18" charset="0"/>
                    <a:cs typeface="Times New Roman" pitchFamily="18" charset="0"/>
                  </a:rPr>
                  <a:t>共享</a:t>
                </a:r>
                <a:endParaRPr lang="en-US" altLang="zh-CN" sz="1050" dirty="0">
                  <a:solidFill>
                    <a:sysClr val="windowText" lastClr="000000"/>
                  </a:solidFill>
                  <a:latin typeface="Times New Roman" pitchFamily="18" charset="0"/>
                  <a:cs typeface="Times New Roman" pitchFamily="18" charset="0"/>
                </a:endParaRPr>
              </a:p>
              <a:p>
                <a:r>
                  <a:rPr lang="zh-CN" altLang="en-US" sz="1050" dirty="0">
                    <a:solidFill>
                      <a:sysClr val="windowText" lastClr="000000"/>
                    </a:solidFill>
                    <a:latin typeface="Times New Roman" pitchFamily="18" charset="0"/>
                    <a:cs typeface="Times New Roman" pitchFamily="18" charset="0"/>
                  </a:rPr>
                  <a:t>参数</a:t>
                </a:r>
              </a:p>
            </p:txBody>
          </p:sp>
          <p:sp>
            <p:nvSpPr>
              <p:cNvPr id="26" name="矩形 25"/>
              <p:cNvSpPr/>
              <p:nvPr/>
            </p:nvSpPr>
            <p:spPr>
              <a:xfrm>
                <a:off x="5289826" y="3698015"/>
                <a:ext cx="551686" cy="509249"/>
              </a:xfrm>
              <a:prstGeom prst="rect">
                <a:avLst/>
              </a:prstGeom>
            </p:spPr>
            <p:txBody>
              <a:bodyPr wrap="none">
                <a:spAutoFit/>
              </a:bodyPr>
              <a:lstStyle/>
              <a:p>
                <a:r>
                  <a:rPr lang="zh-CN" altLang="en-US" sz="1050" dirty="0">
                    <a:solidFill>
                      <a:sysClr val="windowText" lastClr="000000"/>
                    </a:solidFill>
                    <a:latin typeface="Times New Roman" pitchFamily="18" charset="0"/>
                    <a:cs typeface="Times New Roman" pitchFamily="18" charset="0"/>
                  </a:rPr>
                  <a:t>共享</a:t>
                </a:r>
                <a:endParaRPr lang="en-US" altLang="zh-CN" sz="1050" dirty="0">
                  <a:solidFill>
                    <a:sysClr val="windowText" lastClr="000000"/>
                  </a:solidFill>
                  <a:latin typeface="Times New Roman" pitchFamily="18" charset="0"/>
                  <a:cs typeface="Times New Roman" pitchFamily="18" charset="0"/>
                </a:endParaRPr>
              </a:p>
              <a:p>
                <a:r>
                  <a:rPr lang="zh-CN" altLang="en-US" sz="1050" dirty="0">
                    <a:solidFill>
                      <a:sysClr val="windowText" lastClr="000000"/>
                    </a:solidFill>
                    <a:latin typeface="Times New Roman" pitchFamily="18" charset="0"/>
                    <a:cs typeface="Times New Roman" pitchFamily="18" charset="0"/>
                  </a:rPr>
                  <a:t>参数</a:t>
                </a:r>
              </a:p>
            </p:txBody>
          </p:sp>
          <p:sp>
            <p:nvSpPr>
              <p:cNvPr id="27" name="圆角矩形 26"/>
              <p:cNvSpPr/>
              <p:nvPr/>
            </p:nvSpPr>
            <p:spPr bwMode="auto">
              <a:xfrm>
                <a:off x="3713635" y="2586563"/>
                <a:ext cx="1721795" cy="60367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spAutoFit/>
              </a:bodyPr>
              <a:lstStyle/>
              <a:p>
                <a:pPr marL="342900" indent="-342900" algn="ctr" fontAlgn="base">
                  <a:lnSpc>
                    <a:spcPct val="90000"/>
                  </a:lnSpc>
                  <a:spcBef>
                    <a:spcPct val="20000"/>
                  </a:spcBef>
                  <a:spcAft>
                    <a:spcPct val="0"/>
                  </a:spcAft>
                  <a:buClr>
                    <a:schemeClr val="bg2"/>
                  </a:buClr>
                  <a:buSzPct val="75000"/>
                </a:pPr>
                <a:r>
                  <a:rPr lang="zh-CN" altLang="en-US" sz="1200" dirty="0">
                    <a:solidFill>
                      <a:schemeClr val="tx1"/>
                    </a:solidFill>
                    <a:latin typeface="黑体" pitchFamily="49" charset="-122"/>
                    <a:ea typeface="黑体" pitchFamily="49" charset="-122"/>
                  </a:rPr>
                  <a:t>基于多实例学习的</a:t>
                </a:r>
                <a:endParaRPr lang="en-US" altLang="zh-CN" sz="1200" dirty="0">
                  <a:solidFill>
                    <a:schemeClr val="tx1"/>
                  </a:solidFill>
                  <a:latin typeface="黑体" pitchFamily="49" charset="-122"/>
                  <a:ea typeface="黑体" pitchFamily="49" charset="-122"/>
                </a:endParaRPr>
              </a:p>
              <a:p>
                <a:pPr marL="342900" indent="-342900" algn="ctr" fontAlgn="base">
                  <a:lnSpc>
                    <a:spcPct val="90000"/>
                  </a:lnSpc>
                  <a:spcBef>
                    <a:spcPct val="20000"/>
                  </a:spcBef>
                  <a:spcAft>
                    <a:spcPct val="0"/>
                  </a:spcAft>
                  <a:buClr>
                    <a:schemeClr val="bg2"/>
                  </a:buClr>
                  <a:buSzPct val="75000"/>
                </a:pPr>
                <a:r>
                  <a:rPr lang="zh-CN" altLang="en-US" sz="1200" dirty="0">
                    <a:solidFill>
                      <a:schemeClr val="tx1"/>
                    </a:solidFill>
                    <a:latin typeface="黑体" pitchFamily="49" charset="-122"/>
                    <a:ea typeface="黑体" pitchFamily="49" charset="-122"/>
                  </a:rPr>
                  <a:t>模型融合框架</a:t>
                </a:r>
              </a:p>
            </p:txBody>
          </p:sp>
          <p:cxnSp>
            <p:nvCxnSpPr>
              <p:cNvPr id="28" name="直接箭头连接符 27"/>
              <p:cNvCxnSpPr/>
              <p:nvPr/>
            </p:nvCxnSpPr>
            <p:spPr bwMode="auto">
              <a:xfrm flipV="1">
                <a:off x="4273930" y="3211890"/>
                <a:ext cx="4974" cy="462219"/>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29" name="肘形连接符 28"/>
              <p:cNvCxnSpPr>
                <a:stCxn id="17" idx="0"/>
                <a:endCxn id="27" idx="1"/>
              </p:cNvCxnSpPr>
              <p:nvPr/>
            </p:nvCxnSpPr>
            <p:spPr bwMode="auto">
              <a:xfrm rot="5400000" flipH="1" flipV="1">
                <a:off x="2670510" y="2781883"/>
                <a:ext cx="936610" cy="1149640"/>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30" name="肘形连接符 29"/>
              <p:cNvCxnSpPr>
                <a:stCxn id="16" idx="0"/>
                <a:endCxn id="27" idx="3"/>
              </p:cNvCxnSpPr>
              <p:nvPr/>
            </p:nvCxnSpPr>
            <p:spPr bwMode="auto">
              <a:xfrm rot="16200000" flipV="1">
                <a:off x="5554103" y="2769725"/>
                <a:ext cx="936610" cy="1173956"/>
              </a:xfrm>
              <a:prstGeom prst="bent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31" name="矩形 30"/>
              <p:cNvSpPr/>
              <p:nvPr/>
            </p:nvSpPr>
            <p:spPr>
              <a:xfrm>
                <a:off x="2642477" y="2657566"/>
                <a:ext cx="885124" cy="309187"/>
              </a:xfrm>
              <a:prstGeom prst="rect">
                <a:avLst/>
              </a:prstGeom>
            </p:spPr>
            <p:txBody>
              <a:bodyPr wrap="none">
                <a:spAutoFit/>
              </a:bodyPr>
              <a:lstStyle/>
              <a:p>
                <a:r>
                  <a:rPr lang="zh-CN" altLang="en-US" sz="1050" dirty="0">
                    <a:solidFill>
                      <a:sysClr val="windowText" lastClr="000000"/>
                    </a:solidFill>
                    <a:latin typeface="Times New Roman" pitchFamily="18" charset="0"/>
                    <a:cs typeface="Times New Roman" pitchFamily="18" charset="0"/>
                  </a:rPr>
                  <a:t>后验概率</a:t>
                </a:r>
              </a:p>
            </p:txBody>
          </p:sp>
          <p:sp>
            <p:nvSpPr>
              <p:cNvPr id="32" name="矩形 31"/>
              <p:cNvSpPr/>
              <p:nvPr/>
            </p:nvSpPr>
            <p:spPr>
              <a:xfrm>
                <a:off x="5732224" y="2657566"/>
                <a:ext cx="885124" cy="309187"/>
              </a:xfrm>
              <a:prstGeom prst="rect">
                <a:avLst/>
              </a:prstGeom>
            </p:spPr>
            <p:txBody>
              <a:bodyPr wrap="none">
                <a:spAutoFit/>
              </a:bodyPr>
              <a:lstStyle/>
              <a:p>
                <a:r>
                  <a:rPr lang="zh-CN" altLang="en-US" sz="1050" dirty="0">
                    <a:solidFill>
                      <a:sysClr val="windowText" lastClr="000000"/>
                    </a:solidFill>
                    <a:latin typeface="Times New Roman" pitchFamily="18" charset="0"/>
                    <a:cs typeface="Times New Roman" pitchFamily="18" charset="0"/>
                  </a:rPr>
                  <a:t>后验概率</a:t>
                </a:r>
              </a:p>
            </p:txBody>
          </p:sp>
          <p:sp>
            <p:nvSpPr>
              <p:cNvPr id="33" name="矩形 32"/>
              <p:cNvSpPr/>
              <p:nvPr/>
            </p:nvSpPr>
            <p:spPr>
              <a:xfrm>
                <a:off x="3716635" y="3239053"/>
                <a:ext cx="556897" cy="509249"/>
              </a:xfrm>
              <a:prstGeom prst="rect">
                <a:avLst/>
              </a:prstGeom>
            </p:spPr>
            <p:txBody>
              <a:bodyPr wrap="square">
                <a:spAutoFit/>
              </a:bodyPr>
              <a:lstStyle/>
              <a:p>
                <a:r>
                  <a:rPr lang="zh-CN" altLang="en-US" sz="1050" dirty="0">
                    <a:solidFill>
                      <a:sysClr val="windowText" lastClr="000000"/>
                    </a:solidFill>
                    <a:latin typeface="Times New Roman" pitchFamily="18" charset="0"/>
                    <a:cs typeface="Times New Roman" pitchFamily="18" charset="0"/>
                  </a:rPr>
                  <a:t>后验概率</a:t>
                </a:r>
              </a:p>
            </p:txBody>
          </p:sp>
          <p:cxnSp>
            <p:nvCxnSpPr>
              <p:cNvPr id="34" name="直接箭头连接符 33"/>
              <p:cNvCxnSpPr/>
              <p:nvPr/>
            </p:nvCxnSpPr>
            <p:spPr bwMode="auto">
              <a:xfrm>
                <a:off x="4855302" y="3244703"/>
                <a:ext cx="0" cy="455444"/>
              </a:xfrm>
              <a:prstGeom prst="straightConnector1">
                <a:avLst/>
              </a:prstGeom>
              <a:ln>
                <a:headEnd type="none" w="med" len="med"/>
                <a:tailEnd type="arrow"/>
              </a:ln>
            </p:spPr>
            <p:style>
              <a:lnRef idx="2">
                <a:schemeClr val="accent5"/>
              </a:lnRef>
              <a:fillRef idx="0">
                <a:schemeClr val="accent5"/>
              </a:fillRef>
              <a:effectRef idx="1">
                <a:schemeClr val="accent5"/>
              </a:effectRef>
              <a:fontRef idx="minor">
                <a:schemeClr val="tx1"/>
              </a:fontRef>
            </p:style>
          </p:cxnSp>
          <p:sp>
            <p:nvSpPr>
              <p:cNvPr id="35" name="矩形 34"/>
              <p:cNvSpPr/>
              <p:nvPr/>
            </p:nvSpPr>
            <p:spPr>
              <a:xfrm>
                <a:off x="4845656" y="3331386"/>
                <a:ext cx="556897" cy="309187"/>
              </a:xfrm>
              <a:prstGeom prst="rect">
                <a:avLst/>
              </a:prstGeom>
            </p:spPr>
            <p:txBody>
              <a:bodyPr wrap="square">
                <a:spAutoFit/>
              </a:bodyPr>
              <a:lstStyle/>
              <a:p>
                <a:r>
                  <a:rPr lang="zh-CN" altLang="en-US" sz="1050" dirty="0">
                    <a:solidFill>
                      <a:sysClr val="windowText" lastClr="000000"/>
                    </a:solidFill>
                    <a:latin typeface="Times New Roman" pitchFamily="18" charset="0"/>
                    <a:cs typeface="Times New Roman" pitchFamily="18" charset="0"/>
                  </a:rPr>
                  <a:t>损失</a:t>
                </a:r>
              </a:p>
            </p:txBody>
          </p:sp>
          <p:sp>
            <p:nvSpPr>
              <p:cNvPr id="36" name="矩形 35"/>
              <p:cNvSpPr/>
              <p:nvPr/>
            </p:nvSpPr>
            <p:spPr>
              <a:xfrm>
                <a:off x="1685185" y="3247928"/>
                <a:ext cx="854811" cy="545625"/>
              </a:xfrm>
              <a:prstGeom prst="rect">
                <a:avLst/>
              </a:prstGeom>
            </p:spPr>
            <p:txBody>
              <a:bodyPr wrap="none">
                <a:spAutoFit/>
              </a:bodyPr>
              <a:lstStyle/>
              <a:p>
                <a:pPr algn="ctr"/>
                <a:r>
                  <a:rPr lang="en-US" altLang="zh-CN" sz="1200" dirty="0">
                    <a:solidFill>
                      <a:sysClr val="windowText" lastClr="000000"/>
                    </a:solidFill>
                    <a:latin typeface="Times New Roman" pitchFamily="18" charset="0"/>
                    <a:cs typeface="Times New Roman" pitchFamily="18" charset="0"/>
                  </a:rPr>
                  <a:t>Teacher</a:t>
                </a:r>
              </a:p>
              <a:p>
                <a:pPr algn="ctr"/>
                <a:r>
                  <a:rPr lang="en-US" altLang="zh-CN" sz="1200" dirty="0">
                    <a:solidFill>
                      <a:sysClr val="windowText" lastClr="000000"/>
                    </a:solidFill>
                    <a:latin typeface="Times New Roman" pitchFamily="18" charset="0"/>
                    <a:cs typeface="Times New Roman" pitchFamily="18" charset="0"/>
                  </a:rPr>
                  <a:t>Network</a:t>
                </a:r>
                <a:endParaRPr lang="zh-CN" altLang="en-US" sz="1200" dirty="0">
                  <a:solidFill>
                    <a:sysClr val="windowText" lastClr="000000"/>
                  </a:solidFill>
                  <a:latin typeface="Times New Roman" pitchFamily="18" charset="0"/>
                  <a:cs typeface="Times New Roman" pitchFamily="18" charset="0"/>
                </a:endParaRPr>
              </a:p>
            </p:txBody>
          </p:sp>
        </p:grpSp>
        <p:sp>
          <p:nvSpPr>
            <p:cNvPr id="8" name="矩形 7"/>
            <p:cNvSpPr/>
            <p:nvPr/>
          </p:nvSpPr>
          <p:spPr>
            <a:xfrm>
              <a:off x="6659035" y="3239053"/>
              <a:ext cx="854812" cy="545625"/>
            </a:xfrm>
            <a:prstGeom prst="rect">
              <a:avLst/>
            </a:prstGeom>
          </p:spPr>
          <p:txBody>
            <a:bodyPr wrap="none">
              <a:spAutoFit/>
            </a:bodyPr>
            <a:lstStyle/>
            <a:p>
              <a:pPr algn="ctr"/>
              <a:r>
                <a:rPr lang="en-US" altLang="zh-CN" sz="1200" dirty="0">
                  <a:solidFill>
                    <a:sysClr val="windowText" lastClr="000000"/>
                  </a:solidFill>
                  <a:latin typeface="Times New Roman" pitchFamily="18" charset="0"/>
                  <a:cs typeface="Times New Roman" pitchFamily="18" charset="0"/>
                </a:rPr>
                <a:t>Teacher</a:t>
              </a:r>
            </a:p>
            <a:p>
              <a:pPr algn="ctr"/>
              <a:r>
                <a:rPr lang="en-US" altLang="zh-CN" sz="1200" dirty="0">
                  <a:solidFill>
                    <a:sysClr val="windowText" lastClr="000000"/>
                  </a:solidFill>
                  <a:latin typeface="Times New Roman" pitchFamily="18" charset="0"/>
                  <a:cs typeface="Times New Roman" pitchFamily="18" charset="0"/>
                </a:rPr>
                <a:t>Network</a:t>
              </a:r>
              <a:endParaRPr lang="zh-CN" altLang="en-US" sz="1200" dirty="0">
                <a:solidFill>
                  <a:sysClr val="windowText" lastClr="000000"/>
                </a:solidFill>
                <a:latin typeface="Times New Roman" pitchFamily="18" charset="0"/>
                <a:cs typeface="Times New Roman" pitchFamily="18" charset="0"/>
              </a:endParaRP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94" y="2829198"/>
              <a:ext cx="2369566" cy="492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5756" y="2796062"/>
              <a:ext cx="2170080" cy="49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7" name="矩形 36"/>
          <p:cNvSpPr/>
          <p:nvPr/>
        </p:nvSpPr>
        <p:spPr>
          <a:xfrm>
            <a:off x="6660772" y="4486864"/>
            <a:ext cx="2088232"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buFont typeface="Arial" charset="0"/>
              <a:buNone/>
            </a:pP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在未增加任何新标注数据的情况下，</a:t>
            </a:r>
            <a:r>
              <a:rPr lang="en-US" altLang="zh-CN"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ENCORE </a:t>
            </a:r>
            <a:r>
              <a:rPr lang="zh-CN" altLang="en-US"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cs typeface="Times New Roman" panose="02020603050405020304" pitchFamily="18" charset="0"/>
              </a:rPr>
              <a:t>约束后的神经网络，性能提升了</a:t>
            </a:r>
            <a:r>
              <a:rPr lang="en-US" altLang="zh-CN" b="1" dirty="0">
                <a:solidFill>
                  <a:srgbClr val="FF0000"/>
                </a:solidFill>
                <a:latin typeface="Times New Roman" panose="02020603050405020304" pitchFamily="18" charset="0"/>
                <a:cs typeface="Times New Roman" panose="02020603050405020304" pitchFamily="18" charset="0"/>
              </a:rPr>
              <a:t>12%</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881973"/>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特定领域关系抽取</a:t>
            </a:r>
            <a:r>
              <a:rPr lang="en-US" altLang="zh-CN" sz="3200" dirty="0"/>
              <a:t>——</a:t>
            </a:r>
            <a:r>
              <a:rPr lang="zh-CN" altLang="en-US" sz="3200" dirty="0"/>
              <a:t>药物作用关系抽取</a:t>
            </a:r>
            <a:endParaRPr lang="zh-CN" altLang="en-US" dirty="0"/>
          </a:p>
        </p:txBody>
      </p:sp>
      <p:sp>
        <p:nvSpPr>
          <p:cNvPr id="5" name="内容占位符 4"/>
          <p:cNvSpPr>
            <a:spLocks noGrp="1"/>
          </p:cNvSpPr>
          <p:nvPr>
            <p:ph idx="1"/>
          </p:nvPr>
        </p:nvSpPr>
        <p:spPr>
          <a:xfrm>
            <a:off x="566738" y="931026"/>
            <a:ext cx="8037512" cy="5522310"/>
          </a:xfrm>
        </p:spPr>
        <p:txBody>
          <a:bodyPr/>
          <a:lstStyle/>
          <a:p>
            <a:r>
              <a:rPr lang="en-US" altLang="zh-CN" sz="1800" dirty="0"/>
              <a:t>TAC 2018 </a:t>
            </a:r>
            <a:r>
              <a:rPr lang="zh-CN" altLang="en-US" sz="1800" dirty="0"/>
              <a:t>（第十届）由美国国家标准技术研究所（</a:t>
            </a:r>
            <a:r>
              <a:rPr lang="en-US" altLang="zh-CN" sz="1800" dirty="0" err="1"/>
              <a:t>NIST</a:t>
            </a:r>
            <a:r>
              <a:rPr lang="zh-CN" altLang="en-US" sz="1800" dirty="0"/>
              <a:t>）举办，美国国防部</a:t>
            </a:r>
            <a:r>
              <a:rPr lang="en-US" altLang="zh-CN" sz="1800" dirty="0"/>
              <a:t> </a:t>
            </a:r>
            <a:r>
              <a:rPr lang="zh-CN" altLang="en-US" sz="1800" dirty="0"/>
              <a:t>（</a:t>
            </a:r>
            <a:r>
              <a:rPr lang="en-US" altLang="zh-CN" sz="1800" dirty="0"/>
              <a:t>DOD</a:t>
            </a:r>
            <a:r>
              <a:rPr lang="zh-CN" altLang="en-US" sz="1800" dirty="0"/>
              <a:t>）与美国国家卫生研究所（</a:t>
            </a:r>
            <a:r>
              <a:rPr lang="en-US" altLang="zh-CN" sz="1800" dirty="0"/>
              <a:t>NIH</a:t>
            </a:r>
            <a:r>
              <a:rPr lang="zh-CN" altLang="en-US" sz="1800" dirty="0"/>
              <a:t>）共同出资。</a:t>
            </a: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zh-CN" altLang="zh-CN" sz="1800" dirty="0"/>
              <a:t>药物作用关系抽取</a:t>
            </a:r>
            <a:r>
              <a:rPr lang="zh-CN" altLang="en-US" sz="1800" dirty="0"/>
              <a:t>竞赛（ </a:t>
            </a:r>
            <a:r>
              <a:rPr lang="en-US" altLang="zh-CN" sz="1800" dirty="0" err="1"/>
              <a:t>DDI</a:t>
            </a:r>
            <a:r>
              <a:rPr lang="zh-CN" altLang="en-US" sz="1800" dirty="0"/>
              <a:t>）是</a:t>
            </a:r>
            <a:r>
              <a:rPr lang="en-US" altLang="zh-CN" sz="1800" dirty="0"/>
              <a:t>TAC 2018</a:t>
            </a:r>
            <a:r>
              <a:rPr lang="zh-CN" altLang="en-US" sz="1800" dirty="0"/>
              <a:t>的四个</a:t>
            </a:r>
            <a:r>
              <a:rPr lang="en-US" altLang="zh-CN" sz="1800" dirty="0"/>
              <a:t>Track</a:t>
            </a:r>
            <a:r>
              <a:rPr lang="zh-CN" altLang="en-US" sz="1800" dirty="0"/>
              <a:t>之一，其主要任务将</a:t>
            </a:r>
            <a:r>
              <a:rPr lang="en-US" altLang="zh-CN" sz="1800" dirty="0"/>
              <a:t>FDA</a:t>
            </a:r>
            <a:r>
              <a:rPr lang="zh-CN" altLang="en-US" sz="1800" dirty="0"/>
              <a:t>（食品及药物管理局）与</a:t>
            </a:r>
            <a:r>
              <a:rPr lang="en-US" altLang="zh-CN" sz="1800" dirty="0" err="1"/>
              <a:t>NLM</a:t>
            </a:r>
            <a:r>
              <a:rPr lang="zh-CN" altLang="en-US" sz="1800" dirty="0"/>
              <a:t>（美国国家医学图书馆）定义的非结构化药物标签文档（</a:t>
            </a:r>
            <a:r>
              <a:rPr lang="en-US" altLang="zh-CN" sz="1800" dirty="0"/>
              <a:t>SPL</a:t>
            </a:r>
            <a:r>
              <a:rPr lang="zh-CN" altLang="en-US" sz="1800" dirty="0"/>
              <a:t>）转换为计算机可读的结构化数据，揭示其中药物与药物之间的相互影响关系（药物代谢动力学，药效动力学等关系）。</a:t>
            </a:r>
          </a:p>
        </p:txBody>
      </p:sp>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4164"/>
          <a:stretch/>
        </p:blipFill>
        <p:spPr bwMode="auto">
          <a:xfrm>
            <a:off x="1352803" y="1556792"/>
            <a:ext cx="6315541" cy="226273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5157191"/>
            <a:ext cx="6746203" cy="1238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4401057"/>
      </p:ext>
    </p:extLst>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药物作用关系抽取系统（</a:t>
            </a:r>
            <a:r>
              <a:rPr lang="en-US" altLang="zh-CN" dirty="0"/>
              <a:t>2</a:t>
            </a:r>
            <a:r>
              <a:rPr lang="zh-CN" altLang="en-US" dirty="0"/>
              <a:t>）</a:t>
            </a:r>
          </a:p>
        </p:txBody>
      </p:sp>
      <p:sp>
        <p:nvSpPr>
          <p:cNvPr id="3" name="内容占位符 2"/>
          <p:cNvSpPr>
            <a:spLocks noGrp="1"/>
          </p:cNvSpPr>
          <p:nvPr>
            <p:ph idx="1"/>
          </p:nvPr>
        </p:nvSpPr>
        <p:spPr/>
        <p:txBody>
          <a:bodyPr/>
          <a:lstStyle/>
          <a:p>
            <a:r>
              <a:rPr lang="zh-CN" altLang="en-US" dirty="0"/>
              <a:t>任务</a:t>
            </a:r>
            <a:r>
              <a:rPr lang="en-US" altLang="zh-CN" dirty="0"/>
              <a:t>1</a:t>
            </a:r>
            <a:r>
              <a:rPr lang="zh-CN" altLang="en-US" dirty="0"/>
              <a:t>：给定标签药物，抽取药物</a:t>
            </a:r>
            <a:r>
              <a:rPr lang="en-US" altLang="zh-CN" dirty="0"/>
              <a:t>/</a:t>
            </a:r>
            <a:r>
              <a:rPr lang="zh-CN" altLang="en-US" dirty="0"/>
              <a:t>成分，药物交互关系触发词，以及描述特定交互区域。</a:t>
            </a:r>
            <a:endParaRPr lang="en-US" altLang="zh-CN" dirty="0"/>
          </a:p>
          <a:p>
            <a:endParaRPr kumimoji="1" lang="en-US" altLang="zh-CN" sz="1800" b="1" kern="1200" dirty="0">
              <a:solidFill>
                <a:schemeClr val="accent6"/>
              </a:solidFill>
              <a:latin typeface="+mn-lt"/>
              <a:cs typeface="+mn-cs"/>
            </a:endParaRPr>
          </a:p>
          <a:p>
            <a:endParaRPr kumimoji="1" lang="en-US" altLang="zh-CN" sz="1800" b="1" kern="1200" dirty="0">
              <a:solidFill>
                <a:schemeClr val="accent6"/>
              </a:solidFill>
              <a:latin typeface="+mn-lt"/>
              <a:cs typeface="+mn-cs"/>
            </a:endParaRPr>
          </a:p>
          <a:p>
            <a:endParaRPr kumimoji="1" lang="en-US" altLang="zh-CN" sz="1800" b="1" kern="1200" dirty="0">
              <a:solidFill>
                <a:schemeClr val="accent6"/>
              </a:solidFill>
              <a:latin typeface="+mn-lt"/>
              <a:cs typeface="+mn-cs"/>
            </a:endParaRPr>
          </a:p>
          <a:p>
            <a:endParaRPr kumimoji="1" lang="en-US" altLang="zh-CN" sz="1800" b="1" kern="1200" dirty="0">
              <a:solidFill>
                <a:schemeClr val="accent6"/>
              </a:solidFill>
              <a:latin typeface="+mn-lt"/>
              <a:cs typeface="+mn-cs"/>
            </a:endParaRPr>
          </a:p>
          <a:p>
            <a:endParaRPr kumimoji="1" lang="en-US" altLang="zh-CN" sz="1800" b="1" kern="1200" dirty="0">
              <a:solidFill>
                <a:schemeClr val="accent6"/>
              </a:solidFill>
              <a:latin typeface="+mn-lt"/>
              <a:cs typeface="+mn-cs"/>
            </a:endParaRPr>
          </a:p>
          <a:p>
            <a:endParaRPr kumimoji="1" lang="en-US" altLang="zh-CN" sz="1800" b="1" kern="1200" dirty="0">
              <a:solidFill>
                <a:schemeClr val="accent6"/>
              </a:solidFill>
              <a:latin typeface="+mn-lt"/>
              <a:cs typeface="+mn-cs"/>
            </a:endParaRPr>
          </a:p>
          <a:p>
            <a:r>
              <a:rPr lang="zh-CN" altLang="en-US" dirty="0"/>
              <a:t>任务</a:t>
            </a:r>
            <a:r>
              <a:rPr lang="en-US" altLang="zh-CN" dirty="0"/>
              <a:t>2</a:t>
            </a:r>
            <a:r>
              <a:rPr lang="zh-CN" altLang="en-US" dirty="0"/>
              <a:t>：给出交互的药物类型，与特定交互类型（</a:t>
            </a:r>
            <a:r>
              <a:rPr lang="en-US" altLang="zh-CN" dirty="0"/>
              <a:t>3</a:t>
            </a:r>
            <a:r>
              <a:rPr lang="zh-CN" altLang="en-US" dirty="0"/>
              <a:t>类），并给出其对应的交互</a:t>
            </a:r>
            <a:r>
              <a:rPr lang="en-US" altLang="zh-CN" dirty="0"/>
              <a:t>FDA</a:t>
            </a:r>
            <a:r>
              <a:rPr lang="zh-CN" altLang="en-US" dirty="0"/>
              <a:t>编码（</a:t>
            </a:r>
            <a:r>
              <a:rPr lang="en-US" altLang="zh-CN" dirty="0"/>
              <a:t> 20</a:t>
            </a:r>
            <a:r>
              <a:rPr lang="zh-CN" altLang="en-US" dirty="0"/>
              <a:t>类）</a:t>
            </a:r>
            <a:endParaRPr lang="en-US" altLang="zh-CN" sz="1800"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84</a:t>
            </a:fld>
            <a:endParaRPr lang="en-US" altLang="zh-CN">
              <a:solidFill>
                <a:srgbClr val="000000"/>
              </a:solidFill>
            </a:endParaRPr>
          </a:p>
        </p:txBody>
      </p:sp>
      <p:grpSp>
        <p:nvGrpSpPr>
          <p:cNvPr id="15" name="组合 14"/>
          <p:cNvGrpSpPr/>
          <p:nvPr/>
        </p:nvGrpSpPr>
        <p:grpSpPr>
          <a:xfrm>
            <a:off x="899592" y="1700808"/>
            <a:ext cx="7632848" cy="1384995"/>
            <a:chOff x="899592" y="1619508"/>
            <a:chExt cx="7632848" cy="1384995"/>
          </a:xfrm>
        </p:grpSpPr>
        <p:sp>
          <p:nvSpPr>
            <p:cNvPr id="6" name="矩形 5"/>
            <p:cNvSpPr/>
            <p:nvPr/>
          </p:nvSpPr>
          <p:spPr>
            <a:xfrm>
              <a:off x="1043608" y="1988840"/>
              <a:ext cx="7488832" cy="646331"/>
            </a:xfrm>
            <a:prstGeom prst="rect">
              <a:avLst/>
            </a:prstGeom>
          </p:spPr>
          <p:txBody>
            <a:bodyPr wrap="square">
              <a:spAutoFit/>
            </a:bodyPr>
            <a:lstStyle/>
            <a:p>
              <a:r>
                <a:rPr kumimoji="1" lang="en-US" altLang="zh-CN" dirty="0" err="1"/>
                <a:t>Coadministration</a:t>
              </a:r>
              <a:r>
                <a:rPr kumimoji="1" lang="en-US" altLang="zh-CN" dirty="0"/>
                <a:t> of </a:t>
              </a:r>
              <a:r>
                <a:rPr kumimoji="1" lang="en-US" altLang="zh-CN" b="1" u="sng" dirty="0">
                  <a:solidFill>
                    <a:srgbClr val="FF0000"/>
                  </a:solidFill>
                </a:rPr>
                <a:t>aspirin</a:t>
              </a:r>
              <a:r>
                <a:rPr kumimoji="1" lang="en-US" altLang="zh-CN" dirty="0"/>
                <a:t> , </a:t>
              </a:r>
              <a:r>
                <a:rPr kumimoji="1" lang="en-US" altLang="zh-CN" b="1" dirty="0">
                  <a:solidFill>
                    <a:schemeClr val="accent6"/>
                  </a:solidFill>
                </a:rPr>
                <a:t>heparin</a:t>
              </a:r>
              <a:r>
                <a:rPr kumimoji="1" lang="en-US" altLang="zh-CN" dirty="0">
                  <a:solidFill>
                    <a:schemeClr val="accent6"/>
                  </a:solidFill>
                </a:rPr>
                <a:t> </a:t>
              </a:r>
              <a:r>
                <a:rPr kumimoji="1" lang="en-US" altLang="zh-CN" dirty="0"/>
                <a:t>and </a:t>
              </a:r>
              <a:r>
                <a:rPr kumimoji="1" lang="en-US" altLang="zh-CN" b="1" dirty="0">
                  <a:solidFill>
                    <a:schemeClr val="accent6"/>
                  </a:solidFill>
                </a:rPr>
                <a:t>nitroglycerin</a:t>
              </a:r>
              <a:r>
                <a:rPr kumimoji="1" lang="en-US" altLang="zh-CN" dirty="0"/>
                <a:t> will </a:t>
              </a:r>
              <a:r>
                <a:rPr kumimoji="1" lang="en-US" altLang="zh-CN" b="1" dirty="0"/>
                <a:t>increase</a:t>
              </a:r>
              <a:r>
                <a:rPr kumimoji="1" lang="en-US" altLang="zh-CN" dirty="0"/>
                <a:t> </a:t>
              </a:r>
              <a:r>
                <a:rPr kumimoji="1" lang="en-US" altLang="zh-CN" dirty="0">
                  <a:solidFill>
                    <a:schemeClr val="accent1"/>
                  </a:solidFill>
                </a:rPr>
                <a:t>the blood pressure and heart rate </a:t>
              </a:r>
              <a:endParaRPr kumimoji="1" lang="zh-CN" altLang="en-US" dirty="0">
                <a:solidFill>
                  <a:schemeClr val="accent1"/>
                </a:solidFill>
              </a:endParaRPr>
            </a:p>
          </p:txBody>
        </p:sp>
        <p:sp>
          <p:nvSpPr>
            <p:cNvPr id="9" name="矩形 8"/>
            <p:cNvSpPr/>
            <p:nvPr/>
          </p:nvSpPr>
          <p:spPr>
            <a:xfrm>
              <a:off x="3347864" y="1619766"/>
              <a:ext cx="1107996"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kumimoji="1" lang="zh-CN" altLang="en-US" b="1" dirty="0">
                  <a:solidFill>
                    <a:srgbClr val="FF0000"/>
                  </a:solidFill>
                </a:rPr>
                <a:t>标签药物</a:t>
              </a:r>
            </a:p>
          </p:txBody>
        </p:sp>
        <p:sp>
          <p:nvSpPr>
            <p:cNvPr id="10" name="矩形 9"/>
            <p:cNvSpPr/>
            <p:nvPr/>
          </p:nvSpPr>
          <p:spPr>
            <a:xfrm>
              <a:off x="4860032" y="1619508"/>
              <a:ext cx="3132589"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kumimoji="1" lang="zh-CN" altLang="en-US" b="1" dirty="0">
                  <a:solidFill>
                    <a:schemeClr val="accent6"/>
                  </a:solidFill>
                </a:rPr>
                <a:t>与标签药物交互的药物</a:t>
              </a:r>
              <a:r>
                <a:rPr kumimoji="1" lang="en-US" altLang="zh-CN" b="1" dirty="0">
                  <a:solidFill>
                    <a:schemeClr val="accent6"/>
                  </a:solidFill>
                </a:rPr>
                <a:t>/</a:t>
              </a:r>
              <a:r>
                <a:rPr kumimoji="1" lang="zh-CN" altLang="en-US" b="1" dirty="0">
                  <a:solidFill>
                    <a:schemeClr val="accent6"/>
                  </a:solidFill>
                </a:rPr>
                <a:t>成分</a:t>
              </a:r>
            </a:p>
          </p:txBody>
        </p:sp>
        <p:sp>
          <p:nvSpPr>
            <p:cNvPr id="11" name="矩形 10"/>
            <p:cNvSpPr/>
            <p:nvPr/>
          </p:nvSpPr>
          <p:spPr>
            <a:xfrm>
              <a:off x="899592" y="2635171"/>
              <a:ext cx="1338828"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zh-CN" altLang="en-US" dirty="0"/>
                <a:t>关系触发词</a:t>
              </a:r>
            </a:p>
          </p:txBody>
        </p:sp>
        <p:sp>
          <p:nvSpPr>
            <p:cNvPr id="12" name="矩形 11"/>
            <p:cNvSpPr/>
            <p:nvPr/>
          </p:nvSpPr>
          <p:spPr>
            <a:xfrm>
              <a:off x="3440197" y="2635171"/>
              <a:ext cx="203132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kumimoji="1" lang="zh-CN" altLang="en-US" dirty="0">
                  <a:solidFill>
                    <a:schemeClr val="accent1"/>
                  </a:solidFill>
                </a:rPr>
                <a:t>描述特定交互区域</a:t>
              </a:r>
            </a:p>
          </p:txBody>
        </p:sp>
      </p:grpSp>
      <p:sp>
        <p:nvSpPr>
          <p:cNvPr id="16" name="矩形 15"/>
          <p:cNvSpPr/>
          <p:nvPr/>
        </p:nvSpPr>
        <p:spPr>
          <a:xfrm>
            <a:off x="2339752" y="4517309"/>
            <a:ext cx="4931158" cy="369332"/>
          </a:xfrm>
          <a:prstGeom prst="rect">
            <a:avLst/>
          </a:prstGeom>
        </p:spPr>
        <p:txBody>
          <a:bodyPr wrap="none">
            <a:spAutoFit/>
          </a:bodyPr>
          <a:lstStyle/>
          <a:p>
            <a:r>
              <a:rPr kumimoji="1" lang="zh-CN" altLang="en-US" dirty="0">
                <a:sym typeface="Helvetica Neue Light"/>
              </a:rPr>
              <a:t>输入：</a:t>
            </a:r>
            <a:r>
              <a:rPr kumimoji="1" lang="en-US" altLang="zh-CN" b="1" u="sng" dirty="0">
                <a:solidFill>
                  <a:srgbClr val="FF0000"/>
                </a:solidFill>
                <a:sym typeface="Helvetica Neue Light"/>
              </a:rPr>
              <a:t>aspirin</a:t>
            </a:r>
            <a:r>
              <a:rPr kumimoji="1" lang="en-US" altLang="zh-CN" i="1" dirty="0">
                <a:sym typeface="Helvetica Neue Light"/>
              </a:rPr>
              <a:t> </a:t>
            </a:r>
            <a:r>
              <a:rPr kumimoji="1" lang="en-US" altLang="zh-CN" b="1" dirty="0">
                <a:sym typeface="Helvetica Neue Light"/>
              </a:rPr>
              <a:t>increased</a:t>
            </a:r>
            <a:r>
              <a:rPr kumimoji="1" lang="en-US" altLang="zh-CN" i="1" dirty="0">
                <a:sym typeface="Helvetica Neue Light"/>
              </a:rPr>
              <a:t> </a:t>
            </a:r>
            <a:r>
              <a:rPr kumimoji="1" lang="en-US" altLang="zh-CN" b="1" dirty="0">
                <a:solidFill>
                  <a:schemeClr val="accent6"/>
                </a:solidFill>
                <a:sym typeface="Helvetica Neue Light"/>
              </a:rPr>
              <a:t>nitroglycerin</a:t>
            </a:r>
            <a:r>
              <a:rPr kumimoji="1" lang="en-US" altLang="zh-CN" i="1" dirty="0">
                <a:sym typeface="Helvetica Neue Light"/>
              </a:rPr>
              <a:t> </a:t>
            </a:r>
            <a:endParaRPr kumimoji="1" lang="zh-CN" altLang="en-US" i="1" dirty="0"/>
          </a:p>
        </p:txBody>
      </p:sp>
      <p:sp>
        <p:nvSpPr>
          <p:cNvPr id="19" name="下箭头 18"/>
          <p:cNvSpPr/>
          <p:nvPr/>
        </p:nvSpPr>
        <p:spPr bwMode="auto">
          <a:xfrm>
            <a:off x="4011685" y="4956723"/>
            <a:ext cx="553997" cy="360040"/>
          </a:xfrm>
          <a:prstGeom prst="down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none" lIns="91440" tIns="45720" rIns="91440" bIns="45720" numCol="1" rtlCol="0" anchor="ctr" anchorCtr="0" compatLnSpc="1">
            <a:prstTxWarp prst="textNoShape">
              <a:avLst/>
            </a:prstTxWarp>
            <a:spAutoFit/>
          </a:bodyPr>
          <a:lstStyle/>
          <a:p>
            <a: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pPr>
            <a:endParaRPr kumimoji="0" lang="zh-CN" altLang="en-US" sz="2000" b="0" i="0" u="none" strike="noStrike" cap="none" normalizeH="0" baseline="0">
              <a:ln>
                <a:noFill/>
              </a:ln>
              <a:solidFill>
                <a:schemeClr val="tx1"/>
              </a:solidFill>
              <a:effectLst/>
              <a:latin typeface="黑体" pitchFamily="49" charset="-122"/>
              <a:ea typeface="黑体" pitchFamily="49" charset="-122"/>
            </a:endParaRPr>
          </a:p>
        </p:txBody>
      </p:sp>
      <p:grpSp>
        <p:nvGrpSpPr>
          <p:cNvPr id="21" name="组合 20"/>
          <p:cNvGrpSpPr/>
          <p:nvPr/>
        </p:nvGrpSpPr>
        <p:grpSpPr>
          <a:xfrm>
            <a:off x="1735349" y="5457286"/>
            <a:ext cx="5701430" cy="714539"/>
            <a:chOff x="1166784" y="5306516"/>
            <a:chExt cx="5701430" cy="714539"/>
          </a:xfrm>
        </p:grpSpPr>
        <p:sp>
          <p:nvSpPr>
            <p:cNvPr id="18" name="矩形 17"/>
            <p:cNvSpPr/>
            <p:nvPr/>
          </p:nvSpPr>
          <p:spPr>
            <a:xfrm>
              <a:off x="2238420" y="5651723"/>
              <a:ext cx="4629794" cy="369332"/>
            </a:xfrm>
            <a:prstGeom prst="rect">
              <a:avLst/>
            </a:prstGeom>
          </p:spPr>
          <p:txBody>
            <a:bodyPr wrap="none">
              <a:spAutoFit/>
            </a:bodyPr>
            <a:lstStyle/>
            <a:p>
              <a:r>
                <a:rPr lang="en-US" altLang="zh-CN" b="1" dirty="0"/>
                <a:t>subtype: INCREASED DRUG LEVEL</a:t>
              </a:r>
            </a:p>
          </p:txBody>
        </p:sp>
        <p:sp>
          <p:nvSpPr>
            <p:cNvPr id="20" name="矩形 19"/>
            <p:cNvSpPr/>
            <p:nvPr/>
          </p:nvSpPr>
          <p:spPr>
            <a:xfrm>
              <a:off x="1166784" y="5306516"/>
              <a:ext cx="4724370" cy="369332"/>
            </a:xfrm>
            <a:prstGeom prst="rect">
              <a:avLst/>
            </a:prstGeom>
          </p:spPr>
          <p:txBody>
            <a:bodyPr wrap="none">
              <a:spAutoFit/>
            </a:bodyPr>
            <a:lstStyle/>
            <a:p>
              <a:r>
                <a:rPr lang="en-US" altLang="zh-CN" b="1" dirty="0"/>
                <a:t>Interaction type: </a:t>
              </a:r>
              <a:r>
                <a:rPr lang="en-US" altLang="zh-CN" b="1" i="1" dirty="0"/>
                <a:t>Pharmacokinetic</a:t>
              </a:r>
              <a:r>
                <a:rPr lang="en-US" altLang="zh-CN" dirty="0"/>
                <a:t> </a:t>
              </a:r>
              <a:endParaRPr lang="zh-CN" altLang="en-US" dirty="0"/>
            </a:p>
          </p:txBody>
        </p:sp>
      </p:grpSp>
      <p:sp>
        <p:nvSpPr>
          <p:cNvPr id="22" name="矩形 21"/>
          <p:cNvSpPr/>
          <p:nvPr/>
        </p:nvSpPr>
        <p:spPr>
          <a:xfrm>
            <a:off x="4676086" y="4941168"/>
            <a:ext cx="646331" cy="369332"/>
          </a:xfrm>
          <a:prstGeom prst="rect">
            <a:avLst/>
          </a:prstGeom>
        </p:spPr>
        <p:txBody>
          <a:bodyPr wrap="none">
            <a:spAutoFit/>
          </a:bodyPr>
          <a:lstStyle/>
          <a:p>
            <a:r>
              <a:rPr lang="zh-CN" altLang="en-US" dirty="0"/>
              <a:t>输出</a:t>
            </a:r>
          </a:p>
        </p:txBody>
      </p:sp>
    </p:spTree>
    <p:extLst>
      <p:ext uri="{BB962C8B-B14F-4D97-AF65-F5344CB8AC3E}">
        <p14:creationId xmlns:p14="http://schemas.microsoft.com/office/powerpoint/2010/main" val="164888204"/>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药物作用关系抽取系统（</a:t>
            </a:r>
            <a:r>
              <a:rPr lang="en-US" altLang="zh-CN" dirty="0"/>
              <a:t>3</a:t>
            </a:r>
            <a:r>
              <a:rPr lang="zh-CN" altLang="en-US" dirty="0"/>
              <a:t>）</a:t>
            </a:r>
          </a:p>
        </p:txBody>
      </p:sp>
      <p:sp>
        <p:nvSpPr>
          <p:cNvPr id="3" name="内容占位符 2"/>
          <p:cNvSpPr>
            <a:spLocks noGrp="1"/>
          </p:cNvSpPr>
          <p:nvPr>
            <p:ph idx="1"/>
          </p:nvPr>
        </p:nvSpPr>
        <p:spPr>
          <a:xfrm>
            <a:off x="566738" y="931026"/>
            <a:ext cx="7821686" cy="5522310"/>
          </a:xfrm>
        </p:spPr>
        <p:txBody>
          <a:bodyPr/>
          <a:lstStyle/>
          <a:p>
            <a:r>
              <a:rPr lang="zh-CN" altLang="en-US" dirty="0"/>
              <a:t>针对任务</a:t>
            </a:r>
            <a:r>
              <a:rPr lang="en-US" altLang="zh-CN" dirty="0"/>
              <a:t>1</a:t>
            </a:r>
            <a:r>
              <a:rPr lang="zh-CN" altLang="en-US" dirty="0"/>
              <a:t>与任务</a:t>
            </a:r>
            <a:r>
              <a:rPr lang="en-US" altLang="zh-CN" dirty="0"/>
              <a:t>2</a:t>
            </a:r>
            <a:r>
              <a:rPr lang="zh-CN" altLang="en-US" dirty="0"/>
              <a:t>的关联性，我们基于扩展的</a:t>
            </a:r>
            <a:r>
              <a:rPr lang="en-US" altLang="zh-CN" dirty="0"/>
              <a:t>BIO-HD</a:t>
            </a:r>
            <a:r>
              <a:rPr lang="zh-CN" altLang="en-US" dirty="0"/>
              <a:t>标注模型（</a:t>
            </a:r>
            <a:r>
              <a:rPr lang="en-US" altLang="zh-CN" dirty="0" err="1"/>
              <a:t>CNN+BiGRU</a:t>
            </a:r>
            <a:r>
              <a:rPr lang="zh-CN" altLang="en-US" dirty="0"/>
              <a:t>）设计了</a:t>
            </a:r>
            <a:r>
              <a:rPr lang="en-US" altLang="zh-CN" dirty="0"/>
              <a:t>Two-Step Joint System</a:t>
            </a:r>
            <a:r>
              <a:rPr lang="zh-CN" altLang="en-US" dirty="0"/>
              <a:t>来联合求解任务</a:t>
            </a:r>
            <a:r>
              <a:rPr lang="en-US" altLang="zh-CN" dirty="0"/>
              <a:t>1</a:t>
            </a:r>
            <a:r>
              <a:rPr lang="zh-CN" altLang="en-US" dirty="0"/>
              <a:t>与任务</a:t>
            </a:r>
            <a:r>
              <a:rPr lang="en-US" altLang="zh-CN" dirty="0"/>
              <a:t>2</a:t>
            </a:r>
            <a:r>
              <a:rPr lang="zh-CN" altLang="en-US" dirty="0"/>
              <a:t>。</a:t>
            </a:r>
            <a:endParaRPr lang="en-US" altLang="zh-CN"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85</a:t>
            </a:fld>
            <a:endParaRPr lang="en-US" altLang="zh-CN">
              <a:solidFill>
                <a:srgbClr val="000000"/>
              </a:solidFill>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484" y="1700808"/>
            <a:ext cx="8471204" cy="4054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矩形 34"/>
          <p:cNvSpPr/>
          <p:nvPr/>
        </p:nvSpPr>
        <p:spPr>
          <a:xfrm>
            <a:off x="2843808" y="5822155"/>
            <a:ext cx="3929281" cy="369332"/>
          </a:xfrm>
          <a:prstGeom prst="rect">
            <a:avLst/>
          </a:prstGeom>
        </p:spPr>
        <p:txBody>
          <a:bodyPr wrap="none">
            <a:spAutoFit/>
          </a:bodyPr>
          <a:lstStyle/>
          <a:p>
            <a:r>
              <a:rPr lang="en-US" altLang="zh-CN" dirty="0" err="1">
                <a:latin typeface="Times New Roman" panose="02020603050405020304" pitchFamily="18" charset="0"/>
                <a:cs typeface="Times New Roman" panose="02020603050405020304" pitchFamily="18" charset="0"/>
              </a:rPr>
              <a:t>HIKE_DCD_ZJU</a:t>
            </a:r>
            <a:r>
              <a:rPr lang="zh-CN" altLang="en-US" dirty="0">
                <a:latin typeface="Times New Roman" panose="02020603050405020304" pitchFamily="18" charset="0"/>
                <a:cs typeface="Times New Roman" panose="02020603050405020304" pitchFamily="18" charset="0"/>
              </a:rPr>
              <a:t>系统处理流程示意图</a:t>
            </a:r>
          </a:p>
        </p:txBody>
      </p:sp>
    </p:spTree>
    <p:extLst>
      <p:ext uri="{BB962C8B-B14F-4D97-AF65-F5344CB8AC3E}">
        <p14:creationId xmlns:p14="http://schemas.microsoft.com/office/powerpoint/2010/main" val="1249763217"/>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955635-4BC8-4656-9A5E-87DFC53A93C4}"/>
              </a:ext>
            </a:extLst>
          </p:cNvPr>
          <p:cNvSpPr>
            <a:spLocks noGrp="1"/>
          </p:cNvSpPr>
          <p:nvPr>
            <p:ph type="title"/>
          </p:nvPr>
        </p:nvSpPr>
        <p:spPr/>
        <p:txBody>
          <a:bodyPr/>
          <a:lstStyle/>
          <a:p>
            <a:r>
              <a:rPr lang="zh-CN" altLang="en-US" dirty="0"/>
              <a:t>药物作用关系抽取系统（</a:t>
            </a:r>
            <a:r>
              <a:rPr lang="en-US" altLang="zh-CN" dirty="0"/>
              <a:t>4</a:t>
            </a:r>
            <a:r>
              <a:rPr lang="zh-CN" altLang="en-US" dirty="0"/>
              <a:t>）</a:t>
            </a:r>
          </a:p>
        </p:txBody>
      </p:sp>
      <p:sp>
        <p:nvSpPr>
          <p:cNvPr id="3" name="内容占位符 2">
            <a:extLst>
              <a:ext uri="{FF2B5EF4-FFF2-40B4-BE49-F238E27FC236}">
                <a16:creationId xmlns:a16="http://schemas.microsoft.com/office/drawing/2014/main" id="{0482898B-D450-49A8-AF2F-A145A8B7770B}"/>
              </a:ext>
            </a:extLst>
          </p:cNvPr>
          <p:cNvSpPr>
            <a:spLocks noGrp="1"/>
          </p:cNvSpPr>
          <p:nvPr>
            <p:ph idx="1"/>
          </p:nvPr>
        </p:nvSpPr>
        <p:spPr/>
        <p:txBody>
          <a:bodyPr/>
          <a:lstStyle/>
          <a:p>
            <a:r>
              <a:rPr lang="en-US" altLang="zh-CN" sz="2400" dirty="0"/>
              <a:t>BIO-HD</a:t>
            </a:r>
            <a:r>
              <a:rPr lang="zh-CN" altLang="en-US" sz="2400" dirty="0"/>
              <a:t>标注模式</a:t>
            </a:r>
          </a:p>
        </p:txBody>
      </p:sp>
      <p:sp>
        <p:nvSpPr>
          <p:cNvPr id="4" name="页脚占位符 3">
            <a:extLst>
              <a:ext uri="{FF2B5EF4-FFF2-40B4-BE49-F238E27FC236}">
                <a16:creationId xmlns:a16="http://schemas.microsoft.com/office/drawing/2014/main" id="{8EF11A17-6DFD-4B53-895C-14FB2FD57730}"/>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0F208C07-5A76-4750-A923-AA0801C41525}"/>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86</a:t>
            </a:fld>
            <a:endParaRPr lang="en-US" altLang="zh-CN">
              <a:solidFill>
                <a:srgbClr val="000000"/>
              </a:solidFill>
            </a:endParaRPr>
          </a:p>
        </p:txBody>
      </p:sp>
      <p:pic>
        <p:nvPicPr>
          <p:cNvPr id="6" name="图片 5">
            <a:extLst>
              <a:ext uri="{FF2B5EF4-FFF2-40B4-BE49-F238E27FC236}">
                <a16:creationId xmlns:a16="http://schemas.microsoft.com/office/drawing/2014/main" id="{A1ED9F9F-8566-40A8-979C-775BC4098408}"/>
              </a:ext>
            </a:extLst>
          </p:cNvPr>
          <p:cNvPicPr>
            <a:picLocks noChangeAspect="1"/>
          </p:cNvPicPr>
          <p:nvPr/>
        </p:nvPicPr>
        <p:blipFill>
          <a:blip r:embed="rId2"/>
          <a:stretch>
            <a:fillRect/>
          </a:stretch>
        </p:blipFill>
        <p:spPr>
          <a:xfrm>
            <a:off x="755576" y="2472457"/>
            <a:ext cx="8001000" cy="3766733"/>
          </a:xfrm>
          <a:prstGeom prst="rect">
            <a:avLst/>
          </a:prstGeom>
        </p:spPr>
      </p:pic>
      <p:sp>
        <p:nvSpPr>
          <p:cNvPr id="8" name="矩形 7">
            <a:extLst>
              <a:ext uri="{FF2B5EF4-FFF2-40B4-BE49-F238E27FC236}">
                <a16:creationId xmlns:a16="http://schemas.microsoft.com/office/drawing/2014/main" id="{5F583DD8-01D9-4653-B865-9EE28D30B759}"/>
              </a:ext>
            </a:extLst>
          </p:cNvPr>
          <p:cNvSpPr/>
          <p:nvPr/>
        </p:nvSpPr>
        <p:spPr>
          <a:xfrm>
            <a:off x="1619672" y="1462185"/>
            <a:ext cx="6624736" cy="861774"/>
          </a:xfrm>
          <a:prstGeom prst="rect">
            <a:avLst/>
          </a:prstGeom>
        </p:spPr>
        <p:txBody>
          <a:bodyPr wrap="square">
            <a:spAutoFit/>
          </a:bodyPr>
          <a:lstStyle/>
          <a:p>
            <a:r>
              <a:rPr lang="en-US" altLang="zh-CN" dirty="0"/>
              <a:t>E.g., increase the blood pressure and heart rate</a:t>
            </a:r>
          </a:p>
          <a:p>
            <a:pPr marL="285750" indent="-285750">
              <a:buFont typeface="Wingdings" panose="05000000000000000000" pitchFamily="2" charset="2"/>
              <a:buChar char="u"/>
            </a:pPr>
            <a:r>
              <a:rPr lang="en-US" altLang="zh-CN" sz="1600" dirty="0"/>
              <a:t>SI1: increase the blood pressure</a:t>
            </a:r>
          </a:p>
          <a:p>
            <a:pPr marL="285750" indent="-285750">
              <a:buFont typeface="Wingdings" panose="05000000000000000000" pitchFamily="2" charset="2"/>
              <a:buChar char="u"/>
            </a:pPr>
            <a:r>
              <a:rPr lang="en-US" altLang="zh-CN" sz="1600" dirty="0"/>
              <a:t>SI2: increase … heart rate</a:t>
            </a:r>
          </a:p>
        </p:txBody>
      </p:sp>
    </p:spTree>
    <p:extLst>
      <p:ext uri="{BB962C8B-B14F-4D97-AF65-F5344CB8AC3E}">
        <p14:creationId xmlns:p14="http://schemas.microsoft.com/office/powerpoint/2010/main" val="4231853551"/>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8E655-1505-4448-B200-8D7B7522BED7}"/>
              </a:ext>
            </a:extLst>
          </p:cNvPr>
          <p:cNvSpPr>
            <a:spLocks noGrp="1"/>
          </p:cNvSpPr>
          <p:nvPr>
            <p:ph type="title"/>
          </p:nvPr>
        </p:nvSpPr>
        <p:spPr/>
        <p:txBody>
          <a:bodyPr/>
          <a:lstStyle/>
          <a:p>
            <a:r>
              <a:rPr lang="zh-CN" altLang="en-US" dirty="0"/>
              <a:t>药物作用关系抽取系统（</a:t>
            </a:r>
            <a:r>
              <a:rPr lang="en-US" altLang="zh-CN" dirty="0"/>
              <a:t>5</a:t>
            </a:r>
            <a:r>
              <a:rPr lang="zh-CN" altLang="en-US" dirty="0"/>
              <a:t>）</a:t>
            </a:r>
          </a:p>
        </p:txBody>
      </p:sp>
      <p:sp>
        <p:nvSpPr>
          <p:cNvPr id="3" name="内容占位符 2">
            <a:extLst>
              <a:ext uri="{FF2B5EF4-FFF2-40B4-BE49-F238E27FC236}">
                <a16:creationId xmlns:a16="http://schemas.microsoft.com/office/drawing/2014/main" id="{880A8C15-4569-433B-87D2-C03C5C01059B}"/>
              </a:ext>
            </a:extLst>
          </p:cNvPr>
          <p:cNvSpPr>
            <a:spLocks noGrp="1"/>
          </p:cNvSpPr>
          <p:nvPr>
            <p:ph idx="1"/>
          </p:nvPr>
        </p:nvSpPr>
        <p:spPr/>
        <p:txBody>
          <a:bodyPr/>
          <a:lstStyle/>
          <a:p>
            <a:r>
              <a:rPr lang="zh-CN" altLang="en-US" dirty="0"/>
              <a:t>序列标注模型</a:t>
            </a:r>
            <a:endParaRPr lang="en-US" altLang="zh-CN" dirty="0"/>
          </a:p>
          <a:p>
            <a:pPr lvl="1"/>
            <a:r>
              <a:rPr lang="en-US" altLang="zh-CN" dirty="0"/>
              <a:t>LSTM</a:t>
            </a:r>
          </a:p>
          <a:p>
            <a:pPr lvl="1"/>
            <a:r>
              <a:rPr lang="en-US" altLang="zh-CN" dirty="0"/>
              <a:t>LSTM + CRF</a:t>
            </a:r>
          </a:p>
          <a:p>
            <a:pPr lvl="1"/>
            <a:r>
              <a:rPr lang="en-US" altLang="zh-CN" dirty="0"/>
              <a:t>  CNN-based encoder [ Conv * 3 ] + RNN-based decoder [ bidirectional GRU ]</a:t>
            </a:r>
          </a:p>
        </p:txBody>
      </p:sp>
      <p:sp>
        <p:nvSpPr>
          <p:cNvPr id="4" name="页脚占位符 3">
            <a:extLst>
              <a:ext uri="{FF2B5EF4-FFF2-40B4-BE49-F238E27FC236}">
                <a16:creationId xmlns:a16="http://schemas.microsoft.com/office/drawing/2014/main" id="{0F542362-D24C-411B-B413-EC3BD9E4261A}"/>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3BC7F514-3DA3-42D8-A744-7512A57A207E}"/>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87</a:t>
            </a:fld>
            <a:endParaRPr lang="en-US" altLang="zh-CN">
              <a:solidFill>
                <a:srgbClr val="000000"/>
              </a:solidFill>
            </a:endParaRPr>
          </a:p>
        </p:txBody>
      </p:sp>
      <p:pic>
        <p:nvPicPr>
          <p:cNvPr id="54" name="图片 53">
            <a:extLst>
              <a:ext uri="{FF2B5EF4-FFF2-40B4-BE49-F238E27FC236}">
                <a16:creationId xmlns:a16="http://schemas.microsoft.com/office/drawing/2014/main" id="{9E1CB5FF-2DDF-4CAD-AA63-3B9AF290E86C}"/>
              </a:ext>
            </a:extLst>
          </p:cNvPr>
          <p:cNvPicPr>
            <a:picLocks noChangeAspect="1"/>
          </p:cNvPicPr>
          <p:nvPr/>
        </p:nvPicPr>
        <p:blipFill>
          <a:blip r:embed="rId2"/>
          <a:stretch>
            <a:fillRect/>
          </a:stretch>
        </p:blipFill>
        <p:spPr>
          <a:xfrm>
            <a:off x="827584" y="2508610"/>
            <a:ext cx="7906450" cy="3927045"/>
          </a:xfrm>
          <a:prstGeom prst="rect">
            <a:avLst/>
          </a:prstGeom>
        </p:spPr>
      </p:pic>
    </p:spTree>
    <p:extLst>
      <p:ext uri="{BB962C8B-B14F-4D97-AF65-F5344CB8AC3E}">
        <p14:creationId xmlns:p14="http://schemas.microsoft.com/office/powerpoint/2010/main" val="1149505661"/>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82FC2A-57C4-4E93-8408-AE368DAC7EDE}"/>
              </a:ext>
            </a:extLst>
          </p:cNvPr>
          <p:cNvSpPr>
            <a:spLocks noGrp="1"/>
          </p:cNvSpPr>
          <p:nvPr>
            <p:ph type="title"/>
          </p:nvPr>
        </p:nvSpPr>
        <p:spPr/>
        <p:txBody>
          <a:bodyPr/>
          <a:lstStyle/>
          <a:p>
            <a:r>
              <a:rPr lang="zh-CN" altLang="en-US" dirty="0"/>
              <a:t>药物作用关系抽取系统（</a:t>
            </a:r>
            <a:r>
              <a:rPr lang="en-US" altLang="zh-CN" dirty="0"/>
              <a:t>6</a:t>
            </a:r>
            <a:r>
              <a:rPr lang="zh-CN" altLang="en-US" dirty="0"/>
              <a:t>）</a:t>
            </a:r>
          </a:p>
        </p:txBody>
      </p:sp>
      <p:sp>
        <p:nvSpPr>
          <p:cNvPr id="3" name="内容占位符 2">
            <a:extLst>
              <a:ext uri="{FF2B5EF4-FFF2-40B4-BE49-F238E27FC236}">
                <a16:creationId xmlns:a16="http://schemas.microsoft.com/office/drawing/2014/main" id="{2BCF4D37-2F35-46D1-8EE2-4D7BFB315372}"/>
              </a:ext>
            </a:extLst>
          </p:cNvPr>
          <p:cNvSpPr>
            <a:spLocks noGrp="1"/>
          </p:cNvSpPr>
          <p:nvPr>
            <p:ph idx="1"/>
          </p:nvPr>
        </p:nvSpPr>
        <p:spPr/>
        <p:txBody>
          <a:bodyPr/>
          <a:lstStyle/>
          <a:p>
            <a:r>
              <a:rPr lang="zh-CN" altLang="en-US" dirty="0"/>
              <a:t>基于规则的子类型检测系统</a:t>
            </a:r>
          </a:p>
        </p:txBody>
      </p:sp>
      <p:sp>
        <p:nvSpPr>
          <p:cNvPr id="4" name="页脚占位符 3">
            <a:extLst>
              <a:ext uri="{FF2B5EF4-FFF2-40B4-BE49-F238E27FC236}">
                <a16:creationId xmlns:a16="http://schemas.microsoft.com/office/drawing/2014/main" id="{D7AE4849-D0FA-4F57-B268-8558AA8BDD4B}"/>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441DD66E-E469-4E0C-8ED4-A19FF4EFD308}"/>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88</a:t>
            </a:fld>
            <a:endParaRPr lang="en-US" altLang="zh-CN">
              <a:solidFill>
                <a:srgbClr val="000000"/>
              </a:solidFill>
            </a:endParaRPr>
          </a:p>
        </p:txBody>
      </p:sp>
      <p:pic>
        <p:nvPicPr>
          <p:cNvPr id="55" name="图片 54">
            <a:extLst>
              <a:ext uri="{FF2B5EF4-FFF2-40B4-BE49-F238E27FC236}">
                <a16:creationId xmlns:a16="http://schemas.microsoft.com/office/drawing/2014/main" id="{36B8B11B-E8EC-4042-86D2-09E3CD24D5E9}"/>
              </a:ext>
            </a:extLst>
          </p:cNvPr>
          <p:cNvPicPr>
            <a:picLocks noChangeAspect="1"/>
          </p:cNvPicPr>
          <p:nvPr/>
        </p:nvPicPr>
        <p:blipFill>
          <a:blip r:embed="rId2"/>
          <a:stretch>
            <a:fillRect/>
          </a:stretch>
        </p:blipFill>
        <p:spPr>
          <a:xfrm>
            <a:off x="489836" y="1484784"/>
            <a:ext cx="8235766" cy="4370395"/>
          </a:xfrm>
          <a:prstGeom prst="rect">
            <a:avLst/>
          </a:prstGeom>
        </p:spPr>
      </p:pic>
    </p:spTree>
    <p:extLst>
      <p:ext uri="{BB962C8B-B14F-4D97-AF65-F5344CB8AC3E}">
        <p14:creationId xmlns:p14="http://schemas.microsoft.com/office/powerpoint/2010/main" val="23640889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2313" y="3789040"/>
            <a:ext cx="7772400" cy="684649"/>
          </a:xfrm>
          <a:prstGeom prst="rect">
            <a:avLst/>
          </a:prstGeom>
        </p:spPr>
        <p:txBody>
          <a:bodyPr vert="horz" wrap="square" lIns="0" tIns="37503" rIns="0" bIns="0" rtlCol="0">
            <a:spAutoFit/>
          </a:bodyPr>
          <a:lstStyle/>
          <a:p>
            <a:pPr marL="473257" marR="3572" indent="-464327">
              <a:lnSpc>
                <a:spcPts val="5625"/>
              </a:lnSpc>
              <a:spcBef>
                <a:spcPts val="295"/>
              </a:spcBef>
            </a:pPr>
            <a:r>
              <a:rPr spc="-25" dirty="0"/>
              <a:t>Schema-F</a:t>
            </a:r>
            <a:r>
              <a:rPr spc="-84" dirty="0"/>
              <a:t>r</a:t>
            </a:r>
            <a:r>
              <a:rPr spc="4" dirty="0"/>
              <a:t>ee</a:t>
            </a:r>
            <a:r>
              <a:rPr lang="en-US" spc="4" dirty="0"/>
              <a:t> </a:t>
            </a:r>
            <a:r>
              <a:rPr spc="4" dirty="0"/>
              <a:t>Extraction</a:t>
            </a:r>
            <a:r>
              <a:rPr lang="en-US" spc="4" dirty="0"/>
              <a:t> (</a:t>
            </a:r>
            <a:r>
              <a:rPr lang="en-US" spc="4" dirty="0" err="1"/>
              <a:t>OpenIE</a:t>
            </a:r>
            <a:r>
              <a:rPr lang="en-US" spc="4" dirty="0"/>
              <a:t>)</a:t>
            </a:r>
            <a:endParaRPr spc="4" dirty="0"/>
          </a:p>
        </p:txBody>
      </p:sp>
      <p:sp>
        <p:nvSpPr>
          <p:cNvPr id="4" name="文本占位符 3"/>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206451286"/>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210706"/>
            <a:ext cx="7993062" cy="553998"/>
          </a:xfrm>
          <a:prstGeom prst="rect">
            <a:avLst/>
          </a:prstGeom>
        </p:spPr>
        <p:txBody>
          <a:bodyPr vert="horz" wrap="square" lIns="0" tIns="0" rIns="0" bIns="0" rtlCol="0">
            <a:spAutoFit/>
          </a:bodyPr>
          <a:lstStyle/>
          <a:p>
            <a:pPr marL="12700"/>
            <a:r>
              <a:rPr lang="en-US" altLang="zh-CN" sz="3600" b="1" spc="-5" dirty="0">
                <a:latin typeface="Times New Roman" charset="0"/>
                <a:ea typeface="Times New Roman" charset="0"/>
                <a:cs typeface="Times New Roman" charset="0"/>
              </a:rPr>
              <a:t>Application: </a:t>
            </a:r>
            <a:r>
              <a:rPr kumimoji="1" lang="en-US" altLang="zh-CN" dirty="0">
                <a:solidFill>
                  <a:sysClr val="windowText" lastClr="000000"/>
                </a:solidFill>
                <a:latin typeface="Times New Roman" charset="0"/>
                <a:ea typeface="Times New Roman" charset="0"/>
                <a:cs typeface="Times New Roman" charset="0"/>
              </a:rPr>
              <a:t>QA</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&amp;</a:t>
            </a:r>
            <a:r>
              <a:rPr kumimoji="1" lang="zh-CN" altLang="en-US" dirty="0">
                <a:solidFill>
                  <a:sysClr val="windowText" lastClr="000000"/>
                </a:solidFill>
                <a:latin typeface="Times New Roman" charset="0"/>
                <a:ea typeface="Times New Roman" charset="0"/>
                <a:cs typeface="Times New Roman" charset="0"/>
              </a:rPr>
              <a:t> </a:t>
            </a:r>
            <a:r>
              <a:rPr kumimoji="1" lang="en-US" altLang="zh-CN" dirty="0">
                <a:solidFill>
                  <a:sysClr val="windowText" lastClr="000000"/>
                </a:solidFill>
                <a:latin typeface="Times New Roman" charset="0"/>
                <a:ea typeface="Times New Roman" charset="0"/>
                <a:cs typeface="Times New Roman" charset="0"/>
              </a:rPr>
              <a:t>Search</a:t>
            </a:r>
            <a:endParaRPr lang="en-US" sz="3600" b="1" spc="-5" dirty="0">
              <a:latin typeface="Times New Roman" charset="0"/>
              <a:ea typeface="Times New Roman" charset="0"/>
              <a:cs typeface="Times New Roman" charset="0"/>
            </a:endParaRPr>
          </a:p>
        </p:txBody>
      </p:sp>
      <p:sp>
        <p:nvSpPr>
          <p:cNvPr id="9" name="文本框 8"/>
          <p:cNvSpPr txBox="1"/>
          <p:nvPr/>
        </p:nvSpPr>
        <p:spPr bwMode="auto">
          <a:xfrm>
            <a:off x="623401" y="1340768"/>
            <a:ext cx="3372535"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342900" indent="-342900">
              <a:spcBef>
                <a:spcPts val="1800"/>
              </a:spcBef>
              <a:buClr>
                <a:srgbClr val="FF0000"/>
              </a:buClr>
              <a:buFont typeface="Wingdings" charset="2"/>
              <a:buChar char="p"/>
            </a:pPr>
            <a:endParaRPr kumimoji="1" lang="en-US" altLang="zh-CN" sz="2000" b="1" dirty="0">
              <a:solidFill>
                <a:sysClr val="windowText" lastClr="000000"/>
              </a:solidFill>
              <a:latin typeface="Times New Roman" charset="0"/>
              <a:ea typeface="Times New Roman" charset="0"/>
              <a:cs typeface="Times New Roman" charset="0"/>
            </a:endParaRPr>
          </a:p>
        </p:txBody>
      </p:sp>
      <p:pic>
        <p:nvPicPr>
          <p:cNvPr id="3" name="图片 2"/>
          <p:cNvPicPr>
            <a:picLocks noChangeAspect="1"/>
          </p:cNvPicPr>
          <p:nvPr/>
        </p:nvPicPr>
        <p:blipFill>
          <a:blip r:embed="rId3"/>
          <a:stretch>
            <a:fillRect/>
          </a:stretch>
        </p:blipFill>
        <p:spPr>
          <a:xfrm>
            <a:off x="827584" y="1364010"/>
            <a:ext cx="7524328" cy="4420121"/>
          </a:xfrm>
          <a:prstGeom prst="rect">
            <a:avLst/>
          </a:prstGeom>
        </p:spPr>
      </p:pic>
    </p:spTree>
    <p:extLst>
      <p:ext uri="{BB962C8B-B14F-4D97-AF65-F5344CB8AC3E}">
        <p14:creationId xmlns:p14="http://schemas.microsoft.com/office/powerpoint/2010/main" val="917197994"/>
      </p:ext>
    </p:extLst>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n-US" dirty="0"/>
              <a:t>Open Information Extraction</a:t>
            </a:r>
          </a:p>
        </p:txBody>
      </p:sp>
      <p:sp>
        <p:nvSpPr>
          <p:cNvPr id="7" name="内容占位符 6"/>
          <p:cNvSpPr>
            <a:spLocks noGrp="1"/>
          </p:cNvSpPr>
          <p:nvPr>
            <p:ph idx="1"/>
          </p:nvPr>
        </p:nvSpPr>
        <p:spPr/>
        <p:txBody>
          <a:bodyPr/>
          <a:lstStyle/>
          <a:p>
            <a:r>
              <a:rPr lang="en-US" altLang="zh-CN" dirty="0"/>
              <a:t>Basic idea: the text is the relation</a:t>
            </a:r>
          </a:p>
          <a:p>
            <a:endParaRPr lang="en-US" altLang="zh-CN" dirty="0"/>
          </a:p>
          <a:p>
            <a:r>
              <a:rPr lang="en-US" altLang="zh-CN" dirty="0"/>
              <a:t>e.g. "United has a hub in Chicago, which is the  headquarters of United Continental Holdings"</a:t>
            </a:r>
          </a:p>
          <a:p>
            <a:pPr lvl="1"/>
            <a:r>
              <a:rPr lang="en-US" altLang="zh-CN" dirty="0"/>
              <a:t>{United; has a hub in; Chicago}</a:t>
            </a:r>
          </a:p>
          <a:p>
            <a:pPr lvl="1"/>
            <a:r>
              <a:rPr lang="en-US" altLang="zh-CN" dirty="0"/>
              <a:t>{Chicago; is the headquarters of; United Continental  Holdings}</a:t>
            </a:r>
          </a:p>
          <a:p>
            <a:endParaRPr lang="en-US" altLang="zh-CN" dirty="0"/>
          </a:p>
          <a:p>
            <a:r>
              <a:rPr lang="en-US" altLang="zh-CN" dirty="0"/>
              <a:t>Can extract any variety of relations, but does not  abstract</a:t>
            </a:r>
          </a:p>
          <a:p>
            <a:endParaRPr lang="zh-CN" altLang="en-US" dirty="0"/>
          </a:p>
        </p:txBody>
      </p:sp>
      <p:sp>
        <p:nvSpPr>
          <p:cNvPr id="9" name="矩形 8"/>
          <p:cNvSpPr/>
          <p:nvPr/>
        </p:nvSpPr>
        <p:spPr>
          <a:xfrm>
            <a:off x="611560" y="6469102"/>
            <a:ext cx="1883721" cy="307777"/>
          </a:xfrm>
          <a:prstGeom prst="rect">
            <a:avLst/>
          </a:prstGeom>
        </p:spPr>
        <p:txBody>
          <a:bodyPr wrap="none">
            <a:spAutoFit/>
          </a:bodyPr>
          <a:lstStyle/>
          <a:p>
            <a:r>
              <a:rPr lang="en-US" altLang="zh-CN" sz="1400" dirty="0"/>
              <a:t>(</a:t>
            </a:r>
            <a:r>
              <a:rPr lang="en-US" altLang="zh-CN" sz="1400" dirty="0" err="1"/>
              <a:t>Banko</a:t>
            </a:r>
            <a:r>
              <a:rPr lang="en-US" altLang="zh-CN" sz="1400" dirty="0"/>
              <a:t> et al 2007)</a:t>
            </a:r>
          </a:p>
        </p:txBody>
      </p:sp>
    </p:spTree>
    <p:extLst>
      <p:ext uri="{BB962C8B-B14F-4D97-AF65-F5344CB8AC3E}">
        <p14:creationId xmlns:p14="http://schemas.microsoft.com/office/powerpoint/2010/main" val="4094780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29" rIns="0" bIns="0" rtlCol="0">
            <a:spAutoFit/>
          </a:bodyPr>
          <a:lstStyle/>
          <a:p>
            <a:pPr marL="8929">
              <a:spcBef>
                <a:spcPts val="70"/>
              </a:spcBef>
            </a:pPr>
            <a:r>
              <a:rPr dirty="0"/>
              <a:t>Rule-based Open IE</a:t>
            </a:r>
          </a:p>
        </p:txBody>
      </p:sp>
      <p:sp>
        <p:nvSpPr>
          <p:cNvPr id="11" name="内容占位符 10"/>
          <p:cNvSpPr>
            <a:spLocks noGrp="1"/>
          </p:cNvSpPr>
          <p:nvPr>
            <p:ph idx="1"/>
          </p:nvPr>
        </p:nvSpPr>
        <p:spPr/>
        <p:txBody>
          <a:bodyPr/>
          <a:lstStyle/>
          <a:p>
            <a:r>
              <a:rPr lang="da-DK" altLang="zh-CN" dirty="0"/>
              <a:t>e.g. TextRunner (Banko et al. 2007), ReVerb (Fader et al.  2011)</a:t>
            </a:r>
          </a:p>
          <a:p>
            <a:endParaRPr lang="en-US" altLang="zh-CN" dirty="0"/>
          </a:p>
          <a:p>
            <a:r>
              <a:rPr lang="en-US" altLang="zh-CN" dirty="0"/>
              <a:t>Use parser to extract according to rules</a:t>
            </a:r>
          </a:p>
          <a:p>
            <a:pPr lvl="1"/>
            <a:r>
              <a:rPr lang="en-US" altLang="zh-CN" dirty="0"/>
              <a:t>e.g. relation must contain a predicate, subject object  must be noun phrases, etc.</a:t>
            </a:r>
          </a:p>
          <a:p>
            <a:endParaRPr lang="en-US" altLang="zh-CN" dirty="0"/>
          </a:p>
          <a:p>
            <a:r>
              <a:rPr lang="en-US" altLang="zh-CN" dirty="0"/>
              <a:t>Train a fast model to extract over large amounts of data</a:t>
            </a:r>
          </a:p>
          <a:p>
            <a:endParaRPr lang="en-US" altLang="zh-CN" dirty="0"/>
          </a:p>
          <a:p>
            <a:r>
              <a:rPr lang="en-US" altLang="zh-CN" dirty="0"/>
              <a:t>Aggregate multiple pieces of evidence (heuristically) to  find common, and therefore potentially reliable, extractions</a:t>
            </a:r>
          </a:p>
          <a:p>
            <a:endParaRPr lang="zh-CN" altLang="en-US" dirty="0"/>
          </a:p>
        </p:txBody>
      </p:sp>
    </p:spTree>
    <p:extLst>
      <p:ext uri="{BB962C8B-B14F-4D97-AF65-F5344CB8AC3E}">
        <p14:creationId xmlns:p14="http://schemas.microsoft.com/office/powerpoint/2010/main" val="683660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608" rIns="0" bIns="0" rtlCol="0">
            <a:spAutoFit/>
          </a:bodyPr>
          <a:lstStyle/>
          <a:p>
            <a:pPr marL="8929">
              <a:spcBef>
                <a:spcPts val="91"/>
              </a:spcBef>
            </a:pPr>
            <a:r>
              <a:rPr dirty="0"/>
              <a:t>Neural Models for Open IE</a:t>
            </a:r>
          </a:p>
        </p:txBody>
      </p:sp>
      <p:sp>
        <p:nvSpPr>
          <p:cNvPr id="7" name="内容占位符 6"/>
          <p:cNvSpPr>
            <a:spLocks noGrp="1"/>
          </p:cNvSpPr>
          <p:nvPr>
            <p:ph idx="1"/>
          </p:nvPr>
        </p:nvSpPr>
        <p:spPr/>
        <p:txBody>
          <a:bodyPr/>
          <a:lstStyle/>
          <a:p>
            <a:r>
              <a:rPr lang="en-US" altLang="zh-CN" dirty="0"/>
              <a:t>Unfortunately, heuristics are still not perfect</a:t>
            </a:r>
          </a:p>
          <a:p>
            <a:endParaRPr lang="en-US" altLang="zh-CN" dirty="0"/>
          </a:p>
          <a:p>
            <a:r>
              <a:rPr lang="en-US" altLang="zh-CN" dirty="0"/>
              <a:t>Possible to create relatively large datasets by asking simple questions  (He et al. 2015):</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Can be converted into </a:t>
            </a:r>
            <a:r>
              <a:rPr lang="en-US" altLang="zh-CN" dirty="0" err="1"/>
              <a:t>OpenIE</a:t>
            </a:r>
            <a:r>
              <a:rPr lang="en-US" altLang="zh-CN" dirty="0"/>
              <a:t> extractions, for use in  supervised neural BIO tagger (</a:t>
            </a:r>
            <a:r>
              <a:rPr lang="en-US" altLang="zh-CN" dirty="0" err="1"/>
              <a:t>Stanovsky</a:t>
            </a:r>
            <a:r>
              <a:rPr lang="en-US" altLang="zh-CN" dirty="0"/>
              <a:t> et al. 2018)</a:t>
            </a:r>
          </a:p>
          <a:p>
            <a:endParaRPr lang="en-US" altLang="zh-CN" dirty="0"/>
          </a:p>
          <a:p>
            <a:endParaRPr lang="zh-CN" altLang="en-US" dirty="0"/>
          </a:p>
        </p:txBody>
      </p:sp>
      <p:sp>
        <p:nvSpPr>
          <p:cNvPr id="4" name="object 4"/>
          <p:cNvSpPr/>
          <p:nvPr/>
        </p:nvSpPr>
        <p:spPr>
          <a:xfrm>
            <a:off x="1850259" y="2636912"/>
            <a:ext cx="4938102" cy="24388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8910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dirty="0"/>
              <a:t>Learning Relations from </a:t>
            </a:r>
            <a:r>
              <a:rPr lang="en-US" altLang="zh-CN" dirty="0" err="1"/>
              <a:t>Embeddings</a:t>
            </a:r>
            <a:endParaRPr lang="zh-CN" altLang="en-US"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93</a:t>
            </a:fld>
            <a:endParaRPr lang="en-US" altLang="zh-CN">
              <a:solidFill>
                <a:srgbClr val="000000"/>
              </a:solidFill>
            </a:endParaRPr>
          </a:p>
        </p:txBody>
      </p:sp>
    </p:spTree>
    <p:extLst>
      <p:ext uri="{BB962C8B-B14F-4D97-AF65-F5344CB8AC3E}">
        <p14:creationId xmlns:p14="http://schemas.microsoft.com/office/powerpoint/2010/main" val="2277516360"/>
      </p:ext>
    </p:extLst>
  </p:cSld>
  <p:clrMapOvr>
    <a:masterClrMapping/>
  </p:clrMapOvr>
  <p:transition spd="slow"/>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80055"/>
            <a:ext cx="7993062" cy="684649"/>
          </a:xfrm>
          <a:prstGeom prst="rect">
            <a:avLst/>
          </a:prstGeom>
        </p:spPr>
        <p:txBody>
          <a:bodyPr vert="horz" wrap="square" lIns="0" tIns="37503" rIns="0" bIns="0" rtlCol="0">
            <a:spAutoFit/>
          </a:bodyPr>
          <a:lstStyle/>
          <a:p>
            <a:pPr marR="3572" indent="-1901956">
              <a:lnSpc>
                <a:spcPts val="5625"/>
              </a:lnSpc>
              <a:spcBef>
                <a:spcPts val="0"/>
              </a:spcBef>
            </a:pPr>
            <a:r>
              <a:rPr spc="28" dirty="0"/>
              <a:t>Consistency</a:t>
            </a:r>
            <a:r>
              <a:rPr lang="en-US" spc="-35" dirty="0"/>
              <a:t> </a:t>
            </a:r>
            <a:r>
              <a:rPr spc="4" dirty="0"/>
              <a:t>in</a:t>
            </a:r>
            <a:r>
              <a:rPr lang="en-US" spc="4" dirty="0"/>
              <a:t> </a:t>
            </a:r>
            <a:r>
              <a:rPr spc="84" dirty="0" err="1"/>
              <a:t>Embeddings</a:t>
            </a:r>
            <a:endParaRPr spc="84" dirty="0"/>
          </a:p>
        </p:txBody>
      </p:sp>
      <p:sp>
        <p:nvSpPr>
          <p:cNvPr id="6" name="内容占位符 5"/>
          <p:cNvSpPr>
            <a:spLocks noGrp="1"/>
          </p:cNvSpPr>
          <p:nvPr>
            <p:ph idx="1"/>
          </p:nvPr>
        </p:nvSpPr>
        <p:spPr/>
        <p:txBody>
          <a:bodyPr/>
          <a:lstStyle/>
          <a:p>
            <a:r>
              <a:rPr lang="en-US" altLang="zh-CN" dirty="0"/>
              <a:t>e.g. king – man + woman = queen (</a:t>
            </a:r>
            <a:r>
              <a:rPr lang="en-US" altLang="zh-CN" dirty="0" err="1"/>
              <a:t>Mikolov</a:t>
            </a:r>
            <a:r>
              <a:rPr lang="en-US" altLang="zh-CN" dirty="0"/>
              <a:t> et al.  2013)</a:t>
            </a:r>
          </a:p>
          <a:p>
            <a:endParaRPr lang="zh-CN" altLang="en-US" dirty="0"/>
          </a:p>
        </p:txBody>
      </p:sp>
      <p:sp>
        <p:nvSpPr>
          <p:cNvPr id="5" name="object 5"/>
          <p:cNvSpPr/>
          <p:nvPr/>
        </p:nvSpPr>
        <p:spPr>
          <a:xfrm>
            <a:off x="1213398" y="2939898"/>
            <a:ext cx="6761749" cy="234223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086131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11188" y="8689"/>
            <a:ext cx="7993062" cy="756015"/>
          </a:xfrm>
          <a:prstGeom prst="rect">
            <a:avLst/>
          </a:prstGeom>
        </p:spPr>
        <p:txBody>
          <a:bodyPr vert="horz" wrap="square" lIns="0" tIns="37503" rIns="0" bIns="0" rtlCol="0">
            <a:spAutoFit/>
          </a:bodyPr>
          <a:lstStyle/>
          <a:p>
            <a:pPr marR="3572">
              <a:lnSpc>
                <a:spcPts val="5625"/>
              </a:lnSpc>
              <a:spcBef>
                <a:spcPts val="0"/>
              </a:spcBef>
            </a:pPr>
            <a:r>
              <a:rPr dirty="0"/>
              <a:t>Learning</a:t>
            </a:r>
            <a:r>
              <a:rPr lang="en-US" dirty="0"/>
              <a:t> </a:t>
            </a:r>
            <a:r>
              <a:rPr dirty="0"/>
              <a:t>Relations</a:t>
            </a:r>
            <a:r>
              <a:rPr lang="en-US" dirty="0"/>
              <a:t> </a:t>
            </a:r>
            <a:r>
              <a:rPr dirty="0"/>
              <a:t>from</a:t>
            </a:r>
            <a:r>
              <a:rPr lang="en-US" dirty="0"/>
              <a:t> </a:t>
            </a:r>
            <a:r>
              <a:rPr dirty="0" err="1"/>
              <a:t>Embeddings</a:t>
            </a:r>
            <a:endParaRPr dirty="0"/>
          </a:p>
        </p:txBody>
      </p:sp>
      <p:sp>
        <p:nvSpPr>
          <p:cNvPr id="9" name="内容占位符 8"/>
          <p:cNvSpPr>
            <a:spLocks noGrp="1"/>
          </p:cNvSpPr>
          <p:nvPr>
            <p:ph idx="1"/>
          </p:nvPr>
        </p:nvSpPr>
        <p:spPr/>
        <p:txBody>
          <a:bodyPr/>
          <a:lstStyle/>
          <a:p>
            <a:r>
              <a:rPr lang="en-US" altLang="zh-CN" dirty="0"/>
              <a:t>Try to learn a transformation vector that shifts word </a:t>
            </a:r>
            <a:r>
              <a:rPr lang="en-US" altLang="zh-CN" dirty="0" err="1"/>
              <a:t>embeddings</a:t>
            </a:r>
            <a:r>
              <a:rPr lang="en-US" altLang="zh-CN" dirty="0"/>
              <a:t> based on their relation</a:t>
            </a:r>
          </a:p>
          <a:p>
            <a:endParaRPr lang="en-US" altLang="zh-CN" dirty="0"/>
          </a:p>
          <a:p>
            <a:r>
              <a:rPr lang="en-US" altLang="zh-CN" dirty="0"/>
              <a:t>Optimize these vectors to minimize a margin-based loss</a:t>
            </a:r>
          </a:p>
          <a:p>
            <a:endParaRPr lang="en-US" altLang="zh-CN" dirty="0"/>
          </a:p>
          <a:p>
            <a:endParaRPr lang="en-US" altLang="zh-CN" dirty="0"/>
          </a:p>
          <a:p>
            <a:endParaRPr lang="en-US" altLang="zh-CN" dirty="0"/>
          </a:p>
          <a:p>
            <a:r>
              <a:rPr lang="en-US" altLang="zh-CN" dirty="0"/>
              <a:t>Note: one vector for each relation, additive modification only, intentionally simpler than NTN</a:t>
            </a:r>
          </a:p>
          <a:p>
            <a:endParaRPr lang="en-US" altLang="zh-CN" dirty="0"/>
          </a:p>
          <a:p>
            <a:endParaRPr lang="zh-CN" altLang="en-US" dirty="0"/>
          </a:p>
        </p:txBody>
      </p:sp>
      <p:sp>
        <p:nvSpPr>
          <p:cNvPr id="6" name="object 6"/>
          <p:cNvSpPr/>
          <p:nvPr/>
        </p:nvSpPr>
        <p:spPr>
          <a:xfrm>
            <a:off x="1503857" y="2492896"/>
            <a:ext cx="6349008" cy="686471"/>
          </a:xfrm>
          <a:prstGeom prst="rect">
            <a:avLst/>
          </a:prstGeom>
          <a:blipFill>
            <a:blip r:embed="rId2" cstate="print"/>
            <a:stretch>
              <a:fillRect/>
            </a:stretch>
          </a:blipFill>
        </p:spPr>
        <p:txBody>
          <a:bodyPr wrap="square" lIns="0" tIns="0" rIns="0" bIns="0" rtlCol="0"/>
          <a:lstStyle/>
          <a:p>
            <a:endParaRPr/>
          </a:p>
        </p:txBody>
      </p:sp>
      <p:sp>
        <p:nvSpPr>
          <p:cNvPr id="10" name="矩形 9"/>
          <p:cNvSpPr/>
          <p:nvPr/>
        </p:nvSpPr>
        <p:spPr>
          <a:xfrm>
            <a:off x="611560" y="6165304"/>
            <a:ext cx="2541080" cy="369332"/>
          </a:xfrm>
          <a:prstGeom prst="rect">
            <a:avLst/>
          </a:prstGeom>
        </p:spPr>
        <p:txBody>
          <a:bodyPr wrap="none">
            <a:spAutoFit/>
          </a:bodyPr>
          <a:lstStyle/>
          <a:p>
            <a:r>
              <a:rPr lang="en-US" altLang="zh-CN" dirty="0"/>
              <a:t>(</a:t>
            </a:r>
            <a:r>
              <a:rPr lang="en-US" altLang="zh-CN" dirty="0" err="1"/>
              <a:t>Bordes</a:t>
            </a:r>
            <a:r>
              <a:rPr lang="en-US" altLang="zh-CN" dirty="0"/>
              <a:t> et al. 2013)</a:t>
            </a:r>
            <a:endParaRPr lang="zh-CN" altLang="en-US" dirty="0"/>
          </a:p>
        </p:txBody>
      </p:sp>
    </p:spTree>
    <p:extLst>
      <p:ext uri="{BB962C8B-B14F-4D97-AF65-F5344CB8AC3E}">
        <p14:creationId xmlns:p14="http://schemas.microsoft.com/office/powerpoint/2010/main" val="2430509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139233"/>
            <a:ext cx="7993062" cy="625471"/>
          </a:xfrm>
          <a:prstGeom prst="rect">
            <a:avLst/>
          </a:prstGeom>
        </p:spPr>
        <p:txBody>
          <a:bodyPr vert="horz" wrap="square" lIns="0" tIns="9822" rIns="0" bIns="0" rtlCol="0">
            <a:spAutoFit/>
          </a:bodyPr>
          <a:lstStyle/>
          <a:p>
            <a:pPr marL="1330476" marR="3572" indent="-1321547">
              <a:lnSpc>
                <a:spcPct val="100299"/>
              </a:lnSpc>
              <a:spcBef>
                <a:spcPts val="77"/>
              </a:spcBef>
            </a:pPr>
            <a:r>
              <a:rPr sz="4000" spc="53" dirty="0"/>
              <a:t>Hyperplane</a:t>
            </a:r>
            <a:r>
              <a:rPr lang="en-US" sz="4000" spc="53" dirty="0"/>
              <a:t> </a:t>
            </a:r>
            <a:r>
              <a:rPr sz="4000" spc="-46" dirty="0"/>
              <a:t>Translation</a:t>
            </a:r>
            <a:r>
              <a:rPr lang="en-US" sz="4000" spc="-46" dirty="0"/>
              <a:t> </a:t>
            </a:r>
            <a:r>
              <a:rPr sz="2400" spc="-18" dirty="0"/>
              <a:t>(Wang </a:t>
            </a:r>
            <a:r>
              <a:rPr sz="2400" dirty="0"/>
              <a:t>et al.</a:t>
            </a:r>
            <a:r>
              <a:rPr sz="2400" spc="-383" dirty="0"/>
              <a:t> </a:t>
            </a:r>
            <a:r>
              <a:rPr sz="2400" dirty="0"/>
              <a:t>2014)</a:t>
            </a:r>
          </a:p>
        </p:txBody>
      </p:sp>
      <p:sp>
        <p:nvSpPr>
          <p:cNvPr id="9" name="内容占位符 8"/>
          <p:cNvSpPr>
            <a:spLocks noGrp="1"/>
          </p:cNvSpPr>
          <p:nvPr>
            <p:ph idx="1"/>
          </p:nvPr>
        </p:nvSpPr>
        <p:spPr/>
        <p:txBody>
          <a:bodyPr/>
          <a:lstStyle/>
          <a:p>
            <a:r>
              <a:rPr lang="en-US" altLang="zh-CN" dirty="0"/>
              <a:t>Motivation: it is not realistic to assume that all dimensions are  relevant to a particular relation</a:t>
            </a:r>
          </a:p>
          <a:p>
            <a:r>
              <a:rPr lang="en-US" altLang="zh-CN" dirty="0"/>
              <a:t>Solution: project the word vectors on a hyperplane specifically for  that relation, then verify relation</a:t>
            </a:r>
          </a:p>
          <a:p>
            <a:endParaRPr lang="zh-CN" altLang="en-US" dirty="0"/>
          </a:p>
        </p:txBody>
      </p:sp>
      <p:sp>
        <p:nvSpPr>
          <p:cNvPr id="5" name="object 5"/>
          <p:cNvSpPr/>
          <p:nvPr/>
        </p:nvSpPr>
        <p:spPr>
          <a:xfrm>
            <a:off x="1932009" y="2423715"/>
            <a:ext cx="5279990" cy="291413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702257" y="5492725"/>
            <a:ext cx="4089797" cy="312539"/>
          </a:xfrm>
          <a:prstGeom prst="rect">
            <a:avLst/>
          </a:prstGeom>
          <a:blipFill>
            <a:blip r:embed="rId3" cstate="print"/>
            <a:stretch>
              <a:fillRect/>
            </a:stretch>
          </a:blipFill>
        </p:spPr>
        <p:txBody>
          <a:bodyPr wrap="square" lIns="0" tIns="0" rIns="0" bIns="0" rtlCol="0"/>
          <a:lstStyle/>
          <a:p>
            <a:endParaRPr/>
          </a:p>
        </p:txBody>
      </p:sp>
      <p:sp>
        <p:nvSpPr>
          <p:cNvPr id="10" name="矩形 9"/>
          <p:cNvSpPr/>
          <p:nvPr/>
        </p:nvSpPr>
        <p:spPr>
          <a:xfrm>
            <a:off x="1343405" y="6061938"/>
            <a:ext cx="7272808" cy="369332"/>
          </a:xfrm>
          <a:prstGeom prst="rect">
            <a:avLst/>
          </a:prstGeom>
        </p:spPr>
        <p:txBody>
          <a:bodyPr wrap="square">
            <a:spAutoFit/>
          </a:bodyPr>
          <a:lstStyle/>
          <a:p>
            <a:pPr marL="8929">
              <a:spcBef>
                <a:spcPts val="84"/>
              </a:spcBef>
            </a:pPr>
            <a:r>
              <a:rPr lang="en-US" altLang="zh-CN" spc="7" dirty="0">
                <a:latin typeface="Arial"/>
                <a:cs typeface="Arial"/>
              </a:rPr>
              <a:t>Also, </a:t>
            </a:r>
            <a:r>
              <a:rPr lang="en-US" altLang="zh-CN" spc="-63" dirty="0" err="1">
                <a:latin typeface="Arial"/>
                <a:cs typeface="Arial"/>
              </a:rPr>
              <a:t>TransR</a:t>
            </a:r>
            <a:r>
              <a:rPr lang="en-US" altLang="zh-CN" spc="-63" dirty="0">
                <a:latin typeface="Arial"/>
                <a:cs typeface="Arial"/>
              </a:rPr>
              <a:t> </a:t>
            </a:r>
            <a:r>
              <a:rPr lang="en-US" altLang="zh-CN" spc="4" dirty="0">
                <a:latin typeface="Arial"/>
                <a:cs typeface="Arial"/>
              </a:rPr>
              <a:t>(Lin </a:t>
            </a:r>
            <a:r>
              <a:rPr lang="en-US" altLang="zh-CN" spc="7" dirty="0">
                <a:latin typeface="Arial"/>
                <a:cs typeface="Arial"/>
              </a:rPr>
              <a:t>et </a:t>
            </a:r>
            <a:r>
              <a:rPr lang="en-US" altLang="zh-CN" spc="4" dirty="0">
                <a:latin typeface="Arial"/>
                <a:cs typeface="Arial"/>
              </a:rPr>
              <a:t>al. </a:t>
            </a:r>
            <a:r>
              <a:rPr lang="en-US" altLang="zh-CN" spc="7" dirty="0">
                <a:latin typeface="Arial"/>
                <a:cs typeface="Arial"/>
              </a:rPr>
              <a:t>2015), </a:t>
            </a:r>
            <a:r>
              <a:rPr lang="en-US" altLang="zh-CN" spc="32" dirty="0">
                <a:latin typeface="Arial"/>
                <a:cs typeface="Arial"/>
              </a:rPr>
              <a:t>which </a:t>
            </a:r>
            <a:r>
              <a:rPr lang="en-US" altLang="zh-CN" spc="7" dirty="0">
                <a:latin typeface="Arial"/>
                <a:cs typeface="Arial"/>
              </a:rPr>
              <a:t>uses </a:t>
            </a:r>
            <a:r>
              <a:rPr lang="en-US" altLang="zh-CN" spc="4" dirty="0">
                <a:latin typeface="Arial"/>
                <a:cs typeface="Arial"/>
              </a:rPr>
              <a:t>full </a:t>
            </a:r>
            <a:r>
              <a:rPr lang="en-US" altLang="zh-CN" spc="7" dirty="0">
                <a:latin typeface="Arial"/>
                <a:cs typeface="Arial"/>
              </a:rPr>
              <a:t>matrix</a:t>
            </a:r>
            <a:r>
              <a:rPr lang="en-US" altLang="zh-CN" spc="28" dirty="0">
                <a:latin typeface="Arial"/>
                <a:cs typeface="Arial"/>
              </a:rPr>
              <a:t> </a:t>
            </a:r>
            <a:r>
              <a:rPr lang="en-US" altLang="zh-CN" spc="25" dirty="0">
                <a:latin typeface="Arial"/>
                <a:cs typeface="Arial"/>
              </a:rPr>
              <a:t>projection</a:t>
            </a:r>
            <a:endParaRPr lang="en-US" altLang="zh-CN" dirty="0">
              <a:latin typeface="Arial"/>
              <a:cs typeface="Arial"/>
            </a:endParaRPr>
          </a:p>
        </p:txBody>
      </p:sp>
    </p:spTree>
    <p:extLst>
      <p:ext uri="{BB962C8B-B14F-4D97-AF65-F5344CB8AC3E}">
        <p14:creationId xmlns:p14="http://schemas.microsoft.com/office/powerpoint/2010/main" val="7882200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172837"/>
            <a:ext cx="7993062" cy="591867"/>
          </a:xfrm>
          <a:prstGeom prst="rect">
            <a:avLst/>
          </a:prstGeom>
        </p:spPr>
        <p:txBody>
          <a:bodyPr vert="horz" wrap="square" lIns="0" tIns="37503" rIns="0" bIns="0" rtlCol="0">
            <a:spAutoFit/>
          </a:bodyPr>
          <a:lstStyle/>
          <a:p>
            <a:pPr marR="3572">
              <a:spcBef>
                <a:spcPts val="0"/>
              </a:spcBef>
            </a:pPr>
            <a:r>
              <a:rPr dirty="0"/>
              <a:t>Decomposable Relation</a:t>
            </a:r>
            <a:r>
              <a:rPr lang="en-US" dirty="0"/>
              <a:t> </a:t>
            </a:r>
            <a:r>
              <a:rPr dirty="0"/>
              <a:t>Model </a:t>
            </a:r>
            <a:r>
              <a:rPr sz="2000" dirty="0"/>
              <a:t>(Xie et al. 2017)</a:t>
            </a:r>
            <a:endParaRPr dirty="0"/>
          </a:p>
        </p:txBody>
      </p:sp>
      <p:sp>
        <p:nvSpPr>
          <p:cNvPr id="5" name="object 5"/>
          <p:cNvSpPr txBox="1">
            <a:spLocks noGrp="1"/>
          </p:cNvSpPr>
          <p:nvPr>
            <p:ph idx="1"/>
          </p:nvPr>
        </p:nvSpPr>
        <p:spPr>
          <a:xfrm>
            <a:off x="566738" y="931026"/>
            <a:ext cx="8001000" cy="3126856"/>
          </a:xfrm>
          <a:prstGeom prst="rect">
            <a:avLst/>
          </a:prstGeom>
        </p:spPr>
        <p:txBody>
          <a:bodyPr vert="horz" wrap="square" lIns="0" tIns="23216" rIns="0" bIns="0" rtlCol="0">
            <a:spAutoFit/>
          </a:bodyPr>
          <a:lstStyle/>
          <a:p>
            <a:pPr marL="141084" marR="3572">
              <a:lnSpc>
                <a:spcPts val="3023"/>
              </a:lnSpc>
              <a:spcBef>
                <a:spcPts val="183"/>
              </a:spcBef>
            </a:pPr>
            <a:r>
              <a:rPr b="1" spc="25" dirty="0"/>
              <a:t>Idea: </a:t>
            </a:r>
            <a:r>
              <a:rPr spc="-39" dirty="0"/>
              <a:t>There </a:t>
            </a:r>
            <a:r>
              <a:rPr spc="-18" dirty="0"/>
              <a:t>are </a:t>
            </a:r>
            <a:r>
              <a:rPr spc="-4" dirty="0"/>
              <a:t>many </a:t>
            </a:r>
            <a:r>
              <a:rPr spc="-7" dirty="0"/>
              <a:t>relations, </a:t>
            </a:r>
            <a:r>
              <a:rPr spc="46" dirty="0"/>
              <a:t>but </a:t>
            </a:r>
            <a:r>
              <a:rPr spc="35" dirty="0"/>
              <a:t>each </a:t>
            </a:r>
            <a:r>
              <a:rPr spc="46" dirty="0"/>
              <a:t>can</a:t>
            </a:r>
            <a:r>
              <a:rPr spc="-35" dirty="0"/>
              <a:t> </a:t>
            </a:r>
            <a:r>
              <a:rPr spc="67" dirty="0"/>
              <a:t>be</a:t>
            </a:r>
            <a:r>
              <a:rPr lang="en-US" spc="67" dirty="0"/>
              <a:t> </a:t>
            </a:r>
            <a:r>
              <a:rPr spc="14" dirty="0"/>
              <a:t>represented </a:t>
            </a:r>
            <a:r>
              <a:rPr spc="67" dirty="0"/>
              <a:t>by </a:t>
            </a:r>
            <a:r>
              <a:rPr spc="-4" dirty="0"/>
              <a:t>a </a:t>
            </a:r>
            <a:r>
              <a:rPr spc="18" dirty="0"/>
              <a:t>limited </a:t>
            </a:r>
            <a:r>
              <a:rPr spc="21" dirty="0"/>
              <a:t>number </a:t>
            </a:r>
            <a:r>
              <a:rPr dirty="0"/>
              <a:t>of</a:t>
            </a:r>
            <a:r>
              <a:rPr spc="-120" dirty="0"/>
              <a:t> </a:t>
            </a:r>
            <a:r>
              <a:rPr spc="70" dirty="0"/>
              <a:t>“concepts”</a:t>
            </a:r>
          </a:p>
          <a:p>
            <a:pPr marL="141084" marR="69203">
              <a:lnSpc>
                <a:spcPts val="3023"/>
              </a:lnSpc>
              <a:spcBef>
                <a:spcPts val="844"/>
              </a:spcBef>
            </a:pPr>
            <a:r>
              <a:rPr b="1" spc="18" dirty="0"/>
              <a:t>Method: </a:t>
            </a:r>
            <a:r>
              <a:rPr spc="-84" dirty="0"/>
              <a:t>Treat </a:t>
            </a:r>
            <a:r>
              <a:rPr spc="35" dirty="0"/>
              <a:t>each </a:t>
            </a:r>
            <a:r>
              <a:rPr spc="-7" dirty="0"/>
              <a:t>relation </a:t>
            </a:r>
            <a:r>
              <a:rPr spc="46" dirty="0"/>
              <a:t>map </a:t>
            </a:r>
            <a:r>
              <a:rPr spc="-4" dirty="0"/>
              <a:t>as a </a:t>
            </a:r>
            <a:r>
              <a:rPr spc="-7" dirty="0"/>
              <a:t>mixture</a:t>
            </a:r>
            <a:r>
              <a:rPr spc="-32" dirty="0"/>
              <a:t> </a:t>
            </a:r>
            <a:r>
              <a:rPr dirty="0"/>
              <a:t>of  </a:t>
            </a:r>
            <a:r>
              <a:rPr spc="46" dirty="0"/>
              <a:t>concepts, </a:t>
            </a:r>
            <a:r>
              <a:rPr spc="-4" dirty="0"/>
              <a:t>with </a:t>
            </a:r>
            <a:r>
              <a:rPr spc="21" dirty="0"/>
              <a:t>sparse </a:t>
            </a:r>
            <a:r>
              <a:rPr spc="-7" dirty="0"/>
              <a:t>mixture </a:t>
            </a:r>
            <a:r>
              <a:rPr spc="21" dirty="0"/>
              <a:t>vector</a:t>
            </a:r>
            <a:r>
              <a:rPr spc="-63" dirty="0"/>
              <a:t> </a:t>
            </a:r>
            <a:r>
              <a:rPr spc="35" dirty="0"/>
              <a:t>α</a:t>
            </a:r>
            <a:endParaRPr lang="en-US" spc="35" dirty="0"/>
          </a:p>
          <a:p>
            <a:pPr marL="141084" marR="69203">
              <a:lnSpc>
                <a:spcPts val="3023"/>
              </a:lnSpc>
              <a:spcBef>
                <a:spcPts val="844"/>
              </a:spcBef>
            </a:pPr>
            <a:endParaRPr lang="en-US" spc="35" dirty="0"/>
          </a:p>
          <a:p>
            <a:pPr marL="141084" marR="69203">
              <a:lnSpc>
                <a:spcPts val="3023"/>
              </a:lnSpc>
              <a:spcBef>
                <a:spcPts val="844"/>
              </a:spcBef>
            </a:pPr>
            <a:r>
              <a:rPr lang="en-US" spc="35" dirty="0"/>
              <a:t>Better results, and also somewhat interpretable relations</a:t>
            </a:r>
          </a:p>
          <a:p>
            <a:pPr marL="141084" marR="69203">
              <a:lnSpc>
                <a:spcPts val="3023"/>
              </a:lnSpc>
              <a:spcBef>
                <a:spcPts val="844"/>
              </a:spcBef>
            </a:pPr>
            <a:endParaRPr spc="35" dirty="0"/>
          </a:p>
        </p:txBody>
      </p:sp>
      <p:sp>
        <p:nvSpPr>
          <p:cNvPr id="6" name="object 6"/>
          <p:cNvSpPr/>
          <p:nvPr/>
        </p:nvSpPr>
        <p:spPr>
          <a:xfrm>
            <a:off x="2170692" y="2636912"/>
            <a:ext cx="4719134" cy="56662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427018" y="3789040"/>
            <a:ext cx="3677897" cy="23037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142939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pc="-7" dirty="0"/>
              <a:t>Neural </a:t>
            </a:r>
            <a:r>
              <a:rPr lang="en-US" altLang="zh-CN" spc="-134" dirty="0"/>
              <a:t>Tensor </a:t>
            </a:r>
            <a:r>
              <a:rPr lang="en-US" altLang="zh-CN" spc="-7" dirty="0"/>
              <a:t>Networks </a:t>
            </a:r>
            <a:r>
              <a:rPr lang="en-US" altLang="zh-CN" sz="1800" spc="11" dirty="0"/>
              <a:t>(</a:t>
            </a:r>
            <a:r>
              <a:rPr lang="en-US" altLang="zh-CN" sz="1800" spc="11" dirty="0" err="1"/>
              <a:t>Socher</a:t>
            </a:r>
            <a:r>
              <a:rPr lang="en-US" altLang="zh-CN" sz="1800" spc="11" dirty="0"/>
              <a:t> </a:t>
            </a:r>
            <a:r>
              <a:rPr lang="en-US" altLang="zh-CN" sz="1800" spc="7" dirty="0"/>
              <a:t>et al.</a:t>
            </a:r>
            <a:r>
              <a:rPr lang="en-US" altLang="zh-CN" sz="1800" spc="116" dirty="0"/>
              <a:t> </a:t>
            </a:r>
            <a:r>
              <a:rPr lang="en-US" altLang="zh-CN" sz="1800" spc="11" dirty="0"/>
              <a:t>2013)</a:t>
            </a:r>
            <a:endParaRPr lang="zh-CN"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98</a:t>
            </a:fld>
            <a:endParaRPr lang="en-US" altLang="zh-CN">
              <a:solidFill>
                <a:srgbClr val="000000"/>
              </a:solidFill>
            </a:endParaRPr>
          </a:p>
        </p:txBody>
      </p:sp>
      <p:pic>
        <p:nvPicPr>
          <p:cNvPr id="1026" name="Picture 2" descr="https://images0.cnblogs.com/blog/673886/201412/1711414068781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948070"/>
            <a:ext cx="3168352" cy="21187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0.cnblogs.com/blog/673886/201412/171422055943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789" y="3083607"/>
            <a:ext cx="6832486" cy="353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756819"/>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188" y="8689"/>
            <a:ext cx="7993062" cy="756015"/>
          </a:xfrm>
          <a:prstGeom prst="rect">
            <a:avLst/>
          </a:prstGeom>
        </p:spPr>
        <p:txBody>
          <a:bodyPr vert="horz" wrap="square" lIns="0" tIns="37503" rIns="0" bIns="0" rtlCol="0">
            <a:spAutoFit/>
          </a:bodyPr>
          <a:lstStyle/>
          <a:p>
            <a:pPr marL="35717" marR="3572" indent="35717">
              <a:lnSpc>
                <a:spcPts val="5554"/>
              </a:lnSpc>
              <a:spcBef>
                <a:spcPts val="295"/>
              </a:spcBef>
            </a:pPr>
            <a:r>
              <a:rPr sz="4000" spc="-7" dirty="0"/>
              <a:t>Neural </a:t>
            </a:r>
            <a:r>
              <a:rPr sz="4000" spc="-134" dirty="0"/>
              <a:t>Tensor </a:t>
            </a:r>
            <a:r>
              <a:rPr sz="4000" spc="-7" dirty="0"/>
              <a:t>Networks </a:t>
            </a:r>
            <a:r>
              <a:rPr sz="2000" spc="11" dirty="0"/>
              <a:t>(Socher </a:t>
            </a:r>
            <a:r>
              <a:rPr sz="2000" spc="7" dirty="0"/>
              <a:t>et al.</a:t>
            </a:r>
            <a:r>
              <a:rPr sz="2000" spc="116" dirty="0"/>
              <a:t> </a:t>
            </a:r>
            <a:r>
              <a:rPr sz="2000" spc="11" dirty="0"/>
              <a:t>2013)</a:t>
            </a:r>
            <a:endParaRPr sz="2000" dirty="0"/>
          </a:p>
        </p:txBody>
      </p:sp>
      <p:sp>
        <p:nvSpPr>
          <p:cNvPr id="10" name="内容占位符 9"/>
          <p:cNvSpPr>
            <a:spLocks noGrp="1"/>
          </p:cNvSpPr>
          <p:nvPr>
            <p:ph idx="1"/>
          </p:nvPr>
        </p:nvSpPr>
        <p:spPr/>
        <p:txBody>
          <a:bodyPr/>
          <a:lstStyle/>
          <a:p>
            <a:r>
              <a:rPr lang="en-US" altLang="zh-CN" dirty="0"/>
              <a:t>A first attempt at predicting relations: a multi-layer  perceptron that predicts whether a relation exists</a:t>
            </a:r>
          </a:p>
          <a:p>
            <a:endParaRPr lang="en-US" altLang="zh-CN" dirty="0"/>
          </a:p>
          <a:p>
            <a:endParaRPr lang="en-US" altLang="zh-CN" dirty="0"/>
          </a:p>
          <a:p>
            <a:r>
              <a:rPr lang="en-US" altLang="zh-CN" dirty="0"/>
              <a:t>Neural Tensor Network: Adds bi-linear feature  extractors, equivalent to projections in space</a:t>
            </a:r>
          </a:p>
          <a:p>
            <a:endParaRPr lang="en-US" altLang="zh-CN" dirty="0"/>
          </a:p>
          <a:p>
            <a:endParaRPr lang="en-US" altLang="zh-CN" dirty="0"/>
          </a:p>
          <a:p>
            <a:endParaRPr lang="en-US" altLang="zh-CN" dirty="0"/>
          </a:p>
          <a:p>
            <a:r>
              <a:rPr lang="en-US" altLang="zh-CN" dirty="0"/>
              <a:t>Powerful model, but perhaps over parameterized!</a:t>
            </a:r>
          </a:p>
          <a:p>
            <a:endParaRPr lang="en-US" altLang="zh-CN" dirty="0"/>
          </a:p>
          <a:p>
            <a:endParaRPr lang="zh-CN" altLang="en-US" dirty="0"/>
          </a:p>
        </p:txBody>
      </p:sp>
      <p:sp>
        <p:nvSpPr>
          <p:cNvPr id="5" name="object 5"/>
          <p:cNvSpPr/>
          <p:nvPr/>
        </p:nvSpPr>
        <p:spPr>
          <a:xfrm>
            <a:off x="1745084" y="3140968"/>
            <a:ext cx="5607844" cy="660797"/>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3037299" y="1794556"/>
            <a:ext cx="2732484" cy="33039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45711579"/>
      </p:ext>
    </p:extLst>
  </p:cSld>
  <p:clrMapOvr>
    <a:masterClrMapping/>
  </p:clrMapOvr>
</p:sld>
</file>

<file path=ppt/theme/theme1.xml><?xml version="1.0" encoding="utf-8"?>
<a:theme xmlns:a="http://schemas.openxmlformats.org/drawingml/2006/main" name="2_NSFC建设方案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研制报告Ver1.12">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normAutofit fontScale="85000" lnSpcReduction="10000"/>
      </a:bodyPr>
      <a:lstStyle>
        <a:defPPr>
          <a:defRPr sz="2400" dirty="0" smtClean="0">
            <a:solidFill>
              <a:sysClr val="windowText" lastClr="000000"/>
            </a:solidFill>
            <a:latin typeface="Times New Roman" pitchFamily="18" charset="0"/>
            <a:cs typeface="Times New Roman" pitchFamily="18" charset="0"/>
          </a:defRPr>
        </a:defPPr>
      </a:lstStyle>
    </a:txDef>
  </a:objectDefaults>
  <a:extraClrSchemeLst>
    <a:extraClrScheme>
      <a:clrScheme name="研制报告Ver1.12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研制报告Ver1.12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研制报告Ver1.12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研制报告Ver1.12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研制报告Ver1.12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研制报告Ver1.12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研制报告Ver1.12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研制报告Ver1.12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研制报告Ver1.12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45302</TotalTime>
  <Words>7267</Words>
  <Application>Microsoft Office PowerPoint</Application>
  <PresentationFormat>全屏显示(4:3)</PresentationFormat>
  <Paragraphs>1138</Paragraphs>
  <Slides>146</Slides>
  <Notes>46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146</vt:i4>
      </vt:variant>
    </vt:vector>
  </HeadingPairs>
  <TitlesOfParts>
    <vt:vector size="168" baseType="lpstr">
      <vt:lpstr>cmsy10</vt:lpstr>
      <vt:lpstr>Helvetica Neue Light</vt:lpstr>
      <vt:lpstr>MS PGothic</vt:lpstr>
      <vt:lpstr>MS PGothic</vt:lpstr>
      <vt:lpstr>Neutra Text Light</vt:lpstr>
      <vt:lpstr>黑体</vt:lpstr>
      <vt:lpstr>宋体</vt:lpstr>
      <vt:lpstr>微软雅黑</vt:lpstr>
      <vt:lpstr>Arial</vt:lpstr>
      <vt:lpstr>Calibri</vt:lpstr>
      <vt:lpstr>Cambria Math</vt:lpstr>
      <vt:lpstr>Gabriola</vt:lpstr>
      <vt:lpstr>Lucida Grande</vt:lpstr>
      <vt:lpstr>Microsoft Sans Serif</vt:lpstr>
      <vt:lpstr>Palatino Linotype</vt:lpstr>
      <vt:lpstr>Script MT Bold</vt:lpstr>
      <vt:lpstr>Times</vt:lpstr>
      <vt:lpstr>Times New Roman</vt:lpstr>
      <vt:lpstr>Verdana</vt:lpstr>
      <vt:lpstr>Wingdings</vt:lpstr>
      <vt:lpstr>Wingdings 2</vt:lpstr>
      <vt:lpstr>2_NSFC建设方案主题</vt:lpstr>
      <vt:lpstr>Knowledge Graph</vt:lpstr>
      <vt:lpstr>Outlines</vt:lpstr>
      <vt:lpstr>What is a knowledge?</vt:lpstr>
      <vt:lpstr>From Data to Knowledge</vt:lpstr>
      <vt:lpstr>What is a knowledge graph?</vt:lpstr>
      <vt:lpstr>State of the art knowledge graphs</vt:lpstr>
      <vt:lpstr>Why Knowledge Graph?</vt:lpstr>
      <vt:lpstr>Knowledge Graph Applications</vt:lpstr>
      <vt:lpstr>Application: QA &amp; Search</vt:lpstr>
      <vt:lpstr>Application: Recommendation System</vt:lpstr>
      <vt:lpstr>Application: Decision Support</vt:lpstr>
      <vt:lpstr>Application: Conversation</vt:lpstr>
      <vt:lpstr>How to Construct a Knowledge Graph? </vt:lpstr>
      <vt:lpstr>What does knowledge come from?</vt:lpstr>
      <vt:lpstr>WordNet [Miller 1995]</vt:lpstr>
      <vt:lpstr>BabelNet [Navigli and Ponzetto 2008]</vt:lpstr>
      <vt:lpstr>Cyc [Lenant 1995]</vt:lpstr>
      <vt:lpstr>DBPedia [Auer et al. 2007]</vt:lpstr>
      <vt:lpstr>Freebase [Bollacker et al. 2008]</vt:lpstr>
      <vt:lpstr>WikiData [Vrandečić and Krötzsch 2014]</vt:lpstr>
      <vt:lpstr>What does knowledge come from?</vt:lpstr>
      <vt:lpstr>NIST Text Analysis Conference KBP</vt:lpstr>
      <vt:lpstr>NIST Text Analysis Conference KBP</vt:lpstr>
      <vt:lpstr>NIST Text Analysis Conference KBP</vt:lpstr>
      <vt:lpstr>NIST Text Analysis Conference KBP</vt:lpstr>
      <vt:lpstr>KG construction from Unstructured Data</vt:lpstr>
      <vt:lpstr>1. Mention Detection</vt:lpstr>
      <vt:lpstr>1. Mention Detection</vt:lpstr>
      <vt:lpstr>1. Mention Detection</vt:lpstr>
      <vt:lpstr>Deep learning for NER</vt:lpstr>
      <vt:lpstr>Named Entity Recognition</vt:lpstr>
      <vt:lpstr>Named Entity Recognition</vt:lpstr>
      <vt:lpstr>Named Entity Recognition</vt:lpstr>
      <vt:lpstr>Named Entity Recognition</vt:lpstr>
      <vt:lpstr>Named Entity Recognition</vt:lpstr>
      <vt:lpstr>Multi-task Learning</vt:lpstr>
      <vt:lpstr>Multi-task Learning</vt:lpstr>
      <vt:lpstr>Named Entity Recognition</vt:lpstr>
      <vt:lpstr>Named Entity Recognition</vt:lpstr>
      <vt:lpstr>Named Entity Recognition</vt:lpstr>
      <vt:lpstr>Multi-task Multi-domain Learning</vt:lpstr>
      <vt:lpstr>Knowledge Distillation</vt:lpstr>
      <vt:lpstr>Knowledge Distillation</vt:lpstr>
      <vt:lpstr>KG construction from Unstructured Data</vt:lpstr>
      <vt:lpstr>2. Mention Disambiguation</vt:lpstr>
      <vt:lpstr>2. Mention Disambiguation</vt:lpstr>
      <vt:lpstr>Entity Linking</vt:lpstr>
      <vt:lpstr>Entity Linking</vt:lpstr>
      <vt:lpstr>a. Identify Mentions </vt:lpstr>
      <vt:lpstr>b. Generating Candidate Titles </vt:lpstr>
      <vt:lpstr>实体链接任务</vt:lpstr>
      <vt:lpstr>实体链接算法</vt:lpstr>
      <vt:lpstr>实体链接算法</vt:lpstr>
      <vt:lpstr>实体链接算法</vt:lpstr>
      <vt:lpstr>基于RL与动态上下文增强的实体链接系统（1）</vt:lpstr>
      <vt:lpstr>基于RL与动态上下文增强的实体链接系统（2）</vt:lpstr>
      <vt:lpstr>基于RL与动态上下文增强的实体链接系统（3）</vt:lpstr>
      <vt:lpstr>基于RL与动态上下文增强的实体链接系统（4）</vt:lpstr>
      <vt:lpstr>KG construction from Unstructured Data</vt:lpstr>
      <vt:lpstr>超细粒度实体识别（背景）</vt:lpstr>
      <vt:lpstr>超细粒度实体识别（难点）</vt:lpstr>
      <vt:lpstr>细粒度实体类别标注工具（1）</vt:lpstr>
      <vt:lpstr>零样本细粒度实体分类（1）</vt:lpstr>
      <vt:lpstr>零样本细粒度实体分类（2）</vt:lpstr>
      <vt:lpstr>半监督细粒度实体分类算法（1）</vt:lpstr>
      <vt:lpstr>半监督细粒度实体分类算法（2）</vt:lpstr>
      <vt:lpstr>半监督细粒度实体分类算法（3）</vt:lpstr>
      <vt:lpstr>KG construction from Unstructured Data</vt:lpstr>
      <vt:lpstr>Learning from Text Directly</vt:lpstr>
      <vt:lpstr>Distant Supervision for Relation Extraction</vt:lpstr>
      <vt:lpstr>DS-RE (Slot-filling)</vt:lpstr>
      <vt:lpstr>DS-RE (Slot-filling)</vt:lpstr>
      <vt:lpstr>A Slot-filling System</vt:lpstr>
      <vt:lpstr>CNNs (Zeng et al. 2014)</vt:lpstr>
      <vt:lpstr>Piecewise CNN[1] </vt:lpstr>
      <vt:lpstr>Jointly Modeling KB Relations and Text</vt:lpstr>
      <vt:lpstr>跨关系跨包双层注意力的属性填充（1）</vt:lpstr>
      <vt:lpstr>跨关系跨包双层注意力的属性填充（2）</vt:lpstr>
      <vt:lpstr>跨关系跨包双层注意力的属性填充（3）</vt:lpstr>
      <vt:lpstr>Modeling DS Noise in Neural Models</vt:lpstr>
      <vt:lpstr>ENCORE</vt:lpstr>
      <vt:lpstr>ENCORE</vt:lpstr>
      <vt:lpstr>特定领域关系抽取——药物作用关系抽取</vt:lpstr>
      <vt:lpstr>药物作用关系抽取系统（2）</vt:lpstr>
      <vt:lpstr>药物作用关系抽取系统（3）</vt:lpstr>
      <vt:lpstr>药物作用关系抽取系统（4）</vt:lpstr>
      <vt:lpstr>药物作用关系抽取系统（5）</vt:lpstr>
      <vt:lpstr>药物作用关系抽取系统（6）</vt:lpstr>
      <vt:lpstr>Schema-Free Extraction (OpenIE)</vt:lpstr>
      <vt:lpstr>Open Information Extraction</vt:lpstr>
      <vt:lpstr>Rule-based Open IE</vt:lpstr>
      <vt:lpstr>Neural Models for Open IE</vt:lpstr>
      <vt:lpstr>Learning Relations from Embeddings</vt:lpstr>
      <vt:lpstr>Consistency in Embeddings</vt:lpstr>
      <vt:lpstr>Learning Relations from Embeddings</vt:lpstr>
      <vt:lpstr>Hyperplane Translation (Wang et al. 2014)</vt:lpstr>
      <vt:lpstr>Decomposable Relation Model (Xie et al. 2017)</vt:lpstr>
      <vt:lpstr>Neural Tensor Networks (Socher et al. 2013)</vt:lpstr>
      <vt:lpstr>Neural Tensor Networks (Socher et al. 2013)</vt:lpstr>
      <vt:lpstr>KG Completion (Reasoning)</vt:lpstr>
      <vt:lpstr>Knowledge Base Incompleteness</vt:lpstr>
      <vt:lpstr>Knowledge Graph Completion (Reasoning)</vt:lpstr>
      <vt:lpstr>Knowledge Graph Reasoning</vt:lpstr>
      <vt:lpstr>Modeling Relation Paths</vt:lpstr>
      <vt:lpstr>Path-Ranking Algorithm [Lao et al., 2011]</vt:lpstr>
      <vt:lpstr>Path-Ranking Algorithm</vt:lpstr>
      <vt:lpstr>Path-Ranking Algorithm</vt:lpstr>
      <vt:lpstr>Path-Ranking Algorithm</vt:lpstr>
      <vt:lpstr>Path-Ranking Algorithm</vt:lpstr>
      <vt:lpstr>ProPPR [Wang et al.,2013;2015]</vt:lpstr>
      <vt:lpstr>Embedding-Based Reasoning </vt:lpstr>
      <vt:lpstr>Tensor Decomposition (Sutskever et al. 2009)</vt:lpstr>
      <vt:lpstr>RESCAL (Nickel et al., 2011)</vt:lpstr>
      <vt:lpstr>Matrix Factorization (Riedel et al. 2013)</vt:lpstr>
      <vt:lpstr>Consistency in Embeddings</vt:lpstr>
      <vt:lpstr>Neural Tensor Networks (Socher et al., 2013)</vt:lpstr>
      <vt:lpstr>TransE (Bordes et al., 2013)</vt:lpstr>
      <vt:lpstr>Poincaré Embeddings (Nickel and Kiela, 2017)</vt:lpstr>
      <vt:lpstr>Bridging Path-Based and Embedding-Based Reasoning</vt:lpstr>
      <vt:lpstr>Chain of Reasoning [Das et al,2017]</vt:lpstr>
      <vt:lpstr>DeepPath (Wang et al, 2018)</vt:lpstr>
      <vt:lpstr>DeepPath (Wang et al, 2018)</vt:lpstr>
      <vt:lpstr>DeepPath (Wang et al, 2018)</vt:lpstr>
      <vt:lpstr>DeepPath (Wang et al, 2018)</vt:lpstr>
      <vt:lpstr>Optimizing Relation Embeddings over Paths</vt:lpstr>
      <vt:lpstr>Differentiable Logic Rules</vt:lpstr>
      <vt:lpstr>Using Knowledge Bases to Inform Neural Models</vt:lpstr>
      <vt:lpstr>Retrofitting of Embeddings to Existing Lexicons</vt:lpstr>
      <vt:lpstr>Injecting Knowledge into LMs</vt:lpstr>
      <vt:lpstr>知识引导的机器阅读</vt:lpstr>
      <vt:lpstr>知识引导的机器阅读</vt:lpstr>
      <vt:lpstr>知识引导的机器阅读</vt:lpstr>
      <vt:lpstr>知识引导的机器阅读</vt:lpstr>
      <vt:lpstr>知识引导的机器阅读</vt:lpstr>
      <vt:lpstr>知识引导的机器阅读</vt:lpstr>
      <vt:lpstr>Reasoning over Text Corpus as a KB</vt:lpstr>
      <vt:lpstr>Probing Knowledge in LMs</vt:lpstr>
      <vt:lpstr>LMs as KBs?</vt:lpstr>
      <vt:lpstr>LMs as KBs?</vt:lpstr>
      <vt:lpstr>How Can We Know What LMs Know? </vt:lpstr>
      <vt:lpstr>Automatically Generated Prompts</vt:lpstr>
      <vt:lpstr>Directly Optimize Embeddings</vt:lpstr>
      <vt:lpstr>Multilingual Factual Knowledge Probing</vt:lpstr>
      <vt:lpstr>Directly Fine-tune with QA Pairs</vt:lpstr>
      <vt:lpstr>Nonparametric Models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NSFC专业知识库建设与建议方案</dc:title>
  <dc:creator>Zero</dc:creator>
  <cp:lastModifiedBy>Siliang Tang</cp:lastModifiedBy>
  <cp:revision>2980</cp:revision>
  <dcterms:created xsi:type="dcterms:W3CDTF">2014-01-04T05:23:12Z</dcterms:created>
  <dcterms:modified xsi:type="dcterms:W3CDTF">2022-05-10T03:47:44Z</dcterms:modified>
</cp:coreProperties>
</file>